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4.xml" ContentType="application/vnd.openxmlformats-officedocument.them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5.xml" ContentType="application/vnd.openxmlformats-officedocument.them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heme/theme6.xml" ContentType="application/vnd.openxmlformats-officedocument.theme+xml"/>
  <Override PartName="/ppt/tags/tag8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8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8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88.xml" ContentType="application/vnd.openxmlformats-officedocument.presentationml.tags+xml"/>
  <Override PartName="/ppt/notesSlides/notesSlide15.xml" ContentType="application/vnd.openxmlformats-officedocument.presentationml.notesSlide+xml"/>
  <Override PartName="/ppt/webextensions/webextension1.xml" ContentType="application/vnd.ms-office.webextension+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media/image117.jpg" ContentType="image/jpg"/>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89.xml" ContentType="application/vnd.openxmlformats-officedocument.presentationml.tags+xml"/>
  <Override PartName="/ppt/notesSlides/notesSlide44.xml" ContentType="application/vnd.openxmlformats-officedocument.presentationml.notesSlide+xml"/>
  <Override PartName="/ppt/tags/tag90.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webextensions/webextension2.xml" ContentType="application/vnd.ms-office.webextension+xml"/>
  <Override PartName="/ppt/tags/tag91.xml" ContentType="application/vnd.openxmlformats-officedocument.presentationml.tags+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92.xml" ContentType="application/vnd.openxmlformats-officedocument.presentationml.tags+xml"/>
  <Override PartName="/ppt/webextensions/webextension3.xml" ContentType="application/vnd.ms-office.webextension+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104.xml" ContentType="application/vnd.openxmlformats-officedocument.presentationml.notesSlide+xml"/>
  <Override PartName="/ppt/tags/tag97.xml" ContentType="application/vnd.openxmlformats-officedocument.presentationml.tags+xml"/>
  <Override PartName="/ppt/notesSlides/notesSlide10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57" r:id="rId7"/>
    <p:sldMasterId id="2147483858" r:id="rId8"/>
  </p:sldMasterIdLst>
  <p:notesMasterIdLst>
    <p:notesMasterId r:id="rId159"/>
  </p:notesMasterIdLst>
  <p:sldIdLst>
    <p:sldId id="2076138582" r:id="rId9"/>
    <p:sldId id="2147469875" r:id="rId10"/>
    <p:sldId id="2146846733" r:id="rId11"/>
    <p:sldId id="2146846734" r:id="rId12"/>
    <p:sldId id="2076138446" r:id="rId13"/>
    <p:sldId id="2146846731" r:id="rId14"/>
    <p:sldId id="2076138209" r:id="rId15"/>
    <p:sldId id="2147469876" r:id="rId16"/>
    <p:sldId id="2076138467" r:id="rId17"/>
    <p:sldId id="2076138478" r:id="rId18"/>
    <p:sldId id="2076138479" r:id="rId19"/>
    <p:sldId id="2076138480" r:id="rId20"/>
    <p:sldId id="2076137545" r:id="rId21"/>
    <p:sldId id="2076138333" r:id="rId22"/>
    <p:sldId id="2076138508" r:id="rId23"/>
    <p:sldId id="2076138325" r:id="rId24"/>
    <p:sldId id="2076138558" r:id="rId25"/>
    <p:sldId id="2076138559" r:id="rId26"/>
    <p:sldId id="2076138557" r:id="rId27"/>
    <p:sldId id="1841" r:id="rId28"/>
    <p:sldId id="2076137318" r:id="rId29"/>
    <p:sldId id="2076138579" r:id="rId30"/>
    <p:sldId id="2076138578" r:id="rId31"/>
    <p:sldId id="2076138594" r:id="rId32"/>
    <p:sldId id="2147469877" r:id="rId33"/>
    <p:sldId id="2076138392" r:id="rId34"/>
    <p:sldId id="2076138393" r:id="rId35"/>
    <p:sldId id="2076137543" r:id="rId36"/>
    <p:sldId id="2076138397" r:id="rId37"/>
    <p:sldId id="2076138396" r:id="rId38"/>
    <p:sldId id="2076137544" r:id="rId39"/>
    <p:sldId id="2076138399" r:id="rId40"/>
    <p:sldId id="2076138382" r:id="rId41"/>
    <p:sldId id="2076138383" r:id="rId42"/>
    <p:sldId id="2076138384" r:id="rId43"/>
    <p:sldId id="2076138568" r:id="rId44"/>
    <p:sldId id="2147469883" r:id="rId45"/>
    <p:sldId id="2076138584" r:id="rId46"/>
    <p:sldId id="2076138486" r:id="rId47"/>
    <p:sldId id="2076138487" r:id="rId48"/>
    <p:sldId id="2076138488" r:id="rId49"/>
    <p:sldId id="2076138489" r:id="rId50"/>
    <p:sldId id="2076138491" r:id="rId51"/>
    <p:sldId id="2076138490" r:id="rId52"/>
    <p:sldId id="2076138468" r:id="rId53"/>
    <p:sldId id="2076138469" r:id="rId54"/>
    <p:sldId id="2076138470" r:id="rId55"/>
    <p:sldId id="2076138326" r:id="rId56"/>
    <p:sldId id="10052" r:id="rId57"/>
    <p:sldId id="2076138460" r:id="rId58"/>
    <p:sldId id="2076138374" r:id="rId59"/>
    <p:sldId id="2076138375" r:id="rId60"/>
    <p:sldId id="2076138376" r:id="rId61"/>
    <p:sldId id="2076138443" r:id="rId62"/>
    <p:sldId id="2076138444" r:id="rId63"/>
    <p:sldId id="2076138445" r:id="rId64"/>
    <p:sldId id="2076138566" r:id="rId65"/>
    <p:sldId id="2076137574" r:id="rId66"/>
    <p:sldId id="282" r:id="rId67"/>
    <p:sldId id="2076137575" r:id="rId68"/>
    <p:sldId id="2076137582" r:id="rId69"/>
    <p:sldId id="2076137583" r:id="rId70"/>
    <p:sldId id="2076138567" r:id="rId71"/>
    <p:sldId id="2076138481" r:id="rId72"/>
    <p:sldId id="1370" r:id="rId73"/>
    <p:sldId id="2076138482" r:id="rId74"/>
    <p:sldId id="2076138328" r:id="rId75"/>
    <p:sldId id="2076137739" r:id="rId76"/>
    <p:sldId id="2076138331" r:id="rId77"/>
    <p:sldId id="2076138359" r:id="rId78"/>
    <p:sldId id="2076138518" r:id="rId79"/>
    <p:sldId id="2076138519" r:id="rId80"/>
    <p:sldId id="2076138520" r:id="rId81"/>
    <p:sldId id="2076138521" r:id="rId82"/>
    <p:sldId id="2147469884" r:id="rId83"/>
    <p:sldId id="2147469885" r:id="rId84"/>
    <p:sldId id="2076138523" r:id="rId85"/>
    <p:sldId id="2076138307" r:id="rId86"/>
    <p:sldId id="2147469886" r:id="rId87"/>
    <p:sldId id="2076138525" r:id="rId88"/>
    <p:sldId id="2076138532" r:id="rId89"/>
    <p:sldId id="2076138527" r:id="rId90"/>
    <p:sldId id="2076138534" r:id="rId91"/>
    <p:sldId id="2076138533" r:id="rId92"/>
    <p:sldId id="2076138529" r:id="rId93"/>
    <p:sldId id="2076138531" r:id="rId94"/>
    <p:sldId id="2076138528" r:id="rId95"/>
    <p:sldId id="2076138530" r:id="rId96"/>
    <p:sldId id="2076138535" r:id="rId97"/>
    <p:sldId id="2076138310" r:id="rId98"/>
    <p:sldId id="2076138308" r:id="rId99"/>
    <p:sldId id="2076138494" r:id="rId100"/>
    <p:sldId id="2076138500" r:id="rId101"/>
    <p:sldId id="2076138495" r:id="rId102"/>
    <p:sldId id="2076138496" r:id="rId103"/>
    <p:sldId id="2076138497" r:id="rId104"/>
    <p:sldId id="2076138498" r:id="rId105"/>
    <p:sldId id="2076138499" r:id="rId106"/>
    <p:sldId id="2147469887" r:id="rId107"/>
    <p:sldId id="2147469878" r:id="rId108"/>
    <p:sldId id="2147469879" r:id="rId109"/>
    <p:sldId id="2076138447" r:id="rId110"/>
    <p:sldId id="2076138448" r:id="rId111"/>
    <p:sldId id="2076138569" r:id="rId112"/>
    <p:sldId id="2076138585" r:id="rId113"/>
    <p:sldId id="2076138586" r:id="rId114"/>
    <p:sldId id="2076138570" r:id="rId115"/>
    <p:sldId id="2076138571" r:id="rId116"/>
    <p:sldId id="2076138572" r:id="rId117"/>
    <p:sldId id="2076138573" r:id="rId118"/>
    <p:sldId id="2147469888" r:id="rId119"/>
    <p:sldId id="2076138575" r:id="rId120"/>
    <p:sldId id="2147469880" r:id="rId121"/>
    <p:sldId id="2147469881" r:id="rId122"/>
    <p:sldId id="2076138314" r:id="rId123"/>
    <p:sldId id="2076138315" r:id="rId124"/>
    <p:sldId id="2076138507" r:id="rId125"/>
    <p:sldId id="2076138501" r:id="rId126"/>
    <p:sldId id="2076138506" r:id="rId127"/>
    <p:sldId id="2076138502" r:id="rId128"/>
    <p:sldId id="2076138503" r:id="rId129"/>
    <p:sldId id="2076138504" r:id="rId130"/>
    <p:sldId id="2076138505" r:id="rId131"/>
    <p:sldId id="2147469889" r:id="rId132"/>
    <p:sldId id="2076138316" r:id="rId133"/>
    <p:sldId id="2147469891" r:id="rId134"/>
    <p:sldId id="2147469892" r:id="rId135"/>
    <p:sldId id="2076138510" r:id="rId136"/>
    <p:sldId id="2076138509" r:id="rId137"/>
    <p:sldId id="2076138512" r:id="rId138"/>
    <p:sldId id="2147469890" r:id="rId139"/>
    <p:sldId id="2076138513" r:id="rId140"/>
    <p:sldId id="2147469893" r:id="rId141"/>
    <p:sldId id="2076138524" r:id="rId142"/>
    <p:sldId id="2076138318" r:id="rId143"/>
    <p:sldId id="2147469894" r:id="rId144"/>
    <p:sldId id="2147469895" r:id="rId145"/>
    <p:sldId id="2076138377" r:id="rId146"/>
    <p:sldId id="2076138450" r:id="rId147"/>
    <p:sldId id="2076138561" r:id="rId148"/>
    <p:sldId id="1385" r:id="rId149"/>
    <p:sldId id="2147469882" r:id="rId150"/>
    <p:sldId id="2076138305" r:id="rId151"/>
    <p:sldId id="2076138580" r:id="rId152"/>
    <p:sldId id="2076138581" r:id="rId153"/>
    <p:sldId id="2076138208" r:id="rId154"/>
    <p:sldId id="2146846735" r:id="rId155"/>
    <p:sldId id="2147469896" r:id="rId156"/>
    <p:sldId id="2146846729" r:id="rId157"/>
    <p:sldId id="2076138226" r:id="rId1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582"/>
            <p14:sldId id="2147469875"/>
            <p14:sldId id="2146846733"/>
            <p14:sldId id="2146846734"/>
            <p14:sldId id="2076138446"/>
            <p14:sldId id="2146846731"/>
            <p14:sldId id="2076138209"/>
          </p14:sldIdLst>
        </p14:section>
        <p14:section name="Azure Security Center" id="{3A50B912-06AB-4B4F-8DBD-FA484974B469}">
          <p14:sldIdLst>
            <p14:sldId id="2147469876"/>
            <p14:sldId id="2076138467"/>
            <p14:sldId id="2076138478"/>
            <p14:sldId id="2076138479"/>
            <p14:sldId id="2076138480"/>
            <p14:sldId id="2076137545"/>
            <p14:sldId id="2076138333"/>
            <p14:sldId id="2076138508"/>
          </p14:sldIdLst>
        </p14:section>
        <p14:section name="Azure Defender" id="{50E05ECA-BDEA-44BA-B82A-2A844AB9DC7C}">
          <p14:sldIdLst>
            <p14:sldId id="2076138325"/>
            <p14:sldId id="2076138558"/>
            <p14:sldId id="2076138559"/>
            <p14:sldId id="2076138557"/>
            <p14:sldId id="1841"/>
            <p14:sldId id="2076137318"/>
            <p14:sldId id="2076138579"/>
            <p14:sldId id="2076138578"/>
          </p14:sldIdLst>
        </p14:section>
        <p14:section name="Break" id="{BDFBF1C4-34E0-4C50-BAEB-E366DB8A2586}">
          <p14:sldIdLst>
            <p14:sldId id="2076138594"/>
            <p14:sldId id="2147469877"/>
          </p14:sldIdLst>
        </p14:section>
        <p14:section name="Azure Arc" id="{A10F9C03-D74B-41D1-AB49-7A5878687D87}">
          <p14:sldIdLst>
            <p14:sldId id="2076138392"/>
            <p14:sldId id="2076138393"/>
            <p14:sldId id="2076137543"/>
            <p14:sldId id="2076138397"/>
            <p14:sldId id="2076138396"/>
            <p14:sldId id="2076137544"/>
            <p14:sldId id="2076138399"/>
          </p14:sldIdLst>
        </p14:section>
        <p14:section name="Azure Lighthouse" id="{681FC1F4-E34D-473B-8723-21FDB4E3E771}">
          <p14:sldIdLst>
            <p14:sldId id="2076138382"/>
            <p14:sldId id="2076138383"/>
            <p14:sldId id="2076138384"/>
          </p14:sldIdLst>
        </p14:section>
        <p14:section name="Azure Purview" id="{DEEB3752-AC7C-4F80-96BB-2578F0E31994}">
          <p14:sldIdLst>
            <p14:sldId id="2076138568"/>
            <p14:sldId id="2147469883"/>
            <p14:sldId id="2076138584"/>
          </p14:sldIdLst>
        </p14:section>
        <p14:section name="Azure Policy" id="{DADB4019-4B71-40C3-A139-A88D6E81E1C1}">
          <p14:sldIdLst>
            <p14:sldId id="2076138486"/>
            <p14:sldId id="2076138487"/>
            <p14:sldId id="2076138488"/>
            <p14:sldId id="2076138489"/>
            <p14:sldId id="2076138491"/>
            <p14:sldId id="2076138490"/>
          </p14:sldIdLst>
        </p14:section>
        <p14:section name="Recommendations" id="{777EE732-F3BE-45A2-A74C-BAB111D90D41}">
          <p14:sldIdLst>
            <p14:sldId id="2076138468"/>
            <p14:sldId id="2076138469"/>
            <p14:sldId id="2076138470"/>
          </p14:sldIdLst>
        </p14:section>
        <p14:section name="Microsoft 365 Defender" id="{B12E073A-45B8-40E8-A502-41D1DFEDCFE5}">
          <p14:sldIdLst>
            <p14:sldId id="2076138326"/>
            <p14:sldId id="10052"/>
            <p14:sldId id="2076138460"/>
            <p14:sldId id="2076138374"/>
            <p14:sldId id="2076138375"/>
            <p14:sldId id="2076138376"/>
            <p14:sldId id="2076138443"/>
            <p14:sldId id="2076138444"/>
            <p14:sldId id="2076138445"/>
          </p14:sldIdLst>
        </p14:section>
        <p14:section name="Azure Identity" id="{B94C5CF5-3B73-41CD-9BA8-AF9F105D0A3C}">
          <p14:sldIdLst>
            <p14:sldId id="2076138566"/>
            <p14:sldId id="2076137574"/>
            <p14:sldId id="282"/>
            <p14:sldId id="2076137575"/>
            <p14:sldId id="2076137582"/>
            <p14:sldId id="2076137583"/>
            <p14:sldId id="2076138567"/>
            <p14:sldId id="2076138481"/>
          </p14:sldIdLst>
        </p14:section>
        <p14:section name="Azure Defender - Part I" id="{3A360AFD-398B-4137-9463-A1369FC75A5C}">
          <p14:sldIdLst>
            <p14:sldId id="1370"/>
            <p14:sldId id="2076138482"/>
          </p14:sldIdLst>
        </p14:section>
        <p14:section name="VM Vulnerability Assessments" id="{A855E186-75BA-4751-9A3E-28F12704E046}">
          <p14:sldIdLst>
            <p14:sldId id="2076138328"/>
            <p14:sldId id="2076137739"/>
            <p14:sldId id="2076138331"/>
            <p14:sldId id="2076138359"/>
            <p14:sldId id="2076138518"/>
            <p14:sldId id="2076138519"/>
            <p14:sldId id="2076138520"/>
            <p14:sldId id="2076138521"/>
            <p14:sldId id="2147469884"/>
            <p14:sldId id="2147469885"/>
          </p14:sldIdLst>
        </p14:section>
        <p14:section name="SQL Vulnerability Assessments" id="{7E4630E3-88E0-4E0B-BBF3-486E0942827C}">
          <p14:sldIdLst>
            <p14:sldId id="2076138523"/>
            <p14:sldId id="2076138307"/>
            <p14:sldId id="2147469886"/>
            <p14:sldId id="2076138525"/>
            <p14:sldId id="2076138532"/>
            <p14:sldId id="2076138527"/>
            <p14:sldId id="2076138534"/>
            <p14:sldId id="2076138533"/>
            <p14:sldId id="2076138529"/>
            <p14:sldId id="2076138531"/>
            <p14:sldId id="2076138528"/>
            <p14:sldId id="2076138530"/>
            <p14:sldId id="2076138535"/>
          </p14:sldIdLst>
        </p14:section>
        <p14:section name="File Integrity" id="{AA6830BC-212D-4371-91B3-A95D575E2B2C}">
          <p14:sldIdLst>
            <p14:sldId id="2076138310"/>
            <p14:sldId id="2076138308"/>
            <p14:sldId id="2076138494"/>
            <p14:sldId id="2076138500"/>
            <p14:sldId id="2076138495"/>
            <p14:sldId id="2076138496"/>
            <p14:sldId id="2076138497"/>
            <p14:sldId id="2076138498"/>
            <p14:sldId id="2076138499"/>
            <p14:sldId id="2147469887"/>
          </p14:sldIdLst>
        </p14:section>
        <p14:section name="Break" id="{1D799A26-7069-4676-AE33-C0232E504F89}">
          <p14:sldIdLst>
            <p14:sldId id="2147469878"/>
            <p14:sldId id="2147469879"/>
          </p14:sldIdLst>
        </p14:section>
        <p14:section name="Activity 1 : Azure Defender" id="{0C8243A7-7597-438B-A7C5-38179334D1DE}">
          <p14:sldIdLst>
            <p14:sldId id="2076138447"/>
            <p14:sldId id="2076138448"/>
          </p14:sldIdLst>
        </p14:section>
        <p14:section name="Labs" id="{30EC9674-8980-4B17-AB31-E18DB90318AB}">
          <p14:sldIdLst>
            <p14:sldId id="2076138569"/>
            <p14:sldId id="2076138585"/>
            <p14:sldId id="2076138586"/>
            <p14:sldId id="2076138570"/>
            <p14:sldId id="2076138571"/>
            <p14:sldId id="2076138572"/>
            <p14:sldId id="2076138573"/>
            <p14:sldId id="2147469888"/>
            <p14:sldId id="2076138575"/>
          </p14:sldIdLst>
        </p14:section>
        <p14:section name="Long Break" id="{9DE075DF-F34C-4FD2-BCCF-26849B078E51}">
          <p14:sldIdLst>
            <p14:sldId id="2147469880"/>
            <p14:sldId id="2147469881"/>
          </p14:sldIdLst>
        </p14:section>
        <p14:section name="Adaptive Application Control" id="{67328F98-2A1E-4A49-BC1B-A6E3D4033CC0}">
          <p14:sldIdLst>
            <p14:sldId id="2076138314"/>
            <p14:sldId id="2076138315"/>
            <p14:sldId id="2076138507"/>
            <p14:sldId id="2076138501"/>
            <p14:sldId id="2076138506"/>
            <p14:sldId id="2076138502"/>
            <p14:sldId id="2076138503"/>
            <p14:sldId id="2076138504"/>
            <p14:sldId id="2076138505"/>
            <p14:sldId id="2147469889"/>
          </p14:sldIdLst>
        </p14:section>
        <p14:section name="JIT VM Access" id="{A64FD405-A39C-4FD5-A1A9-3D9B2DADA211}">
          <p14:sldIdLst>
            <p14:sldId id="2076138316"/>
            <p14:sldId id="2147469891"/>
            <p14:sldId id="2147469892"/>
            <p14:sldId id="2076138510"/>
            <p14:sldId id="2076138509"/>
            <p14:sldId id="2076138512"/>
            <p14:sldId id="2147469890"/>
          </p14:sldIdLst>
        </p14:section>
        <p14:section name="Azure Bastion" id="{93B851F1-4315-4054-BF9D-10F68F162236}">
          <p14:sldIdLst>
            <p14:sldId id="2076138513"/>
            <p14:sldId id="2147469893"/>
            <p14:sldId id="2076138524"/>
          </p14:sldIdLst>
        </p14:section>
        <p14:section name="Adaptive Network Hardening" id="{688EE4A2-8932-43DC-A67F-C19015162B5D}">
          <p14:sldIdLst>
            <p14:sldId id="2076138318"/>
            <p14:sldId id="2147469894"/>
            <p14:sldId id="2147469895"/>
          </p14:sldIdLst>
        </p14:section>
        <p14:section name="Case Studies" id="{2415D078-5A96-402F-B2A9-35E19BB6A187}">
          <p14:sldIdLst>
            <p14:sldId id="2076138377"/>
            <p14:sldId id="2076138450"/>
            <p14:sldId id="2076138561"/>
          </p14:sldIdLst>
        </p14:section>
        <p14:section name="Activity 2 : Azure Defender Discussion" id="{BB4ABBD6-DACC-47C5-830A-10ACC347A35B}">
          <p14:sldIdLst>
            <p14:sldId id="1385"/>
            <p14:sldId id="2147469882"/>
          </p14:sldIdLst>
        </p14:section>
        <p14:section name="Labs" id="{7E0EDBE3-F285-42E7-9435-EE5D15EBBED9}">
          <p14:sldIdLst>
            <p14:sldId id="2076138305"/>
            <p14:sldId id="2076138580"/>
            <p14:sldId id="2076138581"/>
          </p14:sldIdLst>
        </p14:section>
        <p14:section name="Q + A" id="{C220CE7B-E5E2-4C8F-ABA7-DC94A75CF4A8}">
          <p14:sldIdLst>
            <p14:sldId id="2076138208"/>
            <p14:sldId id="2146846735"/>
          </p14:sldIdLst>
        </p14:section>
        <p14:section name="Closing" id="{D753D875-97AF-4773-AB9F-D70879D4D93B}">
          <p14:sldIdLst>
            <p14:sldId id="2147469896"/>
            <p14:sldId id="2146846729"/>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145A"/>
    <a:srgbClr val="D2D2D2"/>
    <a:srgbClr val="B4A0FF"/>
    <a:srgbClr val="313131"/>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42" autoAdjust="0"/>
    <p:restoredTop sz="80910" autoAdjust="0"/>
  </p:normalViewPr>
  <p:slideViewPr>
    <p:cSldViewPr snapToGrid="0">
      <p:cViewPr varScale="1">
        <p:scale>
          <a:sx n="128" d="100"/>
          <a:sy n="128" d="100"/>
        </p:scale>
        <p:origin x="60" y="80"/>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38" Type="http://schemas.openxmlformats.org/officeDocument/2006/relationships/slide" Target="slides/slide130.xml"/><Relationship Id="rId154" Type="http://schemas.openxmlformats.org/officeDocument/2006/relationships/slide" Target="slides/slide146.xml"/><Relationship Id="rId159" Type="http://schemas.openxmlformats.org/officeDocument/2006/relationships/notesMaster" Target="notesMasters/notesMaster1.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28" Type="http://schemas.openxmlformats.org/officeDocument/2006/relationships/slide" Target="slides/slide120.xml"/><Relationship Id="rId144" Type="http://schemas.openxmlformats.org/officeDocument/2006/relationships/slide" Target="slides/slide136.xml"/><Relationship Id="rId149" Type="http://schemas.openxmlformats.org/officeDocument/2006/relationships/slide" Target="slides/slide141.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160" Type="http://schemas.openxmlformats.org/officeDocument/2006/relationships/presProps" Target="presProps.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134" Type="http://schemas.openxmlformats.org/officeDocument/2006/relationships/slide" Target="slides/slide126.xml"/><Relationship Id="rId139" Type="http://schemas.openxmlformats.org/officeDocument/2006/relationships/slide" Target="slides/slide131.xml"/><Relationship Id="rId80" Type="http://schemas.openxmlformats.org/officeDocument/2006/relationships/slide" Target="slides/slide72.xml"/><Relationship Id="rId85" Type="http://schemas.openxmlformats.org/officeDocument/2006/relationships/slide" Target="slides/slide77.xml"/><Relationship Id="rId150" Type="http://schemas.openxmlformats.org/officeDocument/2006/relationships/slide" Target="slides/slide142.xml"/><Relationship Id="rId155" Type="http://schemas.openxmlformats.org/officeDocument/2006/relationships/slide" Target="slides/slide14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124" Type="http://schemas.openxmlformats.org/officeDocument/2006/relationships/slide" Target="slides/slide116.xml"/><Relationship Id="rId129" Type="http://schemas.openxmlformats.org/officeDocument/2006/relationships/slide" Target="slides/slide121.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40" Type="http://schemas.openxmlformats.org/officeDocument/2006/relationships/slide" Target="slides/slide132.xml"/><Relationship Id="rId145" Type="http://schemas.openxmlformats.org/officeDocument/2006/relationships/slide" Target="slides/slide137.xml"/><Relationship Id="rId16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slide" Target="slides/slide98.xml"/><Relationship Id="rId114" Type="http://schemas.openxmlformats.org/officeDocument/2006/relationships/slide" Target="slides/slide106.xml"/><Relationship Id="rId119" Type="http://schemas.openxmlformats.org/officeDocument/2006/relationships/slide" Target="slides/slide111.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30" Type="http://schemas.openxmlformats.org/officeDocument/2006/relationships/slide" Target="slides/slide122.xml"/><Relationship Id="rId135" Type="http://schemas.openxmlformats.org/officeDocument/2006/relationships/slide" Target="slides/slide127.xml"/><Relationship Id="rId143" Type="http://schemas.openxmlformats.org/officeDocument/2006/relationships/slide" Target="slides/slide135.xml"/><Relationship Id="rId148" Type="http://schemas.openxmlformats.org/officeDocument/2006/relationships/slide" Target="slides/slide140.xml"/><Relationship Id="rId151" Type="http://schemas.openxmlformats.org/officeDocument/2006/relationships/slide" Target="slides/slide143.xml"/><Relationship Id="rId156" Type="http://schemas.openxmlformats.org/officeDocument/2006/relationships/slide" Target="slides/slide148.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slide" Target="slides/slide138.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162"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157" Type="http://schemas.openxmlformats.org/officeDocument/2006/relationships/slide" Target="slides/slide149.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slide" Target="slides/slide14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163"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slide" Target="slides/slide150.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3" Type="http://schemas.openxmlformats.org/officeDocument/2006/relationships/slide" Target="slides/slide1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11/10/2021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microsoft.com/security/blog/2020/05/01/microsoft-threat-protection-leads-real-world-detection-mitre-attck-evaluation/" TargetMode="External"/><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hyperlink" Target="https://docs.microsoft.com/en-us/microsoft-365/security/defender/top-scoring-industry-tests?view=o365-worldwide"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microsoft.com/security/blog/2020/05/01/microsoft-threat-protection-leads-real-world-detection-mitre-attck-evaluation/"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microsoft.com/security/blog/2020/05/01/microsoft-threat-protection-leads-real-world-detection-mitre-attck-evaluation/"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a:t>
            </a:fld>
            <a:endParaRPr lang="en-US"/>
          </a:p>
        </p:txBody>
      </p:sp>
    </p:spTree>
    <p:extLst>
      <p:ext uri="{BB962C8B-B14F-4D97-AF65-F5344CB8AC3E}">
        <p14:creationId xmlns:p14="http://schemas.microsoft.com/office/powerpoint/2010/main" val="42306479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207076742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Ports : 13, 17, 19, 22, 23, 53, 69, 81, 111, 119, 123, 135, 137, 138, 139, 161, 162, 389, 445, 512, 514, 593, 636, 873, 1433, 1434, 1900, 2049, 2301, 2323, 2381, 3268, 3306, 3389, 4333, 5353, 5432, 5555, 5800, 5900, 5900, 5985, 5986, 6379, 6379, 7000, 7001, 7199, 8081, 8089, 8545, 9042, 9160, 9300, 11211, 16379, 26379, 27017, 37215</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655738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080713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https://customers.microsoft.com/en-us/story/1332078004907432948-ncr-corporation-professional-services-azure-security-center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444986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203761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11/10/2021 6:38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146</a:t>
            </a:fld>
            <a:endParaRPr lang="en-US"/>
          </a:p>
        </p:txBody>
      </p:sp>
    </p:spTree>
    <p:extLst>
      <p:ext uri="{BB962C8B-B14F-4D97-AF65-F5344CB8AC3E}">
        <p14:creationId xmlns:p14="http://schemas.microsoft.com/office/powerpoint/2010/main" val="428623400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Poppins" panose="00000500000000000000" pitchFamily="2" charset="0"/>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D77EC-7210-4A9C-B813-11969CCBFAFC}" type="datetime8">
              <a:rPr kumimoji="0" lang="en-US" sz="1200" b="0" i="0" u="none" strike="noStrike" kern="1200" cap="none" spc="0" normalizeH="0" baseline="0" noProof="0" smtClean="0">
                <a:ln>
                  <a:noFill/>
                </a:ln>
                <a:solidFill>
                  <a:prstClr val="black"/>
                </a:solidFill>
                <a:effectLst/>
                <a:uLnTx/>
                <a:uFillTx/>
                <a:latin typeface="Poppins" panose="000005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11/10/2021 6:38 AM</a:t>
            </a:fld>
            <a:endParaRPr kumimoji="0" lang="en-US" sz="1200" b="0" i="0" u="none" strike="noStrike" kern="1200" cap="none" spc="0" normalizeH="0" baseline="0" noProof="0">
              <a:ln>
                <a:noFill/>
              </a:ln>
              <a:solidFill>
                <a:prstClr val="black"/>
              </a:solidFill>
              <a:effectLst/>
              <a:uLnTx/>
              <a:uFillTx/>
              <a:latin typeface="Poppins" panose="00000500000000000000" pitchFamily="2"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Poppins" panose="000005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a:ln>
                <a:noFill/>
              </a:ln>
              <a:solidFill>
                <a:prstClr val="black"/>
              </a:solidFill>
              <a:effectLst/>
              <a:uLnTx/>
              <a:uFillTx/>
              <a:latin typeface="Poppins" panose="00000500000000000000" pitchFamily="2"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Poppins" panose="00000500000000000000" pitchFamily="2" charset="0"/>
                <a:ea typeface="Segoe UI" pitchFamily="34" charset="0"/>
                <a:cs typeface="Poppins" panose="00000500000000000000" pitchFamily="2" charset="0"/>
              </a:rPr>
              <a:t>© Microsoft Corporation. All rights reserved. </a:t>
            </a:r>
          </a:p>
        </p:txBody>
      </p:sp>
    </p:spTree>
    <p:extLst>
      <p:ext uri="{BB962C8B-B14F-4D97-AF65-F5344CB8AC3E}">
        <p14:creationId xmlns:p14="http://schemas.microsoft.com/office/powerpoint/2010/main" val="4205771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19</a:t>
            </a:fld>
            <a:endParaRPr lang="en-US" dirty="0"/>
          </a:p>
        </p:txBody>
      </p:sp>
    </p:spTree>
    <p:extLst>
      <p:ext uri="{BB962C8B-B14F-4D97-AF65-F5344CB8AC3E}">
        <p14:creationId xmlns:p14="http://schemas.microsoft.com/office/powerpoint/2010/main" val="35034373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11/10/2021 6:38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1559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21</a:t>
            </a:fld>
            <a:endParaRPr lang="en-US" dirty="0"/>
          </a:p>
        </p:txBody>
      </p:sp>
    </p:spTree>
    <p:extLst>
      <p:ext uri="{BB962C8B-B14F-4D97-AF65-F5344CB8AC3E}">
        <p14:creationId xmlns:p14="http://schemas.microsoft.com/office/powerpoint/2010/main" val="5419590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22</a:t>
            </a:fld>
            <a:endParaRPr lang="en-US"/>
          </a:p>
        </p:txBody>
      </p:sp>
    </p:spTree>
    <p:extLst>
      <p:ext uri="{BB962C8B-B14F-4D97-AF65-F5344CB8AC3E}">
        <p14:creationId xmlns:p14="http://schemas.microsoft.com/office/powerpoint/2010/main" val="36473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11/10/2021 6:38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049171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2382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94481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70539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8845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6730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0244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8919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11/10/2021 6:38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8552735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88453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https://docs.microsoft.com/en-us/azure/architecture/reference-architectures/data/profisee-master-data-management-purview</a:t>
            </a:r>
          </a:p>
          <a:p>
            <a:endParaRPr lang="en-US" dirty="0"/>
          </a:p>
          <a:p>
            <a:r>
              <a:rPr lang="en-US" b="1" dirty="0"/>
              <a:t>Azure Purview</a:t>
            </a:r>
            <a:r>
              <a:rPr lang="en-US" dirty="0"/>
              <a:t> catalogs all the data sources and identifies any sensitive information, as well as lineage. It gives the data architect a place to consider the appropriate data standards that should be imposed on all data. Purview's focus is on governance to find, classify, and define policies and standards. Enforcing policies and standards and remediating deficient data falls to technologies like master data management (MDM).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45503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11/10/2021 6:38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38706319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40</a:t>
            </a:fld>
            <a:endParaRPr lang="en-US"/>
          </a:p>
        </p:txBody>
      </p:sp>
    </p:spTree>
    <p:extLst>
      <p:ext uri="{BB962C8B-B14F-4D97-AF65-F5344CB8AC3E}">
        <p14:creationId xmlns:p14="http://schemas.microsoft.com/office/powerpoint/2010/main" val="5882221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41</a:t>
            </a:fld>
            <a:endParaRPr lang="en-US"/>
          </a:p>
        </p:txBody>
      </p:sp>
    </p:spTree>
    <p:extLst>
      <p:ext uri="{BB962C8B-B14F-4D97-AF65-F5344CB8AC3E}">
        <p14:creationId xmlns:p14="http://schemas.microsoft.com/office/powerpoint/2010/main" val="8210121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42</a:t>
            </a:fld>
            <a:endParaRPr lang="en-US"/>
          </a:p>
        </p:txBody>
      </p:sp>
    </p:spTree>
    <p:extLst>
      <p:ext uri="{BB962C8B-B14F-4D97-AF65-F5344CB8AC3E}">
        <p14:creationId xmlns:p14="http://schemas.microsoft.com/office/powerpoint/2010/main" val="34303584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43</a:t>
            </a:fld>
            <a:endParaRPr lang="en-US"/>
          </a:p>
        </p:txBody>
      </p:sp>
    </p:spTree>
    <p:extLst>
      <p:ext uri="{BB962C8B-B14F-4D97-AF65-F5344CB8AC3E}">
        <p14:creationId xmlns:p14="http://schemas.microsoft.com/office/powerpoint/2010/main" val="4256675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99156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44</a:t>
            </a:fld>
            <a:endParaRPr lang="en-US"/>
          </a:p>
        </p:txBody>
      </p:sp>
    </p:spTree>
    <p:extLst>
      <p:ext uri="{BB962C8B-B14F-4D97-AF65-F5344CB8AC3E}">
        <p14:creationId xmlns:p14="http://schemas.microsoft.com/office/powerpoint/2010/main" val="3136425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99554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02502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https://docs.microsoft.com/en-us/azure/security-center/exempt-resource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30284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49</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50</a:t>
            </a:fld>
            <a:endParaRPr lang="en-US"/>
          </a:p>
        </p:txBody>
      </p:sp>
    </p:spTree>
    <p:extLst>
      <p:ext uri="{BB962C8B-B14F-4D97-AF65-F5344CB8AC3E}">
        <p14:creationId xmlns:p14="http://schemas.microsoft.com/office/powerpoint/2010/main" val="30744755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Threat Protection leads in real-world detection in MITRE ATT&amp;CK evaluation - Microsoft Security</a:t>
            </a:r>
            <a:endParaRPr lang="en-US" dirty="0"/>
          </a:p>
          <a:p>
            <a:endParaRPr lang="en-US" dirty="0"/>
          </a:p>
          <a:p>
            <a:r>
              <a:rPr lang="en-US" dirty="0">
                <a:hlinkClick r:id="rId4"/>
              </a:rPr>
              <a:t>Top scoring in industry tests - Microsoft 365 Defender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51</a:t>
            </a:fld>
            <a:endParaRPr lang="en-US"/>
          </a:p>
        </p:txBody>
      </p:sp>
    </p:spTree>
    <p:extLst>
      <p:ext uri="{BB962C8B-B14F-4D97-AF65-F5344CB8AC3E}">
        <p14:creationId xmlns:p14="http://schemas.microsoft.com/office/powerpoint/2010/main" val="21360493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Threat Protection leads in real-world detection in MITRE ATT&amp;CK evaluation - Microsoft Security</a:t>
            </a:r>
            <a:endParaRPr lang="en-US" dirty="0"/>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52</a:t>
            </a:fld>
            <a:endParaRPr lang="en-US"/>
          </a:p>
        </p:txBody>
      </p:sp>
    </p:spTree>
    <p:extLst>
      <p:ext uri="{BB962C8B-B14F-4D97-AF65-F5344CB8AC3E}">
        <p14:creationId xmlns:p14="http://schemas.microsoft.com/office/powerpoint/2010/main" val="17863321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Threat Protection leads in real-world detection in MITRE ATT&amp;CK evaluation - Microsoft Security</a:t>
            </a:r>
            <a:endParaRPr lang="en-US" dirty="0"/>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53</a:t>
            </a:fld>
            <a:endParaRPr lang="en-US"/>
          </a:p>
        </p:txBody>
      </p:sp>
    </p:spTree>
    <p:extLst>
      <p:ext uri="{BB962C8B-B14F-4D97-AF65-F5344CB8AC3E}">
        <p14:creationId xmlns:p14="http://schemas.microsoft.com/office/powerpoint/2010/main" val="555763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54</a:t>
            </a:fld>
            <a:endParaRPr lang="en-US"/>
          </a:p>
        </p:txBody>
      </p:sp>
    </p:spTree>
    <p:extLst>
      <p:ext uri="{BB962C8B-B14F-4D97-AF65-F5344CB8AC3E}">
        <p14:creationId xmlns:p14="http://schemas.microsoft.com/office/powerpoint/2010/main" val="3488839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50851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55</a:t>
            </a:fld>
            <a:endParaRPr lang="en-US"/>
          </a:p>
        </p:txBody>
      </p:sp>
    </p:spTree>
    <p:extLst>
      <p:ext uri="{BB962C8B-B14F-4D97-AF65-F5344CB8AC3E}">
        <p14:creationId xmlns:p14="http://schemas.microsoft.com/office/powerpoint/2010/main" val="35556321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56</a:t>
            </a:fld>
            <a:endParaRPr lang="en-US"/>
          </a:p>
        </p:txBody>
      </p:sp>
    </p:spTree>
    <p:extLst>
      <p:ext uri="{BB962C8B-B14F-4D97-AF65-F5344CB8AC3E}">
        <p14:creationId xmlns:p14="http://schemas.microsoft.com/office/powerpoint/2010/main" val="40429529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63</a:t>
            </a:fld>
            <a:endParaRPr lang="en-US"/>
          </a:p>
        </p:txBody>
      </p:sp>
    </p:spTree>
    <p:extLst>
      <p:ext uri="{BB962C8B-B14F-4D97-AF65-F5344CB8AC3E}">
        <p14:creationId xmlns:p14="http://schemas.microsoft.com/office/powerpoint/2010/main" val="9673275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67183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11/10/2021 6:38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11/10/2021 6:38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93546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68</a:t>
            </a:fld>
            <a:endParaRPr lang="en-US"/>
          </a:p>
        </p:txBody>
      </p:sp>
    </p:spTree>
    <p:extLst>
      <p:ext uri="{BB962C8B-B14F-4D97-AF65-F5344CB8AC3E}">
        <p14:creationId xmlns:p14="http://schemas.microsoft.com/office/powerpoint/2010/main" val="36352899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a:p>
            <a:endParaRPr lang="en-US" dirty="0"/>
          </a:p>
          <a:p>
            <a:r>
              <a:rPr lang="en-US" dirty="0"/>
              <a:t>https://docs.microsoft.com/en-us/azure/security-center/deploy-vulnerability-assessment-byol-vm</a:t>
            </a:r>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40342136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p:txBody>
      </p:sp>
      <p:sp>
        <p:nvSpPr>
          <p:cNvPr id="4" name="Slide Number Placeholder 3"/>
          <p:cNvSpPr>
            <a:spLocks noGrp="1"/>
          </p:cNvSpPr>
          <p:nvPr>
            <p:ph type="sldNum" sz="quarter" idx="5"/>
          </p:nvPr>
        </p:nvSpPr>
        <p:spPr/>
        <p:txBody>
          <a:bodyPr/>
          <a:lstStyle/>
          <a:p>
            <a:fld id="{09259B3D-005A-450F-B89F-6A3DD53EE3BF}" type="slidenum">
              <a:rPr lang="en-US" smtClean="0"/>
              <a:t>70</a:t>
            </a:fld>
            <a:endParaRPr lang="en-US"/>
          </a:p>
        </p:txBody>
      </p:sp>
    </p:spTree>
    <p:extLst>
      <p:ext uri="{BB962C8B-B14F-4D97-AF65-F5344CB8AC3E}">
        <p14:creationId xmlns:p14="http://schemas.microsoft.com/office/powerpoint/2010/main" val="6349777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p:txBody>
      </p:sp>
      <p:sp>
        <p:nvSpPr>
          <p:cNvPr id="4" name="Slide Number Placeholder 3"/>
          <p:cNvSpPr>
            <a:spLocks noGrp="1"/>
          </p:cNvSpPr>
          <p:nvPr>
            <p:ph type="sldNum" sz="quarter" idx="5"/>
          </p:nvPr>
        </p:nvSpPr>
        <p:spPr/>
        <p:txBody>
          <a:bodyPr/>
          <a:lstStyle/>
          <a:p>
            <a:fld id="{09259B3D-005A-450F-B89F-6A3DD53EE3BF}" type="slidenum">
              <a:rPr lang="en-US" smtClean="0"/>
              <a:t>71</a:t>
            </a:fld>
            <a:endParaRPr lang="en-US"/>
          </a:p>
        </p:txBody>
      </p:sp>
    </p:spTree>
    <p:extLst>
      <p:ext uri="{BB962C8B-B14F-4D97-AF65-F5344CB8AC3E}">
        <p14:creationId xmlns:p14="http://schemas.microsoft.com/office/powerpoint/2010/main" val="1243521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61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72</a:t>
            </a:fld>
            <a:endParaRPr lang="en-US"/>
          </a:p>
        </p:txBody>
      </p:sp>
    </p:spTree>
    <p:extLst>
      <p:ext uri="{BB962C8B-B14F-4D97-AF65-F5344CB8AC3E}">
        <p14:creationId xmlns:p14="http://schemas.microsoft.com/office/powerpoint/2010/main" val="20849124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73</a:t>
            </a:fld>
            <a:endParaRPr lang="en-US"/>
          </a:p>
        </p:txBody>
      </p:sp>
    </p:spTree>
    <p:extLst>
      <p:ext uri="{BB962C8B-B14F-4D97-AF65-F5344CB8AC3E}">
        <p14:creationId xmlns:p14="http://schemas.microsoft.com/office/powerpoint/2010/main" val="25175799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74</a:t>
            </a:fld>
            <a:endParaRPr lang="en-US"/>
          </a:p>
        </p:txBody>
      </p:sp>
    </p:spTree>
    <p:extLst>
      <p:ext uri="{BB962C8B-B14F-4D97-AF65-F5344CB8AC3E}">
        <p14:creationId xmlns:p14="http://schemas.microsoft.com/office/powerpoint/2010/main" val="34890293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75</a:t>
            </a:fld>
            <a:endParaRPr lang="en-US"/>
          </a:p>
        </p:txBody>
      </p:sp>
    </p:spTree>
    <p:extLst>
      <p:ext uri="{BB962C8B-B14F-4D97-AF65-F5344CB8AC3E}">
        <p14:creationId xmlns:p14="http://schemas.microsoft.com/office/powerpoint/2010/main" val="16820011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76</a:t>
            </a:fld>
            <a:endParaRPr lang="en-US"/>
          </a:p>
        </p:txBody>
      </p:sp>
    </p:spTree>
    <p:extLst>
      <p:ext uri="{BB962C8B-B14F-4D97-AF65-F5344CB8AC3E}">
        <p14:creationId xmlns:p14="http://schemas.microsoft.com/office/powerpoint/2010/main" val="42438777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https://docs.microsoft.com/en-us/azure/security-center/deploy-vulnerability-assessment-vm</a:t>
            </a:r>
          </a:p>
          <a:p>
            <a:endParaRPr lang="en-US" dirty="0"/>
          </a:p>
          <a:p>
            <a:r>
              <a:rPr lang="en-US" dirty="0"/>
              <a:t>https://docs.microsoft.com/en-us/azure/azure-sql/database/sql-database-vulnerability-assessment-rules</a:t>
            </a:r>
          </a:p>
        </p:txBody>
      </p:sp>
      <p:sp>
        <p:nvSpPr>
          <p:cNvPr id="4" name="Slide Number Placeholder 3"/>
          <p:cNvSpPr>
            <a:spLocks noGrp="1"/>
          </p:cNvSpPr>
          <p:nvPr>
            <p:ph type="sldNum" sz="quarter" idx="5"/>
          </p:nvPr>
        </p:nvSpPr>
        <p:spPr/>
        <p:txBody>
          <a:bodyPr/>
          <a:lstStyle/>
          <a:p>
            <a:fld id="{09259B3D-005A-450F-B89F-6A3DD53EE3BF}" type="slidenum">
              <a:rPr lang="en-US" smtClean="0"/>
              <a:t>78</a:t>
            </a:fld>
            <a:endParaRPr lang="en-US"/>
          </a:p>
        </p:txBody>
      </p:sp>
    </p:spTree>
    <p:extLst>
      <p:ext uri="{BB962C8B-B14F-4D97-AF65-F5344CB8AC3E}">
        <p14:creationId xmlns:p14="http://schemas.microsoft.com/office/powerpoint/2010/main" val="35746293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79</a:t>
            </a:fld>
            <a:endParaRPr lang="en-US"/>
          </a:p>
        </p:txBody>
      </p:sp>
    </p:spTree>
    <p:extLst>
      <p:ext uri="{BB962C8B-B14F-4D97-AF65-F5344CB8AC3E}">
        <p14:creationId xmlns:p14="http://schemas.microsoft.com/office/powerpoint/2010/main" val="41501939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80</a:t>
            </a:fld>
            <a:endParaRPr lang="en-US"/>
          </a:p>
        </p:txBody>
      </p:sp>
    </p:spTree>
    <p:extLst>
      <p:ext uri="{BB962C8B-B14F-4D97-AF65-F5344CB8AC3E}">
        <p14:creationId xmlns:p14="http://schemas.microsoft.com/office/powerpoint/2010/main" val="25348039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81</a:t>
            </a:fld>
            <a:endParaRPr lang="en-US"/>
          </a:p>
        </p:txBody>
      </p:sp>
    </p:spTree>
    <p:extLst>
      <p:ext uri="{BB962C8B-B14F-4D97-AF65-F5344CB8AC3E}">
        <p14:creationId xmlns:p14="http://schemas.microsoft.com/office/powerpoint/2010/main" val="42736742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82</a:t>
            </a:fld>
            <a:endParaRPr lang="en-US"/>
          </a:p>
        </p:txBody>
      </p:sp>
    </p:spTree>
    <p:extLst>
      <p:ext uri="{BB962C8B-B14F-4D97-AF65-F5344CB8AC3E}">
        <p14:creationId xmlns:p14="http://schemas.microsoft.com/office/powerpoint/2010/main" val="2685010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https://github.com/Azure/Azure-Security-Center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4696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83</a:t>
            </a:fld>
            <a:endParaRPr lang="en-US"/>
          </a:p>
        </p:txBody>
      </p:sp>
    </p:spTree>
    <p:extLst>
      <p:ext uri="{BB962C8B-B14F-4D97-AF65-F5344CB8AC3E}">
        <p14:creationId xmlns:p14="http://schemas.microsoft.com/office/powerpoint/2010/main" val="75815521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84</a:t>
            </a:fld>
            <a:endParaRPr lang="en-US"/>
          </a:p>
        </p:txBody>
      </p:sp>
    </p:spTree>
    <p:extLst>
      <p:ext uri="{BB962C8B-B14F-4D97-AF65-F5344CB8AC3E}">
        <p14:creationId xmlns:p14="http://schemas.microsoft.com/office/powerpoint/2010/main" val="32500343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https://docs.microsoft.com/en-us/azure/azure-sql/database/sql-database-vulnerability-assessment-rules</a:t>
            </a:r>
          </a:p>
        </p:txBody>
      </p:sp>
      <p:sp>
        <p:nvSpPr>
          <p:cNvPr id="4" name="Slide Number Placeholder 3"/>
          <p:cNvSpPr>
            <a:spLocks noGrp="1"/>
          </p:cNvSpPr>
          <p:nvPr>
            <p:ph type="sldNum" sz="quarter" idx="5"/>
          </p:nvPr>
        </p:nvSpPr>
        <p:spPr/>
        <p:txBody>
          <a:bodyPr/>
          <a:lstStyle/>
          <a:p>
            <a:fld id="{09259B3D-005A-450F-B89F-6A3DD53EE3BF}" type="slidenum">
              <a:rPr lang="en-US" smtClean="0"/>
              <a:t>85</a:t>
            </a:fld>
            <a:endParaRPr lang="en-US"/>
          </a:p>
        </p:txBody>
      </p:sp>
    </p:spTree>
    <p:extLst>
      <p:ext uri="{BB962C8B-B14F-4D97-AF65-F5344CB8AC3E}">
        <p14:creationId xmlns:p14="http://schemas.microsoft.com/office/powerpoint/2010/main" val="11336055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86</a:t>
            </a:fld>
            <a:endParaRPr lang="en-US"/>
          </a:p>
        </p:txBody>
      </p:sp>
    </p:spTree>
    <p:extLst>
      <p:ext uri="{BB962C8B-B14F-4D97-AF65-F5344CB8AC3E}">
        <p14:creationId xmlns:p14="http://schemas.microsoft.com/office/powerpoint/2010/main" val="19506104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87</a:t>
            </a:fld>
            <a:endParaRPr lang="en-US"/>
          </a:p>
        </p:txBody>
      </p:sp>
    </p:spTree>
    <p:extLst>
      <p:ext uri="{BB962C8B-B14F-4D97-AF65-F5344CB8AC3E}">
        <p14:creationId xmlns:p14="http://schemas.microsoft.com/office/powerpoint/2010/main" val="4050815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https://docs.microsoft.com/en-us/azure/azure-sql/database/sql-database-vulnerability-assessment-rules-changelog</a:t>
            </a:r>
          </a:p>
        </p:txBody>
      </p:sp>
      <p:sp>
        <p:nvSpPr>
          <p:cNvPr id="4" name="Slide Number Placeholder 3"/>
          <p:cNvSpPr>
            <a:spLocks noGrp="1"/>
          </p:cNvSpPr>
          <p:nvPr>
            <p:ph type="sldNum" sz="quarter" idx="5"/>
          </p:nvPr>
        </p:nvSpPr>
        <p:spPr/>
        <p:txBody>
          <a:bodyPr/>
          <a:lstStyle/>
          <a:p>
            <a:fld id="{09259B3D-005A-450F-B89F-6A3DD53EE3BF}" type="slidenum">
              <a:rPr lang="en-US" smtClean="0"/>
              <a:t>88</a:t>
            </a:fld>
            <a:endParaRPr lang="en-US"/>
          </a:p>
        </p:txBody>
      </p:sp>
    </p:spTree>
    <p:extLst>
      <p:ext uri="{BB962C8B-B14F-4D97-AF65-F5344CB8AC3E}">
        <p14:creationId xmlns:p14="http://schemas.microsoft.com/office/powerpoint/2010/main" val="17793181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https://docs.microsoft.com/en-us/azure/azure-sql/database/sql-database-vulnerability-assessment-storage</a:t>
            </a:r>
          </a:p>
        </p:txBody>
      </p:sp>
      <p:sp>
        <p:nvSpPr>
          <p:cNvPr id="4" name="Slide Number Placeholder 3"/>
          <p:cNvSpPr>
            <a:spLocks noGrp="1"/>
          </p:cNvSpPr>
          <p:nvPr>
            <p:ph type="sldNum" sz="quarter" idx="5"/>
          </p:nvPr>
        </p:nvSpPr>
        <p:spPr/>
        <p:txBody>
          <a:bodyPr/>
          <a:lstStyle/>
          <a:p>
            <a:fld id="{09259B3D-005A-450F-B89F-6A3DD53EE3BF}" type="slidenum">
              <a:rPr lang="en-US" smtClean="0"/>
              <a:t>89</a:t>
            </a:fld>
            <a:endParaRPr lang="en-US"/>
          </a:p>
        </p:txBody>
      </p:sp>
    </p:spTree>
    <p:extLst>
      <p:ext uri="{BB962C8B-B14F-4D97-AF65-F5344CB8AC3E}">
        <p14:creationId xmlns:p14="http://schemas.microsoft.com/office/powerpoint/2010/main" val="8029230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91</a:t>
            </a:fld>
            <a:endParaRPr lang="en-US"/>
          </a:p>
        </p:txBody>
      </p:sp>
    </p:spTree>
    <p:extLst>
      <p:ext uri="{BB962C8B-B14F-4D97-AF65-F5344CB8AC3E}">
        <p14:creationId xmlns:p14="http://schemas.microsoft.com/office/powerpoint/2010/main" val="39262988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92</a:t>
            </a:fld>
            <a:endParaRPr lang="en-US"/>
          </a:p>
        </p:txBody>
      </p:sp>
    </p:spTree>
    <p:extLst>
      <p:ext uri="{BB962C8B-B14F-4D97-AF65-F5344CB8AC3E}">
        <p14:creationId xmlns:p14="http://schemas.microsoft.com/office/powerpoint/2010/main" val="13190907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93</a:t>
            </a:fld>
            <a:endParaRPr lang="en-US"/>
          </a:p>
        </p:txBody>
      </p:sp>
    </p:spTree>
    <p:extLst>
      <p:ext uri="{BB962C8B-B14F-4D97-AF65-F5344CB8AC3E}">
        <p14:creationId xmlns:p14="http://schemas.microsoft.com/office/powerpoint/2010/main" val="2580425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https://www.microsoft.com/security/blog/2019/11/06/microsoft-cloud-security-solutions-provide-comprehensive-cross-cloud-protection/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7600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94</a:t>
            </a:fld>
            <a:endParaRPr lang="en-US"/>
          </a:p>
        </p:txBody>
      </p:sp>
    </p:spTree>
    <p:extLst>
      <p:ext uri="{BB962C8B-B14F-4D97-AF65-F5344CB8AC3E}">
        <p14:creationId xmlns:p14="http://schemas.microsoft.com/office/powerpoint/2010/main" val="217277642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95</a:t>
            </a:fld>
            <a:endParaRPr lang="en-US"/>
          </a:p>
        </p:txBody>
      </p:sp>
    </p:spTree>
    <p:extLst>
      <p:ext uri="{BB962C8B-B14F-4D97-AF65-F5344CB8AC3E}">
        <p14:creationId xmlns:p14="http://schemas.microsoft.com/office/powerpoint/2010/main" val="9391930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96</a:t>
            </a:fld>
            <a:endParaRPr lang="en-US"/>
          </a:p>
        </p:txBody>
      </p:sp>
    </p:spTree>
    <p:extLst>
      <p:ext uri="{BB962C8B-B14F-4D97-AF65-F5344CB8AC3E}">
        <p14:creationId xmlns:p14="http://schemas.microsoft.com/office/powerpoint/2010/main" val="234952425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97</a:t>
            </a:fld>
            <a:endParaRPr lang="en-US"/>
          </a:p>
        </p:txBody>
      </p:sp>
    </p:spTree>
    <p:extLst>
      <p:ext uri="{BB962C8B-B14F-4D97-AF65-F5344CB8AC3E}">
        <p14:creationId xmlns:p14="http://schemas.microsoft.com/office/powerpoint/2010/main" val="410652341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98</a:t>
            </a:fld>
            <a:endParaRPr lang="en-US"/>
          </a:p>
        </p:txBody>
      </p:sp>
    </p:spTree>
    <p:extLst>
      <p:ext uri="{BB962C8B-B14F-4D97-AF65-F5344CB8AC3E}">
        <p14:creationId xmlns:p14="http://schemas.microsoft.com/office/powerpoint/2010/main" val="134204698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99</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105</a:t>
            </a:fld>
            <a:endParaRPr lang="en-US"/>
          </a:p>
        </p:txBody>
      </p:sp>
    </p:spTree>
    <p:extLst>
      <p:ext uri="{BB962C8B-B14F-4D97-AF65-F5344CB8AC3E}">
        <p14:creationId xmlns:p14="http://schemas.microsoft.com/office/powerpoint/2010/main" val="338228849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106</a:t>
            </a:fld>
            <a:endParaRPr lang="en-US"/>
          </a:p>
        </p:txBody>
      </p:sp>
    </p:spTree>
    <p:extLst>
      <p:ext uri="{BB962C8B-B14F-4D97-AF65-F5344CB8AC3E}">
        <p14:creationId xmlns:p14="http://schemas.microsoft.com/office/powerpoint/2010/main" val="29815609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don’t have the emails.</a:t>
            </a:r>
          </a:p>
          <a:p>
            <a:endParaRPr lang="en-US" dirty="0"/>
          </a:p>
          <a:p>
            <a:r>
              <a:rPr lang="en-US" dirty="0"/>
              <a:t>Register link: https://bit.ly/32qwla3</a:t>
            </a:r>
          </a:p>
          <a:p>
            <a:r>
              <a:rPr lang="en-US" dirty="0"/>
              <a:t>Activation Code: ACTIVATE13799</a:t>
            </a:r>
          </a:p>
        </p:txBody>
      </p:sp>
      <p:sp>
        <p:nvSpPr>
          <p:cNvPr id="4" name="Slide Number Placeholder 3"/>
          <p:cNvSpPr>
            <a:spLocks noGrp="1"/>
          </p:cNvSpPr>
          <p:nvPr>
            <p:ph type="sldNum" sz="quarter" idx="5"/>
          </p:nvPr>
        </p:nvSpPr>
        <p:spPr/>
        <p:txBody>
          <a:bodyPr/>
          <a:lstStyle/>
          <a:p>
            <a:fld id="{09259B3D-005A-450F-B89F-6A3DD53EE3BF}" type="slidenum">
              <a:rPr lang="en-US" smtClean="0"/>
              <a:t>107</a:t>
            </a:fld>
            <a:endParaRPr lang="en-US"/>
          </a:p>
        </p:txBody>
      </p:sp>
    </p:spTree>
    <p:extLst>
      <p:ext uri="{BB962C8B-B14F-4D97-AF65-F5344CB8AC3E}">
        <p14:creationId xmlns:p14="http://schemas.microsoft.com/office/powerpoint/2010/main" val="246176089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11/10/2021 6:38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8647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11/10/2021 6:38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79954335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602367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enforcement options are currently available. Adaptive application controls are intended to provide security alerts if any application runs other than the ones you've defined as safe.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161534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050615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089828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246778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662390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47312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144206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Adaptive application controls calculates events once every twelve hours. </a:t>
            </a:r>
          </a:p>
          <a:p>
            <a:endParaRPr lang="en-US" dirty="0"/>
          </a:p>
          <a:p>
            <a:r>
              <a:rPr lang="en-US" dirty="0"/>
              <a:t>The activity start time shown in the alerts page is the time that adaptive application controls created the alert, not the time that the suspicious process was active.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012281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11/10/2021 6:38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0497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a:t>
            </a:fld>
            <a:endParaRPr lang="en-US"/>
          </a:p>
        </p:txBody>
      </p:sp>
    </p:spTree>
    <p:extLst>
      <p:ext uri="{BB962C8B-B14F-4D97-AF65-F5344CB8AC3E}">
        <p14:creationId xmlns:p14="http://schemas.microsoft.com/office/powerpoint/2010/main" val="374142142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633309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297451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318580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486134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245407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the VM must have a network security group assigned.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950446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11/10/2021 6:38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747674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53258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This figure shows the architecture of an Azure Bastion deployment. In this diagram:</a:t>
            </a:r>
          </a:p>
          <a:p>
            <a:pPr algn="l"/>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dirty="0">
                <a:solidFill>
                  <a:srgbClr val="171717"/>
                </a:solidFill>
                <a:effectLst/>
                <a:latin typeface="Segoe UI" panose="020B0502040204020203" pitchFamily="34" charset="0"/>
              </a:rPr>
              <a:t>The Bastion host is deployed in the virtual network that contains the </a:t>
            </a:r>
            <a:r>
              <a:rPr lang="en-US" b="0" i="0" dirty="0" err="1">
                <a:solidFill>
                  <a:srgbClr val="171717"/>
                </a:solidFill>
                <a:effectLst/>
                <a:latin typeface="Segoe UI" panose="020B0502040204020203" pitchFamily="34" charset="0"/>
              </a:rPr>
              <a:t>AzureBastionSubnet</a:t>
            </a:r>
            <a:r>
              <a:rPr lang="en-US" b="0" i="0" dirty="0">
                <a:solidFill>
                  <a:srgbClr val="171717"/>
                </a:solidFill>
                <a:effectLst/>
                <a:latin typeface="Segoe UI" panose="020B0502040204020203" pitchFamily="34" charset="0"/>
              </a:rPr>
              <a:t> subnet that has a minimum /27 prefix.</a:t>
            </a:r>
          </a:p>
          <a:p>
            <a:pPr algn="l">
              <a:buFont typeface="Arial" panose="020B0604020202020204" pitchFamily="34" charset="0"/>
              <a:buChar char="•"/>
            </a:pPr>
            <a:r>
              <a:rPr lang="en-US" b="0" i="0" dirty="0">
                <a:solidFill>
                  <a:srgbClr val="171717"/>
                </a:solidFill>
                <a:effectLst/>
                <a:latin typeface="Segoe UI" panose="020B0502040204020203" pitchFamily="34" charset="0"/>
              </a:rPr>
              <a:t>The user connects to the Azure portal using any HTML5 browser.</a:t>
            </a:r>
          </a:p>
          <a:p>
            <a:pPr algn="l">
              <a:buFont typeface="Arial" panose="020B0604020202020204" pitchFamily="34" charset="0"/>
              <a:buChar char="•"/>
            </a:pPr>
            <a:r>
              <a:rPr lang="en-US" b="0" i="0" dirty="0">
                <a:solidFill>
                  <a:srgbClr val="171717"/>
                </a:solidFill>
                <a:effectLst/>
                <a:latin typeface="Segoe UI" panose="020B0502040204020203" pitchFamily="34" charset="0"/>
              </a:rPr>
              <a:t>The user selects the virtual machine to connect to.</a:t>
            </a:r>
          </a:p>
          <a:p>
            <a:pPr algn="l">
              <a:buFont typeface="Arial" panose="020B0604020202020204" pitchFamily="34" charset="0"/>
              <a:buChar char="•"/>
            </a:pPr>
            <a:r>
              <a:rPr lang="en-US" b="0" i="0" dirty="0">
                <a:solidFill>
                  <a:srgbClr val="171717"/>
                </a:solidFill>
                <a:effectLst/>
                <a:latin typeface="Segoe UI" panose="020B0502040204020203" pitchFamily="34" charset="0"/>
              </a:rPr>
              <a:t>With a single click, the RDP/SSH session opens in the browser.</a:t>
            </a:r>
          </a:p>
          <a:p>
            <a:pPr algn="l">
              <a:buFont typeface="Arial" panose="020B0604020202020204" pitchFamily="34" charset="0"/>
              <a:buChar char="•"/>
            </a:pPr>
            <a:r>
              <a:rPr lang="en-US" b="0" i="0" dirty="0">
                <a:solidFill>
                  <a:srgbClr val="171717"/>
                </a:solidFill>
                <a:effectLst/>
                <a:latin typeface="Segoe UI" panose="020B0502040204020203" pitchFamily="34" charset="0"/>
              </a:rPr>
              <a:t>No public IP is required on the Azure VM.</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574784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11/10/2021 6:38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79875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3.jpg"/><Relationship Id="rId1" Type="http://schemas.openxmlformats.org/officeDocument/2006/relationships/slideMaster" Target="../slideMasters/slideMaster4.xml"/><Relationship Id="rId5" Type="http://schemas.openxmlformats.org/officeDocument/2006/relationships/image" Target="../media/image31.jpg"/><Relationship Id="rId4" Type="http://schemas.openxmlformats.org/officeDocument/2006/relationships/image" Target="../media/image30.jp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Master" Target="../slideMasters/slideMaster4.xml"/><Relationship Id="rId4" Type="http://schemas.openxmlformats.org/officeDocument/2006/relationships/image" Target="../media/image36.jp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Master" Target="../slideMasters/slideMaster4.xml"/><Relationship Id="rId5" Type="http://schemas.openxmlformats.org/officeDocument/2006/relationships/image" Target="../media/image40.jpg"/><Relationship Id="rId4" Type="http://schemas.openxmlformats.org/officeDocument/2006/relationships/image" Target="../media/image39.jp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3.jpg"/><Relationship Id="rId1" Type="http://schemas.openxmlformats.org/officeDocument/2006/relationships/slideMaster" Target="../slideMasters/slideMaster4.xml"/><Relationship Id="rId6" Type="http://schemas.openxmlformats.org/officeDocument/2006/relationships/image" Target="../media/image41.jpg"/><Relationship Id="rId5" Type="http://schemas.openxmlformats.org/officeDocument/2006/relationships/image" Target="../media/image31.jpg"/><Relationship Id="rId4" Type="http://schemas.openxmlformats.org/officeDocument/2006/relationships/image" Target="../media/image30.jp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3.jpg"/><Relationship Id="rId1" Type="http://schemas.openxmlformats.org/officeDocument/2006/relationships/slideMaster" Target="../slideMasters/slideMaster4.xml"/><Relationship Id="rId4" Type="http://schemas.openxmlformats.org/officeDocument/2006/relationships/image" Target="../media/image30.jp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3.jpg"/><Relationship Id="rId1" Type="http://schemas.openxmlformats.org/officeDocument/2006/relationships/slideMaster" Target="../slideMasters/slideMaster4.xml"/><Relationship Id="rId5" Type="http://schemas.openxmlformats.org/officeDocument/2006/relationships/image" Target="../media/image31.jpg"/><Relationship Id="rId4" Type="http://schemas.openxmlformats.org/officeDocument/2006/relationships/image" Target="../media/image30.jp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3.jpg"/><Relationship Id="rId1" Type="http://schemas.openxmlformats.org/officeDocument/2006/relationships/slideMaster" Target="../slideMasters/slideMaster4.xml"/><Relationship Id="rId6" Type="http://schemas.openxmlformats.org/officeDocument/2006/relationships/image" Target="../media/image41.jpg"/><Relationship Id="rId5" Type="http://schemas.openxmlformats.org/officeDocument/2006/relationships/image" Target="../media/image31.jpg"/><Relationship Id="rId4" Type="http://schemas.openxmlformats.org/officeDocument/2006/relationships/image" Target="../media/image30.jp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6.xml"/></Relationships>
</file>

<file path=ppt/slideLayouts/_rels/slideLayout14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pn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5.xml"/><Relationship Id="rId1" Type="http://schemas.openxmlformats.org/officeDocument/2006/relationships/tags" Target="../tags/tag49.xml"/><Relationship Id="rId4" Type="http://schemas.openxmlformats.org/officeDocument/2006/relationships/image" Target="../media/image3.pn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5.xml"/><Relationship Id="rId1" Type="http://schemas.openxmlformats.org/officeDocument/2006/relationships/tags" Target="../tags/tag50.xml"/><Relationship Id="rId4" Type="http://schemas.openxmlformats.org/officeDocument/2006/relationships/image" Target="../media/image3.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5.xml"/><Relationship Id="rId1" Type="http://schemas.openxmlformats.org/officeDocument/2006/relationships/tags" Target="../tags/tag51.xml"/><Relationship Id="rId4" Type="http://schemas.openxmlformats.org/officeDocument/2006/relationships/image" Target="../media/image13.pn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5.xml"/><Relationship Id="rId1" Type="http://schemas.openxmlformats.org/officeDocument/2006/relationships/tags" Target="../tags/tag52.xml"/><Relationship Id="rId4" Type="http://schemas.openxmlformats.org/officeDocument/2006/relationships/image" Target="../media/image13.pn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5.xml"/><Relationship Id="rId1" Type="http://schemas.openxmlformats.org/officeDocument/2006/relationships/tags" Target="../tags/tag53.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5.xml"/><Relationship Id="rId1" Type="http://schemas.openxmlformats.org/officeDocument/2006/relationships/tags" Target="../tags/tag5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5.xml"/><Relationship Id="rId1" Type="http://schemas.openxmlformats.org/officeDocument/2006/relationships/tags" Target="../tags/tag55.xml"/><Relationship Id="rId4" Type="http://schemas.openxmlformats.org/officeDocument/2006/relationships/image" Target="../media/image2.jpe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5.xml"/><Relationship Id="rId1" Type="http://schemas.openxmlformats.org/officeDocument/2006/relationships/tags" Target="../tags/tag5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57.xml"/></Relationships>
</file>

<file path=ppt/slideLayouts/_rels/slideLayout16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58.xml"/></Relationships>
</file>

<file path=ppt/slideLayouts/_rels/slideLayout16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59.xml"/></Relationships>
</file>

<file path=ppt/slideLayouts/_rels/slideLayout16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0.xml"/></Relationships>
</file>

<file path=ppt/slideLayouts/_rels/slideLayout16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1.xml"/></Relationships>
</file>

<file path=ppt/slideLayouts/_rels/slideLayout16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2.xml"/></Relationships>
</file>

<file path=ppt/slideLayouts/_rels/slideLayout16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3.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5.xml"/><Relationship Id="rId1" Type="http://schemas.openxmlformats.org/officeDocument/2006/relationships/tags" Target="../tags/tag64.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5.xml"/><Relationship Id="rId1" Type="http://schemas.openxmlformats.org/officeDocument/2006/relationships/tags" Target="../tags/tag65.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5.xml"/><Relationship Id="rId1" Type="http://schemas.openxmlformats.org/officeDocument/2006/relationships/tags" Target="../tags/tag6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7.xml"/></Relationships>
</file>

<file path=ppt/slideLayouts/_rels/slideLayout17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8.xml"/></Relationships>
</file>

<file path=ppt/slideLayouts/_rels/slideLayout17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9.xml"/></Relationships>
</file>

<file path=ppt/slideLayouts/_rels/slideLayout17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0.xml"/></Relationships>
</file>

<file path=ppt/slideLayouts/_rels/slideLayout17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1.xml"/></Relationships>
</file>

<file path=ppt/slideLayouts/_rels/slideLayout17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2.xml"/></Relationships>
</file>

<file path=ppt/slideLayouts/_rels/slideLayout17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3.xml"/></Relationships>
</file>

<file path=ppt/slideLayouts/_rels/slideLayout17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4.xml"/></Relationships>
</file>

<file path=ppt/slideLayouts/_rels/slideLayout17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5.xml"/></Relationships>
</file>

<file path=ppt/slideLayouts/_rels/slideLayout17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7.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5.xml"/><Relationship Id="rId1" Type="http://schemas.openxmlformats.org/officeDocument/2006/relationships/tags" Target="../tags/tag78.xml"/><Relationship Id="rId4" Type="http://schemas.openxmlformats.org/officeDocument/2006/relationships/image" Target="../media/image3.pn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5.xml"/><Relationship Id="rId1" Type="http://schemas.openxmlformats.org/officeDocument/2006/relationships/tags" Target="../tags/tag79.xml"/><Relationship Id="rId4" Type="http://schemas.openxmlformats.org/officeDocument/2006/relationships/image" Target="../media/image15.pn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5.xml"/><Relationship Id="rId1" Type="http://schemas.openxmlformats.org/officeDocument/2006/relationships/tags" Target="../tags/tag80.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5.xml"/><Relationship Id="rId1" Type="http://schemas.openxmlformats.org/officeDocument/2006/relationships/tags" Target="../tags/tag81.xml"/></Relationships>
</file>

<file path=ppt/slideLayouts/_rels/slideLayout18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82.xml"/></Relationships>
</file>

<file path=ppt/slideLayouts/_rels/slideLayout18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8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Master" Target="../slideMasters/slideMaster5.xml"/><Relationship Id="rId1" Type="http://schemas.openxmlformats.org/officeDocument/2006/relationships/tags" Target="../tags/tag84.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emf"/><Relationship Id="rId1" Type="http://schemas.openxmlformats.org/officeDocument/2006/relationships/slideMaster" Target="../slideMasters/slideMaster4.xml"/><Relationship Id="rId4" Type="http://schemas.openxmlformats.org/officeDocument/2006/relationships/image" Target="../media/image22.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3.jpg"/><Relationship Id="rId1" Type="http://schemas.openxmlformats.org/officeDocument/2006/relationships/slideMaster" Target="../slideMasters/slideMaster4.xml"/><Relationship Id="rId4" Type="http://schemas.openxmlformats.org/officeDocument/2006/relationships/image" Target="../media/image30.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959976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124736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516256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798907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450208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724568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562884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46514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59061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433750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2607830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3645328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29453348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29189958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5175986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5600650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828609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1891896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326364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5029570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253854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8732409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186848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370213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217364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39653269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33385835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13801406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39377269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1002915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13329188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7966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65444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Thank you</a:t>
            </a:r>
          </a:p>
        </p:txBody>
      </p:sp>
    </p:spTree>
    <p:extLst>
      <p:ext uri="{BB962C8B-B14F-4D97-AF65-F5344CB8AC3E}">
        <p14:creationId xmlns:p14="http://schemas.microsoft.com/office/powerpoint/2010/main" val="1023335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4300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35206963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0095087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8124165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315924975"/>
      </p:ext>
    </p:extLst>
  </p:cSld>
  <p:clrMapOvr>
    <a:masterClrMapping/>
  </p:clrMapOvr>
  <p:transition>
    <p:fade/>
  </p:transition>
  <p:extLst>
    <p:ext uri="{DCECCB84-F9BA-43D5-87BE-67443E8EF086}">
      <p15:sldGuideLst xmlns:p15="http://schemas.microsoft.com/office/powerpoint/2012/main"/>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34270423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4932805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21838091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7722088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41371314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cSld name="Title Slide 1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34322368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000841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79329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Background &amp; logos + node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11AEAA-0FAE-44D7-8696-8C6800C42214}"/>
              </a:ext>
            </a:extLst>
          </p:cNvPr>
          <p:cNvSpPr txBox="1"/>
          <p:nvPr userDrawn="1"/>
        </p:nvSpPr>
        <p:spPr>
          <a:xfrm>
            <a:off x="0" y="2038022"/>
            <a:ext cx="12192000" cy="1554480"/>
          </a:xfrm>
          <a:prstGeom prst="rect">
            <a:avLst/>
          </a:prstGeom>
          <a:solidFill>
            <a:schemeClr val="accent2"/>
          </a:solidFill>
        </p:spPr>
        <p:txBody>
          <a:bodyPr wrap="square" lIns="0" tIns="0" rIns="0" bIns="0" rtlCol="0">
            <a:spAutoFit/>
          </a:bodyPr>
          <a:lstStyle/>
          <a:p>
            <a:endParaRPr lang="en-US" sz="2400" spc="-70">
              <a:solidFill>
                <a:srgbClr val="732B6B"/>
              </a:solidFill>
            </a:endParaRPr>
          </a:p>
        </p:txBody>
      </p:sp>
      <p:cxnSp>
        <p:nvCxnSpPr>
          <p:cNvPr id="3" name="Straight Connector 2">
            <a:extLst>
              <a:ext uri="{FF2B5EF4-FFF2-40B4-BE49-F238E27FC236}">
                <a16:creationId xmlns:a16="http://schemas.microsoft.com/office/drawing/2014/main" id="{27EA9061-C65C-E146-A463-BC6D1BDD183D}"/>
              </a:ext>
            </a:extLst>
          </p:cNvPr>
          <p:cNvCxnSpPr>
            <a:cxnSpLocks/>
          </p:cNvCxnSpPr>
          <p:nvPr userDrawn="1"/>
        </p:nvCxnSpPr>
        <p:spPr>
          <a:xfrm>
            <a:off x="-197530" y="2138059"/>
            <a:ext cx="12760418"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cxnSp>
        <p:nvCxnSpPr>
          <p:cNvPr id="4" name="Straight Connector 3">
            <a:extLst>
              <a:ext uri="{FF2B5EF4-FFF2-40B4-BE49-F238E27FC236}">
                <a16:creationId xmlns:a16="http://schemas.microsoft.com/office/drawing/2014/main" id="{7F1B3368-321E-444E-B4F4-22442A21EA2D}"/>
              </a:ext>
            </a:extLst>
          </p:cNvPr>
          <p:cNvCxnSpPr>
            <a:cxnSpLocks/>
          </p:cNvCxnSpPr>
          <p:nvPr userDrawn="1"/>
        </p:nvCxnSpPr>
        <p:spPr>
          <a:xfrm>
            <a:off x="-545237" y="3484085"/>
            <a:ext cx="12881810"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334184003"/>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332798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userDrawn="1">
  <p:cSld name="Introduction + nodes">
    <p:bg>
      <p:bgPr>
        <a:solidFill>
          <a:schemeClr val="bg2">
            <a:alpha val="2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1324790"/>
            <a:ext cx="12192000" cy="1554480"/>
          </a:xfrm>
          <a:prstGeom prst="rect">
            <a:avLst/>
          </a:prstGeom>
          <a:solidFill>
            <a:schemeClr val="accent1"/>
          </a:solidFill>
        </p:spPr>
        <p:txBody>
          <a:bodyPr wrap="square" lIns="0" tIns="0" rIns="0" bIns="0" rtlCol="0">
            <a:spAutoFit/>
          </a:bodyPr>
          <a:lstStyle/>
          <a:p>
            <a:endParaRPr lang="en-US" sz="2400" spc="-70">
              <a:solidFill>
                <a:srgbClr val="732B6B"/>
              </a:solidFill>
            </a:endParaRPr>
          </a:p>
        </p:txBody>
      </p:sp>
      <p:pic>
        <p:nvPicPr>
          <p:cNvPr id="8" name="Picture 7" descr="A picture containing plate, drawing&#10;&#10;Description automatically generated">
            <a:extLst>
              <a:ext uri="{FF2B5EF4-FFF2-40B4-BE49-F238E27FC236}">
                <a16:creationId xmlns:a16="http://schemas.microsoft.com/office/drawing/2014/main" id="{C5DE645E-DFB1-FD49-99FF-5C8E2088B57E}"/>
              </a:ext>
            </a:extLst>
          </p:cNvPr>
          <p:cNvPicPr>
            <a:picLocks noChangeAspect="1"/>
          </p:cNvPicPr>
          <p:nvPr userDrawn="1"/>
        </p:nvPicPr>
        <p:blipFill>
          <a:blip r:embed="rId2">
            <a:alphaModFix amt="70000"/>
          </a:blip>
          <a:stretch>
            <a:fillRect/>
          </a:stretch>
        </p:blipFill>
        <p:spPr>
          <a:xfrm>
            <a:off x="0" y="-352539"/>
            <a:ext cx="6416461" cy="7806694"/>
          </a:xfrm>
          <a:prstGeom prst="rect">
            <a:avLst/>
          </a:prstGeom>
        </p:spPr>
      </p:pic>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5053263" y="1778864"/>
            <a:ext cx="6588313" cy="646331"/>
          </a:xfrm>
          <a:prstGeom prst="rect">
            <a:avLst/>
          </a:prstGeom>
        </p:spPr>
        <p:txBody>
          <a:bodyPr anchor="ctr"/>
          <a:lstStyle>
            <a:lvl1pPr>
              <a:defRPr lang="en-US" sz="2400" b="1" spc="300">
                <a:solidFill>
                  <a:schemeClr val="bg1"/>
                </a:solidFill>
                <a:latin typeface="Proxima Nova" panose="02000506030000020004" pitchFamily="2" charset="0"/>
              </a:defRPr>
            </a:lvl1pPr>
          </a:lstStyle>
          <a:p>
            <a:pPr lvl="0"/>
            <a:r>
              <a:rPr lang="en-US" dirty="0"/>
              <a:t>CLICK TO EDIT MASTER TITLE STYLE</a:t>
            </a:r>
          </a:p>
        </p:txBody>
      </p:sp>
      <p:sp>
        <p:nvSpPr>
          <p:cNvPr id="6" name="Text Placeholder 6">
            <a:extLst>
              <a:ext uri="{FF2B5EF4-FFF2-40B4-BE49-F238E27FC236}">
                <a16:creationId xmlns:a16="http://schemas.microsoft.com/office/drawing/2014/main" id="{0AF3621E-A65A-47DC-83E1-003DBAF1BF02}"/>
              </a:ext>
            </a:extLst>
          </p:cNvPr>
          <p:cNvSpPr>
            <a:spLocks noGrp="1"/>
          </p:cNvSpPr>
          <p:nvPr>
            <p:ph type="body" sz="quarter" idx="11"/>
          </p:nvPr>
        </p:nvSpPr>
        <p:spPr>
          <a:xfrm>
            <a:off x="5053263" y="3103363"/>
            <a:ext cx="6609332"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dirty="0"/>
          </a:p>
        </p:txBody>
      </p:sp>
      <p:sp>
        <p:nvSpPr>
          <p:cNvPr id="4" name="Picture Placeholder 3">
            <a:extLst>
              <a:ext uri="{FF2B5EF4-FFF2-40B4-BE49-F238E27FC236}">
                <a16:creationId xmlns:a16="http://schemas.microsoft.com/office/drawing/2014/main" id="{E77C6344-5B9A-447F-9A5F-257D2D371162}"/>
              </a:ext>
            </a:extLst>
          </p:cNvPr>
          <p:cNvSpPr>
            <a:spLocks noGrp="1"/>
          </p:cNvSpPr>
          <p:nvPr>
            <p:ph type="pic" sz="quarter" idx="10"/>
          </p:nvPr>
        </p:nvSpPr>
        <p:spPr>
          <a:xfrm>
            <a:off x="902214" y="2354313"/>
            <a:ext cx="3248836" cy="3248836"/>
          </a:xfrm>
          <a:prstGeom prst="ellipse">
            <a:avLst/>
          </a:prstGeom>
          <a:ln w="0">
            <a:noFill/>
          </a:ln>
        </p:spPr>
        <p:txBody>
          <a:bodyPr/>
          <a:lstStyle/>
          <a:p>
            <a:endParaRPr lang="en-US"/>
          </a:p>
        </p:txBody>
      </p:sp>
    </p:spTree>
    <p:extLst>
      <p:ext uri="{BB962C8B-B14F-4D97-AF65-F5344CB8AC3E}">
        <p14:creationId xmlns:p14="http://schemas.microsoft.com/office/powerpoint/2010/main" val="40584038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Just blank">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Tree>
    <p:extLst>
      <p:ext uri="{BB962C8B-B14F-4D97-AF65-F5344CB8AC3E}">
        <p14:creationId xmlns:p14="http://schemas.microsoft.com/office/powerpoint/2010/main" val="3009879789"/>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Background, title &amp; list + nodes">
    <p:spTree>
      <p:nvGrpSpPr>
        <p:cNvPr id="1" name=""/>
        <p:cNvGrpSpPr/>
        <p:nvPr/>
      </p:nvGrpSpPr>
      <p:grpSpPr>
        <a:xfrm>
          <a:off x="0" y="0"/>
          <a:ext cx="0" cy="0"/>
          <a:chOff x="0" y="0"/>
          <a:chExt cx="0" cy="0"/>
        </a:xfrm>
      </p:grpSpPr>
      <p:pic>
        <p:nvPicPr>
          <p:cNvPr id="15" name="Picture 14" descr="A picture containing clock&#10;&#10;Description automatically generated">
            <a:extLst>
              <a:ext uri="{FF2B5EF4-FFF2-40B4-BE49-F238E27FC236}">
                <a16:creationId xmlns:a16="http://schemas.microsoft.com/office/drawing/2014/main" id="{7A5AE718-858E-574A-BB9A-1CF35BDA2235}"/>
              </a:ext>
            </a:extLst>
          </p:cNvPr>
          <p:cNvPicPr>
            <a:picLocks noChangeAspect="1"/>
          </p:cNvPicPr>
          <p:nvPr userDrawn="1"/>
        </p:nvPicPr>
        <p:blipFill>
          <a:blip r:embed="rId2"/>
          <a:stretch>
            <a:fillRect/>
          </a:stretch>
        </p:blipFill>
        <p:spPr>
          <a:xfrm>
            <a:off x="-458910" y="972"/>
            <a:ext cx="1882975" cy="6910518"/>
          </a:xfrm>
          <a:prstGeom prst="rect">
            <a:avLst/>
          </a:prstGeom>
        </p:spPr>
      </p:pic>
      <p:sp>
        <p:nvSpPr>
          <p:cNvPr id="2" name="Rectangle 1">
            <a:extLst>
              <a:ext uri="{FF2B5EF4-FFF2-40B4-BE49-F238E27FC236}">
                <a16:creationId xmlns:a16="http://schemas.microsoft.com/office/drawing/2014/main" id="{3E71A251-6E4D-6B46-BA83-A3BF129655E1}"/>
              </a:ext>
            </a:extLst>
          </p:cNvPr>
          <p:cNvSpPr/>
          <p:nvPr userDrawn="1"/>
        </p:nvSpPr>
        <p:spPr bwMode="auto">
          <a:xfrm>
            <a:off x="0" y="1076797"/>
            <a:ext cx="12192000" cy="9671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12"/>
          <p:cNvSpPr txBox="1">
            <a:spLocks/>
          </p:cNvSpPr>
          <p:nvPr userDrawn="1"/>
        </p:nvSpPr>
        <p:spPr>
          <a:xfrm>
            <a:off x="438311" y="1231464"/>
            <a:ext cx="9229228" cy="4172200"/>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0071BC"/>
              </a:buClr>
              <a:buSzPct val="120000"/>
              <a:buFont typeface="Segoe UI Light" panose="020B0502040204020203" pitchFamily="34" charset="0"/>
              <a:buNone/>
            </a:pPr>
            <a:br>
              <a:rPr lang="en-US" sz="1400"/>
            </a:br>
            <a:endParaRPr lang="en-US" sz="1400"/>
          </a:p>
        </p:txBody>
      </p:sp>
      <p:sp>
        <p:nvSpPr>
          <p:cNvPr id="4" name="Text Placeholder 12">
            <a:extLst>
              <a:ext uri="{FF2B5EF4-FFF2-40B4-BE49-F238E27FC236}">
                <a16:creationId xmlns:a16="http://schemas.microsoft.com/office/drawing/2014/main" id="{E46512F4-588A-4FDF-9F42-594AFFBFDBA2}"/>
              </a:ext>
            </a:extLst>
          </p:cNvPr>
          <p:cNvSpPr txBox="1">
            <a:spLocks/>
          </p:cNvSpPr>
          <p:nvPr userDrawn="1"/>
        </p:nvSpPr>
        <p:spPr>
          <a:xfrm>
            <a:off x="598970" y="1247722"/>
            <a:ext cx="7609337" cy="3889357"/>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D2421F"/>
              </a:buClr>
              <a:buSzPct val="100000"/>
              <a:buNone/>
            </a:pPr>
            <a:r>
              <a:rPr lang="en-US" sz="1400">
                <a:solidFill>
                  <a:schemeClr val="tx1">
                    <a:lumMod val="50000"/>
                  </a:schemeClr>
                </a:solidFill>
              </a:rPr>
              <a:t> </a:t>
            </a:r>
            <a:br>
              <a:rPr lang="en-US" sz="1400"/>
            </a:br>
            <a:endParaRPr lang="en-US" sz="1400"/>
          </a:p>
        </p:txBody>
      </p:sp>
      <p:sp>
        <p:nvSpPr>
          <p:cNvPr id="26" name="Text Placeholder 6">
            <a:extLst>
              <a:ext uri="{FF2B5EF4-FFF2-40B4-BE49-F238E27FC236}">
                <a16:creationId xmlns:a16="http://schemas.microsoft.com/office/drawing/2014/main" id="{9EC5332B-DD29-495D-B16D-7DA5AEED3093}"/>
              </a:ext>
            </a:extLst>
          </p:cNvPr>
          <p:cNvSpPr>
            <a:spLocks noGrp="1"/>
          </p:cNvSpPr>
          <p:nvPr>
            <p:ph type="body" sz="quarter" idx="11"/>
          </p:nvPr>
        </p:nvSpPr>
        <p:spPr>
          <a:xfrm>
            <a:off x="1701834" y="2204847"/>
            <a:ext cx="8936019" cy="3576355"/>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a:solidFill>
                  <a:schemeClr val="tx1">
                    <a:lumMod val="85000"/>
                    <a:lumOff val="15000"/>
                  </a:schemeClr>
                </a:solidFill>
                <a:latin typeface="+mn-lt"/>
              </a:defRPr>
            </a:lvl1pPr>
          </a:lstStyle>
          <a:p>
            <a:pPr lvl="0"/>
            <a:endParaRPr lang="en-US" dirty="0"/>
          </a:p>
        </p:txBody>
      </p:sp>
      <p:sp>
        <p:nvSpPr>
          <p:cNvPr id="10" name="Title 1">
            <a:extLst>
              <a:ext uri="{FF2B5EF4-FFF2-40B4-BE49-F238E27FC236}">
                <a16:creationId xmlns:a16="http://schemas.microsoft.com/office/drawing/2014/main" id="{91F82CC6-9E8E-4DF3-9AD1-A399C8F199A2}"/>
              </a:ext>
            </a:extLst>
          </p:cNvPr>
          <p:cNvSpPr>
            <a:spLocks noGrp="1"/>
          </p:cNvSpPr>
          <p:nvPr>
            <p:ph type="title" hasCustomPrompt="1"/>
          </p:nvPr>
        </p:nvSpPr>
        <p:spPr>
          <a:xfrm>
            <a:off x="1693829" y="1231464"/>
            <a:ext cx="8936019" cy="646331"/>
          </a:xfrm>
          <a:prstGeom prst="rect">
            <a:avLst/>
          </a:prstGeom>
        </p:spPr>
        <p:txBody>
          <a:bodyPr anchor="ctr"/>
          <a:lstStyle>
            <a:lvl1pPr>
              <a:defRPr sz="2400" b="1" spc="300">
                <a:solidFill>
                  <a:schemeClr val="bg1"/>
                </a:solidFill>
                <a:latin typeface="Proxima Nova" panose="02000506030000020004" pitchFamily="2" charset="0"/>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FF2B1A13-C3A2-034A-B996-4028A4B991B9}"/>
              </a:ext>
            </a:extLst>
          </p:cNvPr>
          <p:cNvCxnSpPr>
            <a:cxnSpLocks/>
          </p:cNvCxnSpPr>
          <p:nvPr userDrawn="1"/>
        </p:nvCxnSpPr>
        <p:spPr>
          <a:xfrm>
            <a:off x="0" y="1140965"/>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cxnSp>
        <p:nvCxnSpPr>
          <p:cNvPr id="14" name="Straight Connector 13">
            <a:extLst>
              <a:ext uri="{FF2B5EF4-FFF2-40B4-BE49-F238E27FC236}">
                <a16:creationId xmlns:a16="http://schemas.microsoft.com/office/drawing/2014/main" id="{8E035986-05B8-2148-A680-184BB551520E}"/>
              </a:ext>
            </a:extLst>
          </p:cNvPr>
          <p:cNvCxnSpPr>
            <a:cxnSpLocks/>
          </p:cNvCxnSpPr>
          <p:nvPr userDrawn="1"/>
        </p:nvCxnSpPr>
        <p:spPr>
          <a:xfrm>
            <a:off x="0" y="1959113"/>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pic>
        <p:nvPicPr>
          <p:cNvPr id="11" name="Picture 10">
            <a:extLst>
              <a:ext uri="{FF2B5EF4-FFF2-40B4-BE49-F238E27FC236}">
                <a16:creationId xmlns:a16="http://schemas.microsoft.com/office/drawing/2014/main" id="{F356220E-222F-494F-A65E-6C44FCE87736}"/>
              </a:ext>
            </a:extLst>
          </p:cNvPr>
          <p:cNvPicPr>
            <a:picLocks noChangeAspect="1"/>
          </p:cNvPicPr>
          <p:nvPr userDrawn="1"/>
        </p:nvPicPr>
        <p:blipFill>
          <a:blip r:embed="rId3"/>
          <a:stretch>
            <a:fillRect/>
          </a:stretch>
        </p:blipFill>
        <p:spPr>
          <a:xfrm>
            <a:off x="366699" y="247652"/>
            <a:ext cx="1219200" cy="508000"/>
          </a:xfrm>
          <a:prstGeom prst="rect">
            <a:avLst/>
          </a:prstGeom>
        </p:spPr>
      </p:pic>
    </p:spTree>
    <p:extLst>
      <p:ext uri="{BB962C8B-B14F-4D97-AF65-F5344CB8AC3E}">
        <p14:creationId xmlns:p14="http://schemas.microsoft.com/office/powerpoint/2010/main" val="39434758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build="p"/>
    </p:bld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Poppins SemiBold" panose="00000700000000000000" pitchFamily="2" charset="0"/>
                <a:cs typeface="Poppins" panose="00000500000000000000"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Poppins SemiBold" panose="00000700000000000000" pitchFamily="2" charset="0"/>
                <a:cs typeface="Poppins" panose="00000500000000000000" pitchFamily="2"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5435614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Poppins SemiBold" panose="00000700000000000000" pitchFamily="2" charset="0"/>
                <a:cs typeface="Poppins" panose="00000500000000000000"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Poppins SemiBold" panose="00000700000000000000" pitchFamily="2" charset="0"/>
                <a:cs typeface="Poppins" panose="00000500000000000000" pitchFamily="2"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011334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Poppins SemiBold" panose="00000700000000000000" pitchFamily="2" charset="0"/>
                <a:cs typeface="Poppins" panose="00000500000000000000"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Poppins SemiBold" panose="00000700000000000000" pitchFamily="2" charset="0"/>
                <a:cs typeface="Poppins" panose="00000500000000000000" pitchFamily="2"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3922437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Poppins SemiBold" panose="00000700000000000000" pitchFamily="2" charset="0"/>
                <a:cs typeface="Poppins" panose="00000500000000000000"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Poppins SemiBold" panose="00000700000000000000" pitchFamily="2" charset="0"/>
                <a:cs typeface="Poppins" panose="00000500000000000000" pitchFamily="2"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3638261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Poppins SemiBold" panose="00000700000000000000" pitchFamily="2" charset="0"/>
                <a:cs typeface="Poppins" panose="00000500000000000000"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Poppins SemiBold" panose="00000700000000000000" pitchFamily="2" charset="0"/>
                <a:cs typeface="Poppins" panose="00000500000000000000" pitchFamily="2"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8797906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Poppins SemiBold" panose="00000700000000000000" pitchFamily="2" charset="0"/>
                <a:cs typeface="Poppins" panose="00000500000000000000"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Poppins SemiBold" panose="00000700000000000000" pitchFamily="2" charset="0"/>
                <a:cs typeface="Poppins" panose="00000500000000000000" pitchFamily="2"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34003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Poppins SemiBold" panose="00000700000000000000" pitchFamily="2" charset="0"/>
                <a:cs typeface="Poppins" panose="00000500000000000000" pitchFamily="2"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41508789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Poppins" panose="00000500000000000000" pitchFamily="2" charset="0"/>
                <a:cs typeface="Poppins" panose="00000500000000000000" pitchFamily="2"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158878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470082"/>
          </a:xfrm>
        </p:spPr>
        <p:txBody>
          <a:bodyPr wrap="square">
            <a:spAutoFit/>
          </a:bodyPr>
          <a:lstStyle>
            <a:lvl1pPr marL="0" indent="0">
              <a:buNone/>
              <a:defRPr>
                <a:latin typeface="Poppins SemiBold" panose="00000700000000000000" pitchFamily="2" charset="0"/>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9524393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70082"/>
          </a:xfrm>
        </p:spPr>
        <p:txBody>
          <a:bodyPr/>
          <a:lstStyle>
            <a:lvl1pPr>
              <a:defRPr>
                <a:latin typeface="Poppins SemiBold" panose="00000700000000000000" pitchFamily="2" charset="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3249553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908215"/>
          </a:xfrm>
        </p:spPr>
        <p:txBody>
          <a:bodyPr wrap="square">
            <a:spAutoFit/>
          </a:bodyPr>
          <a:lstStyle>
            <a:lvl1pPr marL="0" indent="0">
              <a:spcBef>
                <a:spcPts val="1223"/>
              </a:spcBef>
              <a:buClr>
                <a:schemeClr val="tx1"/>
              </a:buClr>
              <a:buFont typeface="Wingdings" panose="05000000000000000000" pitchFamily="2" charset="2"/>
              <a:buNone/>
              <a:defRPr sz="2800" b="0">
                <a:latin typeface="Poppins SemiBold" panose="00000700000000000000" pitchFamily="2" charset="0"/>
                <a:cs typeface="Poppins" panose="00000500000000000000" pitchFamily="2"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908215"/>
          </a:xfrm>
        </p:spPr>
        <p:txBody>
          <a:bodyPr wrap="square">
            <a:spAutoFit/>
          </a:bodyPr>
          <a:lstStyle>
            <a:lvl1pPr marL="0" indent="0">
              <a:spcBef>
                <a:spcPts val="1223"/>
              </a:spcBef>
              <a:buClr>
                <a:schemeClr val="tx1"/>
              </a:buClr>
              <a:buFont typeface="Wingdings" panose="05000000000000000000" pitchFamily="2" charset="2"/>
              <a:buNone/>
              <a:defRPr sz="2800" b="0">
                <a:latin typeface="Poppins SemiBold" panose="00000700000000000000" pitchFamily="2" charset="0"/>
                <a:cs typeface="Poppins" panose="00000500000000000000" pitchFamily="2"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6768626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870512"/>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Poppins SemiBold" panose="00000700000000000000" pitchFamily="2" charset="0"/>
                <a:cs typeface="Poppins" panose="00000500000000000000" pitchFamily="2"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870512"/>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Poppins SemiBold" panose="00000700000000000000" pitchFamily="2" charset="0"/>
                <a:cs typeface="Poppins" panose="00000500000000000000" pitchFamily="2"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2142818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426867466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575689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Poppins SemiBold" panose="00000700000000000000" pitchFamily="2" charset="0"/>
                <a:cs typeface="Poppins" panose="00000500000000000000" pitchFamily="2"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32707137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1504355"/>
            <a:ext cx="4161981" cy="1629292"/>
          </a:xfrm>
        </p:spPr>
        <p:txBody>
          <a:bodyPr wrap="square" rIns="0" anchor="b">
            <a:spAutoFit/>
          </a:bodyPr>
          <a:lstStyle>
            <a:lvl1pPr>
              <a:lnSpc>
                <a:spcPct val="100000"/>
              </a:lnSpc>
              <a:defRPr sz="3529" b="0" spc="-49" baseline="0">
                <a:solidFill>
                  <a:schemeClr val="tx2"/>
                </a:solidFill>
                <a:latin typeface="Poppins SemiBold" panose="00000700000000000000" pitchFamily="2" charset="0"/>
                <a:cs typeface="Poppins" panose="00000500000000000000" pitchFamily="2"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Poppins" panose="00000500000000000000" pitchFamily="2" charset="0"/>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Poppins" panose="00000500000000000000" pitchFamily="2" charset="0"/>
                <a:cs typeface="Poppins" panose="00000500000000000000" pitchFamily="2"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5870875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Poppins SemiBold" panose="00000700000000000000" pitchFamily="2" charset="0"/>
                <a:cs typeface="Poppins" panose="00000500000000000000" pitchFamily="2"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Poppins" panose="00000500000000000000" pitchFamily="2" charset="0"/>
                <a:cs typeface="Poppins" panose="00000500000000000000" pitchFamily="2"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1832378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Poppins SemiBold" panose="00000700000000000000" pitchFamily="2" charset="0"/>
                <a:cs typeface="Poppins" panose="00000500000000000000" pitchFamily="2"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Poppins" panose="00000500000000000000" pitchFamily="2" charset="0"/>
                <a:cs typeface="Poppins" panose="00000500000000000000" pitchFamily="2"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7362794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Poppins SemiBold" panose="00000700000000000000" pitchFamily="2" charset="0"/>
                <a:ea typeface="+mn-ea"/>
                <a:cs typeface="Poppins" panose="00000500000000000000"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Poppins" panose="00000500000000000000" pitchFamily="2" charset="0"/>
              </a:defRPr>
            </a:lvl1pPr>
          </a:lstStyle>
          <a:p>
            <a:pPr lvl="0"/>
            <a:r>
              <a:rPr lang="en-US"/>
              <a:t>Speaker name</a:t>
            </a:r>
          </a:p>
        </p:txBody>
      </p:sp>
    </p:spTree>
    <p:custDataLst>
      <p:tags r:id="rId1"/>
    </p:custDataLst>
    <p:extLst>
      <p:ext uri="{BB962C8B-B14F-4D97-AF65-F5344CB8AC3E}">
        <p14:creationId xmlns:p14="http://schemas.microsoft.com/office/powerpoint/2010/main" val="27506212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Poppins SemiBold" panose="00000700000000000000" pitchFamily="2" charset="0"/>
                <a:ea typeface="+mn-ea"/>
                <a:cs typeface="Poppins" panose="00000500000000000000"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Poppins" panose="00000500000000000000" pitchFamily="2" charset="0"/>
              </a:defRPr>
            </a:lvl1pPr>
          </a:lstStyle>
          <a:p>
            <a:pPr lvl="0"/>
            <a:r>
              <a:rPr lang="en-US"/>
              <a:t>Speaker name</a:t>
            </a:r>
          </a:p>
        </p:txBody>
      </p:sp>
    </p:spTree>
    <p:custDataLst>
      <p:tags r:id="rId1"/>
    </p:custDataLst>
    <p:extLst>
      <p:ext uri="{BB962C8B-B14F-4D97-AF65-F5344CB8AC3E}">
        <p14:creationId xmlns:p14="http://schemas.microsoft.com/office/powerpoint/2010/main" val="41824516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Poppins SemiBold" panose="00000700000000000000" pitchFamily="2" charset="0"/>
                <a:ea typeface="+mn-ea"/>
                <a:cs typeface="Poppins" panose="00000500000000000000" pitchFamily="2" charset="0"/>
              </a:defRPr>
            </a:lvl1pPr>
          </a:lstStyle>
          <a:p>
            <a:r>
              <a:rPr lang="en-US"/>
              <a:t>Video</a:t>
            </a:r>
          </a:p>
        </p:txBody>
      </p:sp>
    </p:spTree>
    <p:custDataLst>
      <p:tags r:id="rId1"/>
    </p:custDataLst>
    <p:extLst>
      <p:ext uri="{BB962C8B-B14F-4D97-AF65-F5344CB8AC3E}">
        <p14:creationId xmlns:p14="http://schemas.microsoft.com/office/powerpoint/2010/main" val="31267333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Poppins SemiBold" panose="00000700000000000000" pitchFamily="2" charset="0"/>
                <a:ea typeface="+mn-ea"/>
                <a:cs typeface="Poppins" panose="00000500000000000000" pitchFamily="2" charset="0"/>
              </a:defRPr>
            </a:lvl1pPr>
          </a:lstStyle>
          <a:p>
            <a:r>
              <a:rPr lang="en-US"/>
              <a:t>Video</a:t>
            </a:r>
          </a:p>
        </p:txBody>
      </p:sp>
    </p:spTree>
    <p:custDataLst>
      <p:tags r:id="rId1"/>
    </p:custDataLst>
    <p:extLst>
      <p:ext uri="{BB962C8B-B14F-4D97-AF65-F5344CB8AC3E}">
        <p14:creationId xmlns:p14="http://schemas.microsoft.com/office/powerpoint/2010/main" val="42411865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Poppins SemiBold" panose="00000700000000000000" pitchFamily="2" charset="0"/>
                <a:ea typeface="+mn-ea"/>
                <a:cs typeface="Poppins" panose="00000500000000000000" pitchFamily="2" charset="0"/>
              </a:defRPr>
            </a:lvl1pPr>
          </a:lstStyle>
          <a:p>
            <a:r>
              <a:rPr lang="en-US"/>
              <a:t>Section title</a:t>
            </a:r>
          </a:p>
        </p:txBody>
      </p:sp>
    </p:spTree>
    <p:custDataLst>
      <p:tags r:id="rId1"/>
    </p:custDataLst>
    <p:extLst>
      <p:ext uri="{BB962C8B-B14F-4D97-AF65-F5344CB8AC3E}">
        <p14:creationId xmlns:p14="http://schemas.microsoft.com/office/powerpoint/2010/main" val="41850171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Poppins SemiBold" panose="00000700000000000000" pitchFamily="2" charset="0"/>
                <a:ea typeface="+mn-ea"/>
                <a:cs typeface="Poppins" panose="00000500000000000000" pitchFamily="2" charset="0"/>
              </a:defRPr>
            </a:lvl1pPr>
          </a:lstStyle>
          <a:p>
            <a:r>
              <a:rPr lang="en-US"/>
              <a:t>Section title</a:t>
            </a:r>
          </a:p>
        </p:txBody>
      </p:sp>
    </p:spTree>
    <p:custDataLst>
      <p:tags r:id="rId1"/>
    </p:custDataLst>
    <p:extLst>
      <p:ext uri="{BB962C8B-B14F-4D97-AF65-F5344CB8AC3E}">
        <p14:creationId xmlns:p14="http://schemas.microsoft.com/office/powerpoint/2010/main" val="8240469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Poppins SemiBold" panose="00000700000000000000" pitchFamily="2" charset="0"/>
                <a:ea typeface="+mn-ea"/>
                <a:cs typeface="Poppins" panose="00000500000000000000" pitchFamily="2" charset="0"/>
              </a:defRPr>
            </a:lvl1pPr>
          </a:lstStyle>
          <a:p>
            <a:r>
              <a:rPr lang="en-US"/>
              <a:t>Section title</a:t>
            </a:r>
          </a:p>
        </p:txBody>
      </p:sp>
    </p:spTree>
    <p:custDataLst>
      <p:tags r:id="rId1"/>
    </p:custDataLst>
    <p:extLst>
      <p:ext uri="{BB962C8B-B14F-4D97-AF65-F5344CB8AC3E}">
        <p14:creationId xmlns:p14="http://schemas.microsoft.com/office/powerpoint/2010/main" val="1319442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Poppins SemiBold" panose="00000700000000000000" pitchFamily="2" charset="0"/>
                <a:ea typeface="+mn-ea"/>
                <a:cs typeface="Poppins" panose="00000500000000000000" pitchFamily="2" charset="0"/>
              </a:defRPr>
            </a:lvl1pPr>
          </a:lstStyle>
          <a:p>
            <a:r>
              <a:rPr lang="en-US"/>
              <a:t>Section title</a:t>
            </a:r>
          </a:p>
        </p:txBody>
      </p:sp>
    </p:spTree>
    <p:custDataLst>
      <p:tags r:id="rId1"/>
    </p:custDataLst>
    <p:extLst>
      <p:ext uri="{BB962C8B-B14F-4D97-AF65-F5344CB8AC3E}">
        <p14:creationId xmlns:p14="http://schemas.microsoft.com/office/powerpoint/2010/main" val="1137798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2703507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7888173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7281779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latin typeface="Poppins" panose="00000500000000000000" pitchFamily="2" charset="0"/>
                <a:cs typeface="Poppins" panose="00000500000000000000" pitchFamily="2"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4578886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latin typeface="Poppins" panose="00000500000000000000" pitchFamily="2" charset="0"/>
                <a:cs typeface="Poppins" panose="00000500000000000000" pitchFamily="2"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7829779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latin typeface="Poppins" panose="00000500000000000000" pitchFamily="2" charset="0"/>
                <a:cs typeface="Poppins" panose="00000500000000000000" pitchFamily="2"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3551890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latin typeface="Poppins" panose="00000500000000000000" pitchFamily="2" charset="0"/>
                <a:cs typeface="Poppins" panose="00000500000000000000" pitchFamily="2"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11915109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Poppins SemiBold" panose="00000700000000000000" pitchFamily="2" charset="0"/>
                <a:ea typeface="Poppins" panose="00000500000000000000" pitchFamily="2" charset="0"/>
                <a:cs typeface="Poppins" panose="00000500000000000000" pitchFamily="2"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025170"/>
          </a:xfrm>
        </p:spPr>
        <p:txBody>
          <a:bodyPr>
            <a:spAutoFit/>
          </a:bodyPr>
          <a:lstStyle>
            <a:lvl1pPr>
              <a:defRPr sz="3600">
                <a:latin typeface="Poppins SemiBold" panose="00000700000000000000" pitchFamily="2" charset="0"/>
              </a:defRPr>
            </a:lvl1pPr>
            <a:lvl2pPr>
              <a:defRPr sz="2800">
                <a:latin typeface="Poppins" panose="00000500000000000000" pitchFamily="2" charset="0"/>
              </a:defRPr>
            </a:lvl2pPr>
            <a:lvl3pPr>
              <a:defRPr sz="2400">
                <a:latin typeface="Poppins" panose="00000500000000000000" pitchFamily="2" charset="0"/>
              </a:defRPr>
            </a:lvl3pPr>
            <a:lvl4pPr>
              <a:defRPr sz="2000">
                <a:latin typeface="Poppins" panose="00000500000000000000" pitchFamily="2" charset="0"/>
              </a:defRPr>
            </a:lvl4pPr>
            <a:lvl5pPr>
              <a:defRPr sz="1800">
                <a:latin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Poppins SemiBold" panose="00000700000000000000" pitchFamily="2" charset="0"/>
                <a:ea typeface="Poppins" panose="00000500000000000000" pitchFamily="2" charset="0"/>
                <a:cs typeface="Poppins" panose="00000500000000000000" pitchFamily="2" charset="0"/>
              </a:defRPr>
            </a:lvl1pPr>
          </a:lstStyle>
          <a:p>
            <a:pPr lvl="0"/>
            <a:r>
              <a:rPr lang="en-US"/>
              <a:t>Next:</a:t>
            </a:r>
          </a:p>
        </p:txBody>
      </p:sp>
    </p:spTree>
    <p:custDataLst>
      <p:tags r:id="rId1"/>
    </p:custDataLst>
    <p:extLst>
      <p:ext uri="{BB962C8B-B14F-4D97-AF65-F5344CB8AC3E}">
        <p14:creationId xmlns:p14="http://schemas.microsoft.com/office/powerpoint/2010/main" val="8868765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Poppins SemiBold" panose="00000700000000000000" pitchFamily="2" charset="0"/>
                <a:cs typeface="Poppins SemiBold" panose="00000700000000000000" pitchFamily="2"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Poppins SemiBold" panose="00000700000000000000" pitchFamily="2" charset="0"/>
                <a:cs typeface="Poppins SemiBold" panose="00000700000000000000" pitchFamily="2"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Poppins" panose="00000500000000000000" pitchFamily="2" charset="0"/>
                <a:ea typeface="+mn-ea"/>
                <a:cs typeface="Poppins SemiBold" panose="00000700000000000000" pitchFamily="2" charset="0"/>
              </a:rPr>
              <a:t>/   PowerPoint</a:t>
            </a:r>
            <a:endParaRPr lang="en-US" sz="784">
              <a:latin typeface="Poppins" panose="00000500000000000000" pitchFamily="2" charset="0"/>
              <a:cs typeface="Poppins SemiBold" panose="00000700000000000000" pitchFamily="2"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latin typeface="Poppins" panose="00000500000000000000" pitchFamily="2" charset="0"/>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latin typeface="Poppins" panose="00000500000000000000" pitchFamily="2" charset="0"/>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latin typeface="Poppins" panose="00000500000000000000" pitchFamily="2" charset="0"/>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latin typeface="Poppins" panose="00000500000000000000" pitchFamily="2" charset="0"/>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latin typeface="Poppins" panose="00000500000000000000" pitchFamily="2" charset="0"/>
              </a:endParaRPr>
            </a:p>
          </p:txBody>
        </p:sp>
      </p:grpSp>
    </p:spTree>
    <p:custDataLst>
      <p:tags r:id="rId1"/>
    </p:custDataLst>
    <p:extLst>
      <p:ext uri="{BB962C8B-B14F-4D97-AF65-F5344CB8AC3E}">
        <p14:creationId xmlns:p14="http://schemas.microsoft.com/office/powerpoint/2010/main" val="3907352104"/>
      </p:ext>
    </p:extLst>
  </p:cSld>
  <p:clrMapOvr>
    <a:masterClrMapping/>
  </p:clrMapOvr>
  <p:transition>
    <p:fade/>
  </p:transition>
  <p:extLst>
    <p:ext uri="{DCECCB84-F9BA-43D5-87BE-67443E8EF086}">
      <p15:sldGuideLst xmlns:p15="http://schemas.microsoft.com/office/powerpoint/2012/main"/>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lvl1pPr>
              <a:defRPr>
                <a:latin typeface="Poppins" panose="00000500000000000000" pitchFamily="2" charset="0"/>
              </a:defRPr>
            </a:lvl1p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lvl1pPr>
              <a:defRPr>
                <a:latin typeface="Poppins" panose="00000500000000000000" pitchFamily="2" charset="0"/>
              </a:defRPr>
            </a:lvl1p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lvl1pPr>
              <a:defRPr>
                <a:latin typeface="Poppins" panose="00000500000000000000" pitchFamily="2" charset="0"/>
              </a:defRPr>
            </a:lvl1pPr>
          </a:lstStyle>
          <a:p>
            <a:fld id="{C6018CF8-4E0A-4ED3-88DE-7EF7497EA5CF}" type="slidenum">
              <a:rPr lang="en-US" smtClean="0"/>
              <a:pPr/>
              <a:t>‹#›</a:t>
            </a:fld>
            <a:endParaRPr lang="en-US"/>
          </a:p>
        </p:txBody>
      </p:sp>
    </p:spTree>
    <p:extLst>
      <p:ext uri="{BB962C8B-B14F-4D97-AF65-F5344CB8AC3E}">
        <p14:creationId xmlns:p14="http://schemas.microsoft.com/office/powerpoint/2010/main" val="1410835692"/>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Poppins SemiBold" panose="00000700000000000000" pitchFamily="2" charset="0"/>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Poppins" panose="00000500000000000000" pitchFamily="2"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501099087"/>
      </p:ext>
    </p:extLst>
  </p:cSld>
  <p:clrMapOvr>
    <a:masterClrMapping/>
  </p:clrMapOvr>
  <p:transition>
    <p:fade/>
  </p:transition>
  <p:extLst>
    <p:ext uri="{DCECCB84-F9BA-43D5-87BE-67443E8EF086}">
      <p15:sldGuideLst xmlns:p15="http://schemas.microsoft.com/office/powerpoint/2012/main"/>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290372799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2" name="Title 1"/>
          <p:cNvSpPr>
            <a:spLocks noGrp="1"/>
          </p:cNvSpPr>
          <p:nvPr>
            <p:ph type="title" hasCustomPrompt="1"/>
          </p:nvPr>
        </p:nvSpPr>
        <p:spPr>
          <a:xfrm>
            <a:off x="584202" y="1471655"/>
            <a:ext cx="4161981" cy="1661993"/>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Poppins SemiBold" panose="00000700000000000000" pitchFamily="2" charset="0"/>
                <a:cs typeface="Poppins" panose="00000500000000000000" pitchFamily="2"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Poppins" panose="00000500000000000000" pitchFamily="2" charset="0"/>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9715732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1107996"/>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Poppins" panose="00000500000000000000" pitchFamily="2" charset="0"/>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Poppins" panose="00000500000000000000" pitchFamily="2" charset="0"/>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3105978"/>
          </a:xfrm>
        </p:spPr>
        <p:txBody>
          <a:bodyPr lIns="0" tIns="0" rIns="0" bIns="0"/>
          <a:lstStyle>
            <a:lvl1pPr marL="0" indent="0">
              <a:lnSpc>
                <a:spcPct val="100000"/>
              </a:lnSpc>
              <a:spcBef>
                <a:spcPts val="0"/>
              </a:spcBef>
              <a:spcAft>
                <a:spcPts val="686"/>
              </a:spcAft>
              <a:buNone/>
              <a:defRPr sz="1400" b="1">
                <a:solidFill>
                  <a:schemeClr val="tx2"/>
                </a:solidFill>
                <a:latin typeface="Poppins" panose="00000500000000000000" pitchFamily="2" charset="0"/>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365245236"/>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57442"/>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Poppins SemiBold" panose="00000700000000000000" pitchFamily="2" charset="0"/>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Poppins" panose="00000500000000000000" pitchFamily="2" charset="0"/>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4037402652"/>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Poppins" panose="00000500000000000000" pitchFamily="2" charset="0"/>
              </a:defRPr>
            </a:lvl1pPr>
          </a:lstStyle>
          <a:p>
            <a:fld id="{42753A23-792C-40D7-B7DD-2E442FBADF63}" type="datetimeFigureOut">
              <a:rPr lang="en-US" smtClean="0"/>
              <a:pPr/>
              <a:t>11/10/2021</a:t>
            </a:fld>
            <a:endParaRPr lang="en-US"/>
          </a:p>
        </p:txBody>
      </p:sp>
      <p:sp>
        <p:nvSpPr>
          <p:cNvPr id="5" name="Footer Placeholder 4"/>
          <p:cNvSpPr>
            <a:spLocks noGrp="1"/>
          </p:cNvSpPr>
          <p:nvPr>
            <p:ph type="ftr" sz="quarter" idx="11"/>
          </p:nvPr>
        </p:nvSpPr>
        <p:spPr/>
        <p:txBody>
          <a:bodyPr/>
          <a:lstStyle>
            <a:lvl1pPr>
              <a:defRPr>
                <a:latin typeface="Poppins" panose="00000500000000000000"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Poppins" panose="00000500000000000000" pitchFamily="2" charset="0"/>
              </a:defRPr>
            </a:lvl1pPr>
          </a:lstStyle>
          <a:p>
            <a:fld id="{3F750C89-F0F5-4BE6-BF1F-EC04C8CC680D}" type="slidenum">
              <a:rPr lang="en-US" smtClean="0"/>
              <a:pPr/>
              <a:t>‹#›</a:t>
            </a:fld>
            <a:endParaRPr lang="en-US"/>
          </a:p>
        </p:txBody>
      </p:sp>
    </p:spTree>
    <p:extLst>
      <p:ext uri="{BB962C8B-B14F-4D97-AF65-F5344CB8AC3E}">
        <p14:creationId xmlns:p14="http://schemas.microsoft.com/office/powerpoint/2010/main" val="1248319685"/>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Thank you slide - Global">
    <p:bg>
      <p:bgRef idx="1001">
        <a:schemeClr val="bg2"/>
      </p:bgRef>
    </p:bg>
    <p:spTree>
      <p:nvGrpSpPr>
        <p:cNvPr id="1" name=""/>
        <p:cNvGrpSpPr/>
        <p:nvPr/>
      </p:nvGrpSpPr>
      <p:grpSpPr>
        <a:xfrm>
          <a:off x="0" y="0"/>
          <a:ext cx="0" cy="0"/>
          <a:chOff x="0" y="0"/>
          <a:chExt cx="0" cy="0"/>
        </a:xfrm>
      </p:grpSpPr>
      <p:pic>
        <p:nvPicPr>
          <p:cNvPr id="11" name="Picture 2" descr="Network, Earth, Block Chain, Globe, Digitization">
            <a:extLst>
              <a:ext uri="{FF2B5EF4-FFF2-40B4-BE49-F238E27FC236}">
                <a16:creationId xmlns:a16="http://schemas.microsoft.com/office/drawing/2014/main" id="{6520DBBD-08C5-4F52-B163-ABA9DDA996E6}"/>
              </a:ext>
            </a:extLst>
          </p:cNvPr>
          <p:cNvPicPr>
            <a:picLocks noChangeAspect="1" noChangeArrowheads="1"/>
          </p:cNvPicPr>
          <p:nvPr userDrawn="1"/>
        </p:nvPicPr>
        <p:blipFill rotWithShape="1">
          <a:blip r:embed="rId3" cstate="screen">
            <a:duotone>
              <a:prstClr val="black"/>
              <a:schemeClr val="tx2">
                <a:tint val="45000"/>
                <a:satMod val="400000"/>
              </a:schemeClr>
            </a:duotone>
            <a:extLst>
              <a:ext uri="{28A0092B-C50C-407E-A947-70E740481C1C}">
                <a14:useLocalDpi xmlns:a14="http://schemas.microsoft.com/office/drawing/2010/main"/>
              </a:ext>
            </a:extLst>
          </a:blip>
          <a:srcRect/>
          <a:stretch/>
        </p:blipFill>
        <p:spPr bwMode="auto">
          <a:xfrm>
            <a:off x="865" y="0"/>
            <a:ext cx="12190271" cy="6858000"/>
          </a:xfrm>
          <a:prstGeom prst="rect">
            <a:avLst/>
          </a:prstGeom>
          <a:extLst>
            <a:ext uri="{909E8E84-426E-40DD-AFC4-6F175D3DCCD1}">
              <a14:hiddenFill xmlns:a14="http://schemas.microsoft.com/office/drawing/2010/main">
                <a:solidFill>
                  <a:srgbClr val="FFFFFF"/>
                </a:solidFill>
              </a14:hiddenFill>
            </a:ext>
          </a:extLst>
        </p:spPr>
      </p:pic>
      <p:sp>
        <p:nvSpPr>
          <p:cNvPr id="12" name="Rectangle 11" descr="teal to blue transparent gradient color overlay">
            <a:extLst>
              <a:ext uri="{FF2B5EF4-FFF2-40B4-BE49-F238E27FC236}">
                <a16:creationId xmlns:a16="http://schemas.microsoft.com/office/drawing/2014/main" id="{F593A24D-1F08-44A9-8A86-F1EE82997674}"/>
              </a:ext>
            </a:extLst>
          </p:cNvPr>
          <p:cNvSpPr/>
          <p:nvPr userDrawn="1"/>
        </p:nvSpPr>
        <p:spPr bwMode="auto">
          <a:xfrm>
            <a:off x="-5525" y="0"/>
            <a:ext cx="12190271" cy="6858000"/>
          </a:xfrm>
          <a:prstGeom prst="rect">
            <a:avLst/>
          </a:prstGeom>
          <a:gradFill>
            <a:gsLst>
              <a:gs pos="50000">
                <a:schemeClr val="accent5">
                  <a:alpha val="50000"/>
                </a:schemeClr>
              </a:gs>
              <a:gs pos="0">
                <a:schemeClr val="accent4">
                  <a:alpha val="50000"/>
                </a:schemeClr>
              </a:gs>
              <a:gs pos="98230">
                <a:schemeClr val="tx2">
                  <a:alpha val="60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19" name="Title 5">
            <a:extLst>
              <a:ext uri="{FF2B5EF4-FFF2-40B4-BE49-F238E27FC236}">
                <a16:creationId xmlns:a16="http://schemas.microsoft.com/office/drawing/2014/main" id="{94B83810-7B66-4C9D-8A28-1C118C1EAFF2}"/>
              </a:ext>
            </a:extLst>
          </p:cNvPr>
          <p:cNvSpPr txBox="1">
            <a:spLocks/>
          </p:cNvSpPr>
          <p:nvPr userDrawn="1"/>
        </p:nvSpPr>
        <p:spPr>
          <a:xfrm>
            <a:off x="864" y="3263900"/>
            <a:ext cx="12190269" cy="677108"/>
          </a:xfrm>
          <a:prstGeom prst="rect">
            <a:avLst/>
          </a:prstGeom>
        </p:spPr>
        <p:txBody>
          <a:bodyPr vert="horz" wrap="square" lIns="146284" tIns="91427" rIns="146284" bIns="91427" rtlCol="0" anchor="t">
            <a:noAutofit/>
          </a:bodyPr>
          <a:lstStyle>
            <a:lvl1pPr algn="ctr" defTabSz="914378"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a:solidFill>
                  <a:schemeClr val="bg1"/>
                </a:solidFill>
                <a:latin typeface="Poppins SemiBold" panose="00000700000000000000" pitchFamily="2" charset="0"/>
                <a:cs typeface="Poppins" panose="00000500000000000000" pitchFamily="2" charset="0"/>
              </a:rPr>
              <a:t>Thank you!</a:t>
            </a:r>
          </a:p>
        </p:txBody>
      </p:sp>
      <p:sp>
        <p:nvSpPr>
          <p:cNvPr id="20" name="Title 5">
            <a:extLst>
              <a:ext uri="{FF2B5EF4-FFF2-40B4-BE49-F238E27FC236}">
                <a16:creationId xmlns:a16="http://schemas.microsoft.com/office/drawing/2014/main" id="{01B9D49F-B651-4843-A282-5B495A464126}"/>
              </a:ext>
            </a:extLst>
          </p:cNvPr>
          <p:cNvSpPr txBox="1">
            <a:spLocks/>
          </p:cNvSpPr>
          <p:nvPr userDrawn="1"/>
        </p:nvSpPr>
        <p:spPr>
          <a:xfrm>
            <a:off x="282697" y="478956"/>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Dankie</a:t>
            </a:r>
            <a:endParaRPr sz="1174">
              <a:solidFill>
                <a:schemeClr val="bg1"/>
              </a:solidFill>
              <a:latin typeface="Poppins" panose="00000500000000000000" pitchFamily="2" charset="0"/>
              <a:cs typeface="Poppins" panose="00000500000000000000" pitchFamily="2" charset="0"/>
            </a:endParaRPr>
          </a:p>
        </p:txBody>
      </p:sp>
      <p:sp>
        <p:nvSpPr>
          <p:cNvPr id="21" name="Title 5">
            <a:extLst>
              <a:ext uri="{FF2B5EF4-FFF2-40B4-BE49-F238E27FC236}">
                <a16:creationId xmlns:a16="http://schemas.microsoft.com/office/drawing/2014/main" id="{DC60D172-EEF9-4917-9832-75D51FC24122}"/>
              </a:ext>
            </a:extLst>
          </p:cNvPr>
          <p:cNvSpPr txBox="1">
            <a:spLocks/>
          </p:cNvSpPr>
          <p:nvPr userDrawn="1"/>
        </p:nvSpPr>
        <p:spPr>
          <a:xfrm>
            <a:off x="1854853" y="478956"/>
            <a:ext cx="180285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Faleminderit</a:t>
            </a:r>
            <a:endParaRPr sz="1370">
              <a:solidFill>
                <a:schemeClr val="bg1"/>
              </a:solidFill>
              <a:latin typeface="Poppins" panose="00000500000000000000" pitchFamily="2" charset="0"/>
              <a:cs typeface="Poppins" panose="00000500000000000000" pitchFamily="2" charset="0"/>
            </a:endParaRPr>
          </a:p>
        </p:txBody>
      </p:sp>
      <p:sp>
        <p:nvSpPr>
          <p:cNvPr id="22" name="Title 5">
            <a:extLst>
              <a:ext uri="{FF2B5EF4-FFF2-40B4-BE49-F238E27FC236}">
                <a16:creationId xmlns:a16="http://schemas.microsoft.com/office/drawing/2014/main" id="{81D8BB75-B3D8-474D-A715-9A15BEC8B5EA}"/>
              </a:ext>
            </a:extLst>
          </p:cNvPr>
          <p:cNvSpPr txBox="1">
            <a:spLocks/>
          </p:cNvSpPr>
          <p:nvPr userDrawn="1"/>
        </p:nvSpPr>
        <p:spPr>
          <a:xfrm>
            <a:off x="4109650" y="478956"/>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SemiBold" panose="00000700000000000000" pitchFamily="2" charset="0"/>
                <a:cs typeface="Poppins SemiBold" panose="00000700000000000000" pitchFamily="2" charset="0"/>
              </a:rPr>
              <a:t>Shukran</a:t>
            </a:r>
            <a:endParaRPr sz="1174">
              <a:solidFill>
                <a:schemeClr val="bg1"/>
              </a:solidFill>
              <a:latin typeface="Poppins SemiBold" panose="00000700000000000000" pitchFamily="2" charset="0"/>
              <a:cs typeface="Poppins SemiBold" panose="00000700000000000000" pitchFamily="2" charset="0"/>
            </a:endParaRPr>
          </a:p>
        </p:txBody>
      </p:sp>
      <p:sp>
        <p:nvSpPr>
          <p:cNvPr id="23" name="Title 5">
            <a:extLst>
              <a:ext uri="{FF2B5EF4-FFF2-40B4-BE49-F238E27FC236}">
                <a16:creationId xmlns:a16="http://schemas.microsoft.com/office/drawing/2014/main" id="{F215630B-5957-4711-AB9C-EFFE4EA4BC98}"/>
              </a:ext>
            </a:extLst>
          </p:cNvPr>
          <p:cNvSpPr txBox="1">
            <a:spLocks/>
          </p:cNvSpPr>
          <p:nvPr userDrawn="1"/>
        </p:nvSpPr>
        <p:spPr>
          <a:xfrm>
            <a:off x="5831172" y="478956"/>
            <a:ext cx="246446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Chnorakaloutioun</a:t>
            </a:r>
            <a:endParaRPr sz="1370">
              <a:solidFill>
                <a:schemeClr val="bg1"/>
              </a:solidFill>
              <a:latin typeface="Poppins" panose="00000500000000000000" pitchFamily="2" charset="0"/>
              <a:cs typeface="Poppins" panose="00000500000000000000" pitchFamily="2" charset="0"/>
            </a:endParaRPr>
          </a:p>
        </p:txBody>
      </p:sp>
      <p:sp>
        <p:nvSpPr>
          <p:cNvPr id="24" name="Title 5">
            <a:extLst>
              <a:ext uri="{FF2B5EF4-FFF2-40B4-BE49-F238E27FC236}">
                <a16:creationId xmlns:a16="http://schemas.microsoft.com/office/drawing/2014/main" id="{00BBAEEA-8B83-4023-AD30-FCFCB3E12780}"/>
              </a:ext>
            </a:extLst>
          </p:cNvPr>
          <p:cNvSpPr txBox="1">
            <a:spLocks/>
          </p:cNvSpPr>
          <p:nvPr userDrawn="1"/>
        </p:nvSpPr>
        <p:spPr>
          <a:xfrm>
            <a:off x="238800" y="1302118"/>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Děkuji</a:t>
            </a:r>
            <a:r>
              <a:rPr sz="1961">
                <a:solidFill>
                  <a:schemeClr val="bg1"/>
                </a:solidFill>
                <a:latin typeface="Poppins" panose="00000500000000000000" pitchFamily="2" charset="0"/>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25" name="Title 5">
            <a:extLst>
              <a:ext uri="{FF2B5EF4-FFF2-40B4-BE49-F238E27FC236}">
                <a16:creationId xmlns:a16="http://schemas.microsoft.com/office/drawing/2014/main" id="{FA04BA50-BEE1-4B14-81CA-A0F3FB4797D5}"/>
              </a:ext>
            </a:extLst>
          </p:cNvPr>
          <p:cNvSpPr txBox="1">
            <a:spLocks/>
          </p:cNvSpPr>
          <p:nvPr userDrawn="1"/>
        </p:nvSpPr>
        <p:spPr>
          <a:xfrm>
            <a:off x="1493454" y="1302118"/>
            <a:ext cx="70947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SemiBold" panose="00000700000000000000" pitchFamily="2" charset="0"/>
                <a:cs typeface="Poppins SemiBold" panose="00000700000000000000" pitchFamily="2" charset="0"/>
              </a:rPr>
              <a:t>Tak</a:t>
            </a:r>
            <a:r>
              <a:rPr sz="2353">
                <a:solidFill>
                  <a:schemeClr val="bg1"/>
                </a:solidFill>
                <a:latin typeface="Poppins SemiBold" panose="00000700000000000000" pitchFamily="2" charset="0"/>
                <a:cs typeface="Poppins SemiBold" panose="00000700000000000000" pitchFamily="2" charset="0"/>
              </a:rPr>
              <a:t> </a:t>
            </a:r>
            <a:endParaRPr sz="1370">
              <a:solidFill>
                <a:schemeClr val="bg1"/>
              </a:solidFill>
              <a:latin typeface="Poppins SemiBold" panose="00000700000000000000" pitchFamily="2" charset="0"/>
              <a:cs typeface="Poppins SemiBold" panose="00000700000000000000" pitchFamily="2" charset="0"/>
            </a:endParaRPr>
          </a:p>
        </p:txBody>
      </p:sp>
      <p:sp>
        <p:nvSpPr>
          <p:cNvPr id="26" name="Title 5">
            <a:extLst>
              <a:ext uri="{FF2B5EF4-FFF2-40B4-BE49-F238E27FC236}">
                <a16:creationId xmlns:a16="http://schemas.microsoft.com/office/drawing/2014/main" id="{34D62303-8214-4D25-8E12-60D9D73D251B}"/>
              </a:ext>
            </a:extLst>
          </p:cNvPr>
          <p:cNvSpPr txBox="1">
            <a:spLocks/>
          </p:cNvSpPr>
          <p:nvPr userDrawn="1"/>
        </p:nvSpPr>
        <p:spPr>
          <a:xfrm>
            <a:off x="2337364" y="1302118"/>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Poppins" panose="00000500000000000000" pitchFamily="2" charset="0"/>
                <a:cs typeface="Poppins" panose="00000500000000000000" pitchFamily="2" charset="0"/>
              </a:rPr>
              <a:t>Dank u</a:t>
            </a:r>
            <a:endParaRPr sz="1174">
              <a:solidFill>
                <a:schemeClr val="bg1"/>
              </a:solidFill>
              <a:latin typeface="Poppins" panose="00000500000000000000" pitchFamily="2" charset="0"/>
              <a:cs typeface="Poppins" panose="00000500000000000000" pitchFamily="2" charset="0"/>
            </a:endParaRPr>
          </a:p>
        </p:txBody>
      </p:sp>
      <p:sp>
        <p:nvSpPr>
          <p:cNvPr id="27" name="Title 5">
            <a:extLst>
              <a:ext uri="{FF2B5EF4-FFF2-40B4-BE49-F238E27FC236}">
                <a16:creationId xmlns:a16="http://schemas.microsoft.com/office/drawing/2014/main" id="{E42B8F06-6762-4C3F-9864-F41B445B9BBA}"/>
              </a:ext>
            </a:extLst>
          </p:cNvPr>
          <p:cNvSpPr txBox="1">
            <a:spLocks/>
          </p:cNvSpPr>
          <p:nvPr userDrawn="1"/>
        </p:nvSpPr>
        <p:spPr>
          <a:xfrm>
            <a:off x="3741382" y="1302118"/>
            <a:ext cx="100879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Tänan</a:t>
            </a:r>
            <a:r>
              <a:rPr sz="2353">
                <a:solidFill>
                  <a:schemeClr val="bg1"/>
                </a:solidFill>
                <a:latin typeface="Poppins" panose="00000500000000000000" pitchFamily="2" charset="0"/>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28" name="Title 5">
            <a:extLst>
              <a:ext uri="{FF2B5EF4-FFF2-40B4-BE49-F238E27FC236}">
                <a16:creationId xmlns:a16="http://schemas.microsoft.com/office/drawing/2014/main" id="{685F28D9-6E47-4CFA-AF78-C6F066E0D01A}"/>
              </a:ext>
            </a:extLst>
          </p:cNvPr>
          <p:cNvSpPr txBox="1">
            <a:spLocks/>
          </p:cNvSpPr>
          <p:nvPr userDrawn="1"/>
        </p:nvSpPr>
        <p:spPr>
          <a:xfrm>
            <a:off x="8747587" y="478956"/>
            <a:ext cx="105877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Hvala</a:t>
            </a:r>
            <a:r>
              <a:rPr sz="1961">
                <a:solidFill>
                  <a:schemeClr val="bg1"/>
                </a:solidFill>
                <a:latin typeface="Poppins" panose="00000500000000000000" pitchFamily="2" charset="0"/>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29" name="Title 5">
            <a:extLst>
              <a:ext uri="{FF2B5EF4-FFF2-40B4-BE49-F238E27FC236}">
                <a16:creationId xmlns:a16="http://schemas.microsoft.com/office/drawing/2014/main" id="{91AC96EB-0DF7-4B66-B80F-09E16B997812}"/>
              </a:ext>
            </a:extLst>
          </p:cNvPr>
          <p:cNvSpPr txBox="1">
            <a:spLocks/>
          </p:cNvSpPr>
          <p:nvPr userDrawn="1"/>
        </p:nvSpPr>
        <p:spPr>
          <a:xfrm>
            <a:off x="10258308" y="478956"/>
            <a:ext cx="1643110"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Blagodaria</a:t>
            </a:r>
            <a:endParaRPr sz="1370">
              <a:solidFill>
                <a:schemeClr val="bg1"/>
              </a:solidFill>
              <a:latin typeface="Poppins" panose="00000500000000000000" pitchFamily="2" charset="0"/>
              <a:cs typeface="Poppins" panose="00000500000000000000" pitchFamily="2" charset="0"/>
            </a:endParaRPr>
          </a:p>
        </p:txBody>
      </p:sp>
      <p:sp>
        <p:nvSpPr>
          <p:cNvPr id="30" name="Title 5">
            <a:extLst>
              <a:ext uri="{FF2B5EF4-FFF2-40B4-BE49-F238E27FC236}">
                <a16:creationId xmlns:a16="http://schemas.microsoft.com/office/drawing/2014/main" id="{6A6A8776-55AD-432B-A9A5-02DC1F11924C}"/>
              </a:ext>
            </a:extLst>
          </p:cNvPr>
          <p:cNvSpPr txBox="1">
            <a:spLocks/>
          </p:cNvSpPr>
          <p:nvPr userDrawn="1"/>
        </p:nvSpPr>
        <p:spPr>
          <a:xfrm>
            <a:off x="4884619" y="1302118"/>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Poppins" panose="00000500000000000000" pitchFamily="2" charset="0"/>
                <a:cs typeface="Poppins" panose="00000500000000000000" pitchFamily="2" charset="0"/>
              </a:rPr>
              <a:t>Kiitos  </a:t>
            </a:r>
            <a:endParaRPr sz="1174">
              <a:solidFill>
                <a:schemeClr val="bg1"/>
              </a:solidFill>
              <a:latin typeface="Poppins" panose="00000500000000000000" pitchFamily="2" charset="0"/>
              <a:cs typeface="Poppins" panose="00000500000000000000" pitchFamily="2" charset="0"/>
            </a:endParaRPr>
          </a:p>
        </p:txBody>
      </p:sp>
      <p:sp>
        <p:nvSpPr>
          <p:cNvPr id="31" name="Title 5">
            <a:extLst>
              <a:ext uri="{FF2B5EF4-FFF2-40B4-BE49-F238E27FC236}">
                <a16:creationId xmlns:a16="http://schemas.microsoft.com/office/drawing/2014/main" id="{C672807A-A3A0-4387-B22D-403D5647CD29}"/>
              </a:ext>
            </a:extLst>
          </p:cNvPr>
          <p:cNvSpPr txBox="1">
            <a:spLocks/>
          </p:cNvSpPr>
          <p:nvPr userDrawn="1"/>
        </p:nvSpPr>
        <p:spPr>
          <a:xfrm>
            <a:off x="6139273" y="1302118"/>
            <a:ext cx="98456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Poppins SemiBold" panose="00000700000000000000" pitchFamily="2" charset="0"/>
                <a:cs typeface="Poppins SemiBold" panose="00000700000000000000" pitchFamily="2" charset="0"/>
              </a:rPr>
              <a:t>Merci </a:t>
            </a:r>
            <a:endParaRPr sz="1370">
              <a:solidFill>
                <a:schemeClr val="bg1"/>
              </a:solidFill>
              <a:latin typeface="Poppins SemiBold" panose="00000700000000000000" pitchFamily="2" charset="0"/>
              <a:cs typeface="Poppins SemiBold" panose="00000700000000000000" pitchFamily="2" charset="0"/>
            </a:endParaRPr>
          </a:p>
        </p:txBody>
      </p:sp>
      <p:sp>
        <p:nvSpPr>
          <p:cNvPr id="32" name="Title 5">
            <a:extLst>
              <a:ext uri="{FF2B5EF4-FFF2-40B4-BE49-F238E27FC236}">
                <a16:creationId xmlns:a16="http://schemas.microsoft.com/office/drawing/2014/main" id="{ADD47889-0A09-4EB7-8D01-0116C7840112}"/>
              </a:ext>
            </a:extLst>
          </p:cNvPr>
          <p:cNvSpPr txBox="1">
            <a:spLocks/>
          </p:cNvSpPr>
          <p:nvPr userDrawn="1"/>
        </p:nvSpPr>
        <p:spPr>
          <a:xfrm>
            <a:off x="7258284" y="1302118"/>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Danke</a:t>
            </a:r>
            <a:endParaRPr sz="1174">
              <a:solidFill>
                <a:schemeClr val="bg1"/>
              </a:solidFill>
              <a:latin typeface="Poppins" panose="00000500000000000000" pitchFamily="2" charset="0"/>
              <a:cs typeface="Poppins" panose="00000500000000000000" pitchFamily="2" charset="0"/>
            </a:endParaRPr>
          </a:p>
        </p:txBody>
      </p:sp>
      <p:sp>
        <p:nvSpPr>
          <p:cNvPr id="33" name="Title 5">
            <a:extLst>
              <a:ext uri="{FF2B5EF4-FFF2-40B4-BE49-F238E27FC236}">
                <a16:creationId xmlns:a16="http://schemas.microsoft.com/office/drawing/2014/main" id="{191F34EC-F0C6-4EB4-8D8C-61C85CD35407}"/>
              </a:ext>
            </a:extLst>
          </p:cNvPr>
          <p:cNvSpPr txBox="1">
            <a:spLocks/>
          </p:cNvSpPr>
          <p:nvPr userDrawn="1"/>
        </p:nvSpPr>
        <p:spPr>
          <a:xfrm>
            <a:off x="8662301" y="1302118"/>
            <a:ext cx="181793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el-GR" sz="2353">
                <a:solidFill>
                  <a:schemeClr val="bg1"/>
                </a:solidFill>
                <a:cs typeface="Poppins" panose="00000500000000000000" pitchFamily="2" charset="0"/>
              </a:rPr>
              <a:t>Ευχαριστώ </a:t>
            </a:r>
            <a:endParaRPr sz="1370">
              <a:solidFill>
                <a:schemeClr val="bg1"/>
              </a:solidFill>
              <a:latin typeface="Poppins" panose="00000500000000000000" pitchFamily="2" charset="0"/>
              <a:cs typeface="Poppins" panose="00000500000000000000" pitchFamily="2" charset="0"/>
            </a:endParaRPr>
          </a:p>
        </p:txBody>
      </p:sp>
      <p:sp>
        <p:nvSpPr>
          <p:cNvPr id="34" name="Title 5">
            <a:extLst>
              <a:ext uri="{FF2B5EF4-FFF2-40B4-BE49-F238E27FC236}">
                <a16:creationId xmlns:a16="http://schemas.microsoft.com/office/drawing/2014/main" id="{661B4A0A-9C24-4CCF-BDC9-735F40B90D18}"/>
              </a:ext>
            </a:extLst>
          </p:cNvPr>
          <p:cNvSpPr txBox="1">
            <a:spLocks/>
          </p:cNvSpPr>
          <p:nvPr userDrawn="1"/>
        </p:nvSpPr>
        <p:spPr>
          <a:xfrm>
            <a:off x="329344" y="2010132"/>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Poppins" panose="00000500000000000000" pitchFamily="2" charset="0"/>
                <a:cs typeface="Poppins" panose="00000500000000000000" pitchFamily="2" charset="0"/>
              </a:rPr>
              <a:t>Mahalo  </a:t>
            </a:r>
            <a:endParaRPr sz="1174">
              <a:solidFill>
                <a:schemeClr val="bg1"/>
              </a:solidFill>
              <a:latin typeface="Poppins" panose="00000500000000000000" pitchFamily="2" charset="0"/>
              <a:cs typeface="Poppins" panose="00000500000000000000" pitchFamily="2" charset="0"/>
            </a:endParaRPr>
          </a:p>
        </p:txBody>
      </p:sp>
      <p:sp>
        <p:nvSpPr>
          <p:cNvPr id="35" name="Title 5">
            <a:extLst>
              <a:ext uri="{FF2B5EF4-FFF2-40B4-BE49-F238E27FC236}">
                <a16:creationId xmlns:a16="http://schemas.microsoft.com/office/drawing/2014/main" id="{1016928A-F59A-4B87-93D5-448E249AF6D3}"/>
              </a:ext>
            </a:extLst>
          </p:cNvPr>
          <p:cNvSpPr txBox="1">
            <a:spLocks/>
          </p:cNvSpPr>
          <p:nvPr userDrawn="1"/>
        </p:nvSpPr>
        <p:spPr>
          <a:xfrm>
            <a:off x="1515146" y="2010132"/>
            <a:ext cx="97085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he-IL" sz="2353">
                <a:solidFill>
                  <a:schemeClr val="bg1"/>
                </a:solidFill>
                <a:latin typeface="Poppins" panose="00000500000000000000" pitchFamily="2" charset="0"/>
              </a:rPr>
              <a:t>.תודה </a:t>
            </a:r>
            <a:endParaRPr sz="1370">
              <a:solidFill>
                <a:schemeClr val="bg1"/>
              </a:solidFill>
              <a:latin typeface="Poppins" panose="00000500000000000000" pitchFamily="2" charset="0"/>
              <a:cs typeface="Poppins" panose="00000500000000000000" pitchFamily="2" charset="0"/>
            </a:endParaRPr>
          </a:p>
        </p:txBody>
      </p:sp>
      <p:sp>
        <p:nvSpPr>
          <p:cNvPr id="36" name="Title 5">
            <a:extLst>
              <a:ext uri="{FF2B5EF4-FFF2-40B4-BE49-F238E27FC236}">
                <a16:creationId xmlns:a16="http://schemas.microsoft.com/office/drawing/2014/main" id="{6F2CFAA3-3029-4E0D-8500-C7430A2630E3}"/>
              </a:ext>
            </a:extLst>
          </p:cNvPr>
          <p:cNvSpPr txBox="1">
            <a:spLocks/>
          </p:cNvSpPr>
          <p:nvPr userDrawn="1"/>
        </p:nvSpPr>
        <p:spPr>
          <a:xfrm>
            <a:off x="2551590" y="2010132"/>
            <a:ext cx="172829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SemiBold" panose="00000700000000000000" pitchFamily="2" charset="0"/>
                <a:cs typeface="Poppins SemiBold" panose="00000700000000000000" pitchFamily="2" charset="0"/>
              </a:rPr>
              <a:t>Dhanyavād</a:t>
            </a:r>
            <a:r>
              <a:rPr sz="1961">
                <a:solidFill>
                  <a:schemeClr val="bg1"/>
                </a:solidFill>
                <a:latin typeface="Poppins" panose="00000500000000000000" pitchFamily="2" charset="0"/>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37" name="Title 5">
            <a:extLst>
              <a:ext uri="{FF2B5EF4-FFF2-40B4-BE49-F238E27FC236}">
                <a16:creationId xmlns:a16="http://schemas.microsoft.com/office/drawing/2014/main" id="{53B5CB3E-4AEE-4C70-83FC-05F5724BF9F7}"/>
              </a:ext>
            </a:extLst>
          </p:cNvPr>
          <p:cNvSpPr txBox="1">
            <a:spLocks/>
          </p:cNvSpPr>
          <p:nvPr userDrawn="1"/>
        </p:nvSpPr>
        <p:spPr>
          <a:xfrm>
            <a:off x="4345472" y="2010132"/>
            <a:ext cx="158921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Köszönöm</a:t>
            </a:r>
            <a:r>
              <a:rPr sz="2353">
                <a:solidFill>
                  <a:schemeClr val="bg1"/>
                </a:solidFill>
                <a:latin typeface="Poppins" panose="00000500000000000000" pitchFamily="2" charset="0"/>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38" name="Title 5">
            <a:extLst>
              <a:ext uri="{FF2B5EF4-FFF2-40B4-BE49-F238E27FC236}">
                <a16:creationId xmlns:a16="http://schemas.microsoft.com/office/drawing/2014/main" id="{39DA8E97-8F0C-4051-9B5C-4A001CEBC4A5}"/>
              </a:ext>
            </a:extLst>
          </p:cNvPr>
          <p:cNvSpPr txBox="1">
            <a:spLocks/>
          </p:cNvSpPr>
          <p:nvPr userDrawn="1"/>
        </p:nvSpPr>
        <p:spPr>
          <a:xfrm>
            <a:off x="6000280" y="2010132"/>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Takk</a:t>
            </a:r>
            <a:r>
              <a:rPr sz="1961">
                <a:solidFill>
                  <a:schemeClr val="bg1"/>
                </a:solidFill>
                <a:latin typeface="Poppins" panose="00000500000000000000" pitchFamily="2" charset="0"/>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39" name="Title 5">
            <a:extLst>
              <a:ext uri="{FF2B5EF4-FFF2-40B4-BE49-F238E27FC236}">
                <a16:creationId xmlns:a16="http://schemas.microsoft.com/office/drawing/2014/main" id="{7FB9F465-4098-4513-B298-006F3FC243F8}"/>
              </a:ext>
            </a:extLst>
          </p:cNvPr>
          <p:cNvSpPr txBox="1">
            <a:spLocks/>
          </p:cNvSpPr>
          <p:nvPr userDrawn="1"/>
        </p:nvSpPr>
        <p:spPr>
          <a:xfrm>
            <a:off x="7186083" y="2010132"/>
            <a:ext cx="189339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Terima</a:t>
            </a:r>
            <a:r>
              <a:rPr sz="2353">
                <a:solidFill>
                  <a:schemeClr val="bg1"/>
                </a:solidFill>
                <a:latin typeface="Poppins" panose="00000500000000000000" pitchFamily="2" charset="0"/>
                <a:cs typeface="Poppins" panose="00000500000000000000" pitchFamily="2" charset="0"/>
              </a:rPr>
              <a:t> </a:t>
            </a:r>
            <a:r>
              <a:rPr sz="2353" err="1">
                <a:solidFill>
                  <a:schemeClr val="bg1"/>
                </a:solidFill>
                <a:latin typeface="Poppins" panose="00000500000000000000" pitchFamily="2" charset="0"/>
                <a:cs typeface="Poppins" panose="00000500000000000000" pitchFamily="2" charset="0"/>
              </a:rPr>
              <a:t>kasih</a:t>
            </a:r>
            <a:endParaRPr sz="1370">
              <a:solidFill>
                <a:schemeClr val="bg1"/>
              </a:solidFill>
              <a:latin typeface="Poppins" panose="00000500000000000000" pitchFamily="2" charset="0"/>
              <a:cs typeface="Poppins" panose="00000500000000000000" pitchFamily="2" charset="0"/>
            </a:endParaRPr>
          </a:p>
        </p:txBody>
      </p:sp>
      <p:sp>
        <p:nvSpPr>
          <p:cNvPr id="40" name="Title 5">
            <a:extLst>
              <a:ext uri="{FF2B5EF4-FFF2-40B4-BE49-F238E27FC236}">
                <a16:creationId xmlns:a16="http://schemas.microsoft.com/office/drawing/2014/main" id="{28F4F71F-7CCC-4444-8C0A-2BC5FCD556DE}"/>
              </a:ext>
            </a:extLst>
          </p:cNvPr>
          <p:cNvSpPr txBox="1">
            <a:spLocks/>
          </p:cNvSpPr>
          <p:nvPr userDrawn="1"/>
        </p:nvSpPr>
        <p:spPr>
          <a:xfrm>
            <a:off x="9145066" y="2010132"/>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SemiBold" panose="00000700000000000000" pitchFamily="2" charset="0"/>
                <a:cs typeface="Poppins SemiBold" panose="00000700000000000000" pitchFamily="2" charset="0"/>
              </a:rPr>
              <a:t>Grazie</a:t>
            </a:r>
            <a:r>
              <a:rPr sz="1961">
                <a:solidFill>
                  <a:schemeClr val="bg1"/>
                </a:solidFill>
                <a:latin typeface="Poppins SemiBold" panose="00000700000000000000" pitchFamily="2" charset="0"/>
                <a:cs typeface="Poppins SemiBold" panose="00000700000000000000" pitchFamily="2" charset="0"/>
              </a:rPr>
              <a:t> </a:t>
            </a:r>
            <a:endParaRPr sz="1174">
              <a:solidFill>
                <a:schemeClr val="bg1"/>
              </a:solidFill>
              <a:latin typeface="Poppins SemiBold" panose="00000700000000000000" pitchFamily="2" charset="0"/>
              <a:cs typeface="Poppins SemiBold" panose="00000700000000000000" pitchFamily="2" charset="0"/>
            </a:endParaRPr>
          </a:p>
        </p:txBody>
      </p:sp>
      <p:sp>
        <p:nvSpPr>
          <p:cNvPr id="41" name="Title 5">
            <a:extLst>
              <a:ext uri="{FF2B5EF4-FFF2-40B4-BE49-F238E27FC236}">
                <a16:creationId xmlns:a16="http://schemas.microsoft.com/office/drawing/2014/main" id="{F63F1D51-94D3-463C-BCA0-D1048860F158}"/>
              </a:ext>
            </a:extLst>
          </p:cNvPr>
          <p:cNvSpPr txBox="1">
            <a:spLocks/>
          </p:cNvSpPr>
          <p:nvPr userDrawn="1"/>
        </p:nvSpPr>
        <p:spPr>
          <a:xfrm>
            <a:off x="270893" y="4105536"/>
            <a:ext cx="179370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ko-KR" altLang="en-US" sz="1961">
                <a:solidFill>
                  <a:schemeClr val="bg1"/>
                </a:solidFill>
                <a:latin typeface="Poppins SemiBold" panose="00000700000000000000" pitchFamily="2" charset="0"/>
                <a:cs typeface="Poppins SemiBold" panose="00000700000000000000" pitchFamily="2" charset="0"/>
              </a:rPr>
              <a:t>감사합니다</a:t>
            </a:r>
            <a:endParaRPr sz="1174">
              <a:solidFill>
                <a:schemeClr val="bg1"/>
              </a:solidFill>
              <a:latin typeface="Poppins SemiBold" panose="00000700000000000000" pitchFamily="2" charset="0"/>
              <a:cs typeface="Poppins SemiBold" panose="00000700000000000000" pitchFamily="2" charset="0"/>
            </a:endParaRPr>
          </a:p>
        </p:txBody>
      </p:sp>
      <p:sp>
        <p:nvSpPr>
          <p:cNvPr id="42" name="Title 5">
            <a:extLst>
              <a:ext uri="{FF2B5EF4-FFF2-40B4-BE49-F238E27FC236}">
                <a16:creationId xmlns:a16="http://schemas.microsoft.com/office/drawing/2014/main" id="{3288E6EE-7D4E-4FC6-AEAA-C89E1AB2300C}"/>
              </a:ext>
            </a:extLst>
          </p:cNvPr>
          <p:cNvSpPr txBox="1">
            <a:spLocks/>
          </p:cNvSpPr>
          <p:nvPr userDrawn="1"/>
        </p:nvSpPr>
        <p:spPr>
          <a:xfrm>
            <a:off x="2196701" y="4105536"/>
            <a:ext cx="138768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Paldies</a:t>
            </a:r>
            <a:r>
              <a:rPr sz="2353">
                <a:solidFill>
                  <a:schemeClr val="bg1"/>
                </a:solidFill>
                <a:latin typeface="Poppins" panose="00000500000000000000" pitchFamily="2" charset="0"/>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43" name="Title 5">
            <a:extLst>
              <a:ext uri="{FF2B5EF4-FFF2-40B4-BE49-F238E27FC236}">
                <a16:creationId xmlns:a16="http://schemas.microsoft.com/office/drawing/2014/main" id="{103E5444-E78D-4129-B9D3-5800DC7FC033}"/>
              </a:ext>
            </a:extLst>
          </p:cNvPr>
          <p:cNvSpPr txBox="1">
            <a:spLocks/>
          </p:cNvSpPr>
          <p:nvPr userDrawn="1"/>
        </p:nvSpPr>
        <p:spPr>
          <a:xfrm>
            <a:off x="3716491" y="4105536"/>
            <a:ext cx="161935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Choukrane</a:t>
            </a:r>
            <a:endParaRPr sz="1174">
              <a:solidFill>
                <a:schemeClr val="bg1"/>
              </a:solidFill>
              <a:latin typeface="Poppins" panose="00000500000000000000" pitchFamily="2" charset="0"/>
              <a:cs typeface="Poppins" panose="00000500000000000000" pitchFamily="2" charset="0"/>
            </a:endParaRPr>
          </a:p>
        </p:txBody>
      </p:sp>
      <p:sp>
        <p:nvSpPr>
          <p:cNvPr id="44" name="Title 5">
            <a:extLst>
              <a:ext uri="{FF2B5EF4-FFF2-40B4-BE49-F238E27FC236}">
                <a16:creationId xmlns:a16="http://schemas.microsoft.com/office/drawing/2014/main" id="{4AA192D9-DA7C-4EA8-8820-401A65E443A9}"/>
              </a:ext>
            </a:extLst>
          </p:cNvPr>
          <p:cNvSpPr txBox="1">
            <a:spLocks/>
          </p:cNvSpPr>
          <p:nvPr userDrawn="1"/>
        </p:nvSpPr>
        <p:spPr>
          <a:xfrm>
            <a:off x="5467946" y="4105536"/>
            <a:ext cx="90654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Ačiū</a:t>
            </a:r>
            <a:r>
              <a:rPr sz="2353">
                <a:solidFill>
                  <a:schemeClr val="bg1"/>
                </a:solidFill>
                <a:latin typeface="Poppins" panose="00000500000000000000" pitchFamily="2" charset="0"/>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45" name="Title 5">
            <a:extLst>
              <a:ext uri="{FF2B5EF4-FFF2-40B4-BE49-F238E27FC236}">
                <a16:creationId xmlns:a16="http://schemas.microsoft.com/office/drawing/2014/main" id="{DDFDB490-369C-4DA6-80BF-47E3682EE181}"/>
              </a:ext>
            </a:extLst>
          </p:cNvPr>
          <p:cNvSpPr txBox="1">
            <a:spLocks/>
          </p:cNvSpPr>
          <p:nvPr userDrawn="1"/>
        </p:nvSpPr>
        <p:spPr>
          <a:xfrm>
            <a:off x="1489261" y="4836506"/>
            <a:ext cx="182771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cs typeface="Poppins" panose="00000500000000000000" pitchFamily="2" charset="0"/>
              </a:rPr>
              <a:t>Баярлалаа </a:t>
            </a:r>
            <a:endParaRPr sz="1174">
              <a:solidFill>
                <a:schemeClr val="bg1"/>
              </a:solidFill>
              <a:latin typeface="Poppins" panose="00000500000000000000" pitchFamily="2" charset="0"/>
              <a:cs typeface="Poppins" panose="00000500000000000000" pitchFamily="2" charset="0"/>
            </a:endParaRPr>
          </a:p>
        </p:txBody>
      </p:sp>
      <p:sp>
        <p:nvSpPr>
          <p:cNvPr id="46" name="Title 5">
            <a:extLst>
              <a:ext uri="{FF2B5EF4-FFF2-40B4-BE49-F238E27FC236}">
                <a16:creationId xmlns:a16="http://schemas.microsoft.com/office/drawing/2014/main" id="{5274458F-0ACF-442C-B904-4589CAF7CCEC}"/>
              </a:ext>
            </a:extLst>
          </p:cNvPr>
          <p:cNvSpPr txBox="1">
            <a:spLocks/>
          </p:cNvSpPr>
          <p:nvPr userDrawn="1"/>
        </p:nvSpPr>
        <p:spPr>
          <a:xfrm>
            <a:off x="3415127" y="4836506"/>
            <a:ext cx="141341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SemiBold" panose="00000700000000000000" pitchFamily="2" charset="0"/>
                <a:cs typeface="Poppins SemiBold" panose="00000700000000000000" pitchFamily="2" charset="0"/>
              </a:rPr>
              <a:t>Dziękuję</a:t>
            </a:r>
            <a:r>
              <a:rPr sz="2353">
                <a:solidFill>
                  <a:schemeClr val="bg1"/>
                </a:solidFill>
                <a:latin typeface="Poppins" panose="00000500000000000000" pitchFamily="2" charset="0"/>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47" name="Title 5">
            <a:extLst>
              <a:ext uri="{FF2B5EF4-FFF2-40B4-BE49-F238E27FC236}">
                <a16:creationId xmlns:a16="http://schemas.microsoft.com/office/drawing/2014/main" id="{0867896C-5ACD-4D34-AC2A-C3ACFC72B7BD}"/>
              </a:ext>
            </a:extLst>
          </p:cNvPr>
          <p:cNvSpPr txBox="1">
            <a:spLocks/>
          </p:cNvSpPr>
          <p:nvPr userDrawn="1"/>
        </p:nvSpPr>
        <p:spPr>
          <a:xfrm>
            <a:off x="4782855" y="4836506"/>
            <a:ext cx="157633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Obrigado</a:t>
            </a:r>
            <a:r>
              <a:rPr sz="1961">
                <a:solidFill>
                  <a:schemeClr val="bg1"/>
                </a:solidFill>
                <a:latin typeface="Poppins" panose="00000500000000000000" pitchFamily="2" charset="0"/>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48" name="Title 5">
            <a:extLst>
              <a:ext uri="{FF2B5EF4-FFF2-40B4-BE49-F238E27FC236}">
                <a16:creationId xmlns:a16="http://schemas.microsoft.com/office/drawing/2014/main" id="{9C69DFDF-107A-4DA2-8B69-E475D6D1B5B7}"/>
              </a:ext>
            </a:extLst>
          </p:cNvPr>
          <p:cNvSpPr txBox="1">
            <a:spLocks/>
          </p:cNvSpPr>
          <p:nvPr userDrawn="1"/>
        </p:nvSpPr>
        <p:spPr>
          <a:xfrm>
            <a:off x="6506594" y="4105536"/>
            <a:ext cx="173090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latin typeface="Segoe UI Semibold" panose="020B0702040204020203" pitchFamily="34" charset="0"/>
                <a:cs typeface="Poppins SemiBold" panose="00000700000000000000" pitchFamily="2" charset="0"/>
              </a:rPr>
              <a:t>Благодарам</a:t>
            </a:r>
            <a:r>
              <a:rPr lang="az-Cyrl-AZ" sz="1961">
                <a:solidFill>
                  <a:schemeClr val="bg1"/>
                </a:solidFill>
                <a:cs typeface="Poppins" panose="00000500000000000000" pitchFamily="2" charset="0"/>
              </a:rPr>
              <a:t> </a:t>
            </a:r>
            <a:r>
              <a:rPr sz="1961">
                <a:solidFill>
                  <a:schemeClr val="bg1"/>
                </a:solidFill>
                <a:latin typeface="Poppins" panose="00000500000000000000" pitchFamily="2" charset="0"/>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49" name="Title 5">
            <a:extLst>
              <a:ext uri="{FF2B5EF4-FFF2-40B4-BE49-F238E27FC236}">
                <a16:creationId xmlns:a16="http://schemas.microsoft.com/office/drawing/2014/main" id="{7267484C-3135-4C78-A27B-562B7A30AA80}"/>
              </a:ext>
            </a:extLst>
          </p:cNvPr>
          <p:cNvSpPr txBox="1">
            <a:spLocks/>
          </p:cNvSpPr>
          <p:nvPr userDrawn="1"/>
        </p:nvSpPr>
        <p:spPr>
          <a:xfrm>
            <a:off x="6457339" y="4836506"/>
            <a:ext cx="179054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Mulţumesc</a:t>
            </a:r>
            <a:r>
              <a:rPr sz="2353">
                <a:solidFill>
                  <a:schemeClr val="bg1"/>
                </a:solidFill>
                <a:latin typeface="Poppins" panose="00000500000000000000" pitchFamily="2" charset="0"/>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50" name="Title 5">
            <a:extLst>
              <a:ext uri="{FF2B5EF4-FFF2-40B4-BE49-F238E27FC236}">
                <a16:creationId xmlns:a16="http://schemas.microsoft.com/office/drawing/2014/main" id="{8BDA94CE-A672-466E-916A-B28D0FF2D068}"/>
              </a:ext>
            </a:extLst>
          </p:cNvPr>
          <p:cNvSpPr txBox="1">
            <a:spLocks/>
          </p:cNvSpPr>
          <p:nvPr userDrawn="1"/>
        </p:nvSpPr>
        <p:spPr>
          <a:xfrm>
            <a:off x="8346038" y="4836506"/>
            <a:ext cx="163929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latin typeface="Segoe UI Semibold" panose="020B0702040204020203" pitchFamily="34" charset="0"/>
                <a:cs typeface="Poppins SemiBold" panose="00000700000000000000" pitchFamily="2" charset="0"/>
              </a:rPr>
              <a:t>Спасибо</a:t>
            </a:r>
            <a:r>
              <a:rPr lang="az-Cyrl-AZ" sz="1961">
                <a:solidFill>
                  <a:schemeClr val="bg1"/>
                </a:solidFill>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51" name="Title 5">
            <a:extLst>
              <a:ext uri="{FF2B5EF4-FFF2-40B4-BE49-F238E27FC236}">
                <a16:creationId xmlns:a16="http://schemas.microsoft.com/office/drawing/2014/main" id="{FEB93314-7EEE-45A3-856A-D80B29277CC0}"/>
              </a:ext>
            </a:extLst>
          </p:cNvPr>
          <p:cNvSpPr txBox="1">
            <a:spLocks/>
          </p:cNvSpPr>
          <p:nvPr userDrawn="1"/>
        </p:nvSpPr>
        <p:spPr>
          <a:xfrm>
            <a:off x="9182862" y="5564315"/>
            <a:ext cx="128135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Poppins" panose="00000500000000000000" pitchFamily="2" charset="0"/>
                <a:cs typeface="Poppins" panose="00000500000000000000" pitchFamily="2" charset="0"/>
              </a:rPr>
              <a:t>X</a:t>
            </a:r>
            <a:r>
              <a:rPr lang="az-Cyrl-AZ" sz="1961">
                <a:solidFill>
                  <a:schemeClr val="bg1"/>
                </a:solidFill>
                <a:cs typeface="Poppins" panose="00000500000000000000" pitchFamily="2" charset="0"/>
              </a:rPr>
              <a:t>вала </a:t>
            </a:r>
            <a:r>
              <a:rPr lang="el-GR" sz="1961">
                <a:solidFill>
                  <a:schemeClr val="bg1"/>
                </a:solidFill>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52" name="Title 5">
            <a:extLst>
              <a:ext uri="{FF2B5EF4-FFF2-40B4-BE49-F238E27FC236}">
                <a16:creationId xmlns:a16="http://schemas.microsoft.com/office/drawing/2014/main" id="{71CA8795-B166-4109-BBDD-8AE453393464}"/>
              </a:ext>
            </a:extLst>
          </p:cNvPr>
          <p:cNvSpPr txBox="1">
            <a:spLocks/>
          </p:cNvSpPr>
          <p:nvPr userDrawn="1"/>
        </p:nvSpPr>
        <p:spPr>
          <a:xfrm>
            <a:off x="270895" y="5564315"/>
            <a:ext cx="134425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SemiBold" panose="00000700000000000000" pitchFamily="2" charset="0"/>
                <a:cs typeface="Poppins SemiBold" panose="00000700000000000000" pitchFamily="2" charset="0"/>
              </a:rPr>
              <a:t>Ďakujem</a:t>
            </a:r>
            <a:r>
              <a:rPr sz="1961">
                <a:solidFill>
                  <a:schemeClr val="bg1"/>
                </a:solidFill>
                <a:latin typeface="Poppins SemiBold" panose="00000700000000000000" pitchFamily="2" charset="0"/>
                <a:cs typeface="Poppins SemiBold" panose="00000700000000000000" pitchFamily="2" charset="0"/>
              </a:rPr>
              <a:t>   </a:t>
            </a:r>
            <a:endParaRPr sz="1174">
              <a:solidFill>
                <a:schemeClr val="bg1"/>
              </a:solidFill>
              <a:latin typeface="Poppins SemiBold" panose="00000700000000000000" pitchFamily="2" charset="0"/>
              <a:cs typeface="Poppins SemiBold" panose="00000700000000000000" pitchFamily="2" charset="0"/>
            </a:endParaRPr>
          </a:p>
        </p:txBody>
      </p:sp>
      <p:sp>
        <p:nvSpPr>
          <p:cNvPr id="53" name="Title 5">
            <a:extLst>
              <a:ext uri="{FF2B5EF4-FFF2-40B4-BE49-F238E27FC236}">
                <a16:creationId xmlns:a16="http://schemas.microsoft.com/office/drawing/2014/main" id="{DEE662A9-F54A-48CB-B6CA-81631DDF0B9E}"/>
              </a:ext>
            </a:extLst>
          </p:cNvPr>
          <p:cNvSpPr txBox="1">
            <a:spLocks/>
          </p:cNvSpPr>
          <p:nvPr userDrawn="1"/>
        </p:nvSpPr>
        <p:spPr>
          <a:xfrm>
            <a:off x="1686153" y="5564315"/>
            <a:ext cx="81643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Poppins" panose="00000500000000000000" pitchFamily="2" charset="0"/>
                <a:cs typeface="Poppins" panose="00000500000000000000" pitchFamily="2" charset="0"/>
              </a:rPr>
              <a:t>Tack </a:t>
            </a:r>
            <a:endParaRPr sz="1370">
              <a:solidFill>
                <a:schemeClr val="bg1"/>
              </a:solidFill>
              <a:latin typeface="Poppins" panose="00000500000000000000" pitchFamily="2" charset="0"/>
              <a:cs typeface="Poppins" panose="00000500000000000000" pitchFamily="2" charset="0"/>
            </a:endParaRPr>
          </a:p>
        </p:txBody>
      </p:sp>
      <p:sp>
        <p:nvSpPr>
          <p:cNvPr id="54" name="Title 5">
            <a:extLst>
              <a:ext uri="{FF2B5EF4-FFF2-40B4-BE49-F238E27FC236}">
                <a16:creationId xmlns:a16="http://schemas.microsoft.com/office/drawing/2014/main" id="{02288AE3-4340-4B50-A2AC-E01AEE73EB41}"/>
              </a:ext>
            </a:extLst>
          </p:cNvPr>
          <p:cNvSpPr txBox="1">
            <a:spLocks/>
          </p:cNvSpPr>
          <p:nvPr userDrawn="1"/>
        </p:nvSpPr>
        <p:spPr>
          <a:xfrm>
            <a:off x="2573588" y="5564315"/>
            <a:ext cx="106510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Nandri</a:t>
            </a:r>
            <a:endParaRPr sz="1174">
              <a:solidFill>
                <a:schemeClr val="bg1"/>
              </a:solidFill>
              <a:latin typeface="Poppins" panose="00000500000000000000" pitchFamily="2" charset="0"/>
              <a:cs typeface="Poppins" panose="00000500000000000000" pitchFamily="2" charset="0"/>
            </a:endParaRPr>
          </a:p>
        </p:txBody>
      </p:sp>
      <p:sp>
        <p:nvSpPr>
          <p:cNvPr id="55" name="Title 5">
            <a:extLst>
              <a:ext uri="{FF2B5EF4-FFF2-40B4-BE49-F238E27FC236}">
                <a16:creationId xmlns:a16="http://schemas.microsoft.com/office/drawing/2014/main" id="{171B8DB7-38B4-4A7B-AD6F-4A6B324C23E8}"/>
              </a:ext>
            </a:extLst>
          </p:cNvPr>
          <p:cNvSpPr txBox="1">
            <a:spLocks/>
          </p:cNvSpPr>
          <p:nvPr userDrawn="1"/>
        </p:nvSpPr>
        <p:spPr>
          <a:xfrm>
            <a:off x="3709694" y="5564315"/>
            <a:ext cx="165419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Poppins" panose="00000500000000000000" pitchFamily="2" charset="0"/>
                <a:cs typeface="Poppins" panose="00000500000000000000" pitchFamily="2" charset="0"/>
              </a:rPr>
              <a:t>Kop </a:t>
            </a:r>
            <a:r>
              <a:rPr sz="2353" err="1">
                <a:solidFill>
                  <a:schemeClr val="bg1"/>
                </a:solidFill>
                <a:latin typeface="Poppins" panose="00000500000000000000" pitchFamily="2" charset="0"/>
                <a:cs typeface="Poppins" panose="00000500000000000000" pitchFamily="2" charset="0"/>
              </a:rPr>
              <a:t>khun</a:t>
            </a:r>
            <a:endParaRPr sz="1370">
              <a:solidFill>
                <a:schemeClr val="bg1"/>
              </a:solidFill>
              <a:latin typeface="Poppins" panose="00000500000000000000" pitchFamily="2" charset="0"/>
              <a:cs typeface="Poppins" panose="00000500000000000000" pitchFamily="2" charset="0"/>
            </a:endParaRPr>
          </a:p>
        </p:txBody>
      </p:sp>
      <p:sp>
        <p:nvSpPr>
          <p:cNvPr id="56" name="Title 5">
            <a:extLst>
              <a:ext uri="{FF2B5EF4-FFF2-40B4-BE49-F238E27FC236}">
                <a16:creationId xmlns:a16="http://schemas.microsoft.com/office/drawing/2014/main" id="{70F7BED7-F5B7-4E91-9C5A-F8E1A9EF2564}"/>
              </a:ext>
            </a:extLst>
          </p:cNvPr>
          <p:cNvSpPr txBox="1">
            <a:spLocks/>
          </p:cNvSpPr>
          <p:nvPr userDrawn="1"/>
        </p:nvSpPr>
        <p:spPr>
          <a:xfrm>
            <a:off x="5434892" y="5564315"/>
            <a:ext cx="233639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SemiBold" panose="00000700000000000000" pitchFamily="2" charset="0"/>
                <a:cs typeface="Poppins SemiBold" panose="00000700000000000000" pitchFamily="2" charset="0"/>
              </a:rPr>
              <a:t>Teşekkür</a:t>
            </a:r>
            <a:r>
              <a:rPr sz="1961">
                <a:solidFill>
                  <a:schemeClr val="bg1"/>
                </a:solidFill>
                <a:latin typeface="Poppins SemiBold" panose="00000700000000000000" pitchFamily="2" charset="0"/>
                <a:cs typeface="Poppins SemiBold" panose="00000700000000000000" pitchFamily="2" charset="0"/>
              </a:rPr>
              <a:t> </a:t>
            </a:r>
            <a:r>
              <a:rPr sz="1961" err="1">
                <a:solidFill>
                  <a:schemeClr val="bg1"/>
                </a:solidFill>
                <a:latin typeface="Poppins SemiBold" panose="00000700000000000000" pitchFamily="2" charset="0"/>
                <a:cs typeface="Poppins SemiBold" panose="00000700000000000000" pitchFamily="2" charset="0"/>
              </a:rPr>
              <a:t>ederim</a:t>
            </a:r>
            <a:r>
              <a:rPr sz="1961">
                <a:solidFill>
                  <a:schemeClr val="bg1"/>
                </a:solidFill>
                <a:latin typeface="Poppins SemiBold" panose="00000700000000000000" pitchFamily="2" charset="0"/>
                <a:cs typeface="Poppins SemiBold" panose="00000700000000000000" pitchFamily="2" charset="0"/>
              </a:rPr>
              <a:t> </a:t>
            </a:r>
            <a:endParaRPr sz="1174">
              <a:solidFill>
                <a:schemeClr val="bg1"/>
              </a:solidFill>
              <a:latin typeface="Poppins SemiBold" panose="00000700000000000000" pitchFamily="2" charset="0"/>
              <a:cs typeface="Poppins SemiBold" panose="00000700000000000000" pitchFamily="2" charset="0"/>
            </a:endParaRPr>
          </a:p>
        </p:txBody>
      </p:sp>
      <p:sp>
        <p:nvSpPr>
          <p:cNvPr id="57" name="Title 5">
            <a:extLst>
              <a:ext uri="{FF2B5EF4-FFF2-40B4-BE49-F238E27FC236}">
                <a16:creationId xmlns:a16="http://schemas.microsoft.com/office/drawing/2014/main" id="{5B683C17-F1A5-40C4-A943-919FD3E69DBE}"/>
              </a:ext>
            </a:extLst>
          </p:cNvPr>
          <p:cNvSpPr txBox="1">
            <a:spLocks/>
          </p:cNvSpPr>
          <p:nvPr userDrawn="1"/>
        </p:nvSpPr>
        <p:spPr>
          <a:xfrm>
            <a:off x="7842286" y="5564315"/>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2353">
                <a:solidFill>
                  <a:schemeClr val="bg1"/>
                </a:solidFill>
                <a:cs typeface="Poppins" panose="00000500000000000000" pitchFamily="2" charset="0"/>
              </a:rPr>
              <a:t>Дякую </a:t>
            </a:r>
            <a:r>
              <a:rPr sz="2353">
                <a:solidFill>
                  <a:schemeClr val="bg1"/>
                </a:solidFill>
                <a:latin typeface="Poppins" panose="00000500000000000000" pitchFamily="2" charset="0"/>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58" name="Title 5">
            <a:extLst>
              <a:ext uri="{FF2B5EF4-FFF2-40B4-BE49-F238E27FC236}">
                <a16:creationId xmlns:a16="http://schemas.microsoft.com/office/drawing/2014/main" id="{2C6D2DC7-80B9-4673-B981-A5FE4C3849C6}"/>
              </a:ext>
            </a:extLst>
          </p:cNvPr>
          <p:cNvSpPr txBox="1">
            <a:spLocks/>
          </p:cNvSpPr>
          <p:nvPr userDrawn="1"/>
        </p:nvSpPr>
        <p:spPr>
          <a:xfrm>
            <a:off x="10535225" y="5564316"/>
            <a:ext cx="136619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Diolch</a:t>
            </a:r>
            <a:r>
              <a:rPr sz="2353">
                <a:solidFill>
                  <a:schemeClr val="bg1"/>
                </a:solidFill>
                <a:latin typeface="Poppins" panose="00000500000000000000" pitchFamily="2" charset="0"/>
                <a:cs typeface="Poppins" panose="00000500000000000000" pitchFamily="2" charset="0"/>
              </a:rPr>
              <a:t> </a:t>
            </a:r>
            <a:r>
              <a:rPr lang="el-GR" sz="2353">
                <a:solidFill>
                  <a:schemeClr val="bg1"/>
                </a:solidFill>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59" name="Title 5">
            <a:extLst>
              <a:ext uri="{FF2B5EF4-FFF2-40B4-BE49-F238E27FC236}">
                <a16:creationId xmlns:a16="http://schemas.microsoft.com/office/drawing/2014/main" id="{C8A2F5C8-7BCA-4507-A8BA-813F58E9BF82}"/>
              </a:ext>
            </a:extLst>
          </p:cNvPr>
          <p:cNvSpPr txBox="1">
            <a:spLocks/>
          </p:cNvSpPr>
          <p:nvPr userDrawn="1"/>
        </p:nvSpPr>
        <p:spPr>
          <a:xfrm>
            <a:off x="10464217" y="2001713"/>
            <a:ext cx="138320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Grazzi</a:t>
            </a:r>
            <a:r>
              <a:rPr sz="1961">
                <a:solidFill>
                  <a:schemeClr val="bg1"/>
                </a:solidFill>
                <a:latin typeface="Poppins" panose="00000500000000000000" pitchFamily="2" charset="0"/>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60" name="Title 5">
            <a:extLst>
              <a:ext uri="{FF2B5EF4-FFF2-40B4-BE49-F238E27FC236}">
                <a16:creationId xmlns:a16="http://schemas.microsoft.com/office/drawing/2014/main" id="{271AFCFF-CB74-432A-B352-B475EFDA6F23}"/>
              </a:ext>
            </a:extLst>
          </p:cNvPr>
          <p:cNvSpPr txBox="1">
            <a:spLocks/>
          </p:cNvSpPr>
          <p:nvPr userDrawn="1"/>
        </p:nvSpPr>
        <p:spPr>
          <a:xfrm>
            <a:off x="10614679" y="1302118"/>
            <a:ext cx="128673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Poppins" panose="00000500000000000000" pitchFamily="2" charset="0"/>
                <a:cs typeface="Poppins" panose="00000500000000000000" pitchFamily="2" charset="0"/>
              </a:rPr>
              <a:t>A dank</a:t>
            </a:r>
            <a:endParaRPr sz="1174">
              <a:solidFill>
                <a:schemeClr val="bg1"/>
              </a:solidFill>
              <a:latin typeface="Poppins" panose="00000500000000000000" pitchFamily="2" charset="0"/>
              <a:cs typeface="Poppins" panose="00000500000000000000" pitchFamily="2" charset="0"/>
            </a:endParaRPr>
          </a:p>
        </p:txBody>
      </p:sp>
      <p:sp>
        <p:nvSpPr>
          <p:cNvPr id="61" name="Title 5">
            <a:extLst>
              <a:ext uri="{FF2B5EF4-FFF2-40B4-BE49-F238E27FC236}">
                <a16:creationId xmlns:a16="http://schemas.microsoft.com/office/drawing/2014/main" id="{D44AF945-FF0E-4A4B-B048-7F9E95F91EBF}"/>
              </a:ext>
            </a:extLst>
          </p:cNvPr>
          <p:cNvSpPr txBox="1">
            <a:spLocks/>
          </p:cNvSpPr>
          <p:nvPr userDrawn="1"/>
        </p:nvSpPr>
        <p:spPr>
          <a:xfrm>
            <a:off x="10083482" y="4836506"/>
            <a:ext cx="181793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Ngiyabonga</a:t>
            </a:r>
            <a:endParaRPr sz="1370">
              <a:solidFill>
                <a:schemeClr val="bg1"/>
              </a:solidFill>
              <a:latin typeface="Poppins" panose="00000500000000000000" pitchFamily="2" charset="0"/>
              <a:cs typeface="Poppins" panose="00000500000000000000" pitchFamily="2" charset="0"/>
            </a:endParaRPr>
          </a:p>
        </p:txBody>
      </p:sp>
      <p:sp>
        <p:nvSpPr>
          <p:cNvPr id="62" name="Title 5">
            <a:extLst>
              <a:ext uri="{FF2B5EF4-FFF2-40B4-BE49-F238E27FC236}">
                <a16:creationId xmlns:a16="http://schemas.microsoft.com/office/drawing/2014/main" id="{6E1C9A24-B9E0-4E45-B56A-481ED66A2730}"/>
              </a:ext>
            </a:extLst>
          </p:cNvPr>
          <p:cNvSpPr txBox="1">
            <a:spLocks/>
          </p:cNvSpPr>
          <p:nvPr userDrawn="1"/>
        </p:nvSpPr>
        <p:spPr>
          <a:xfrm>
            <a:off x="7714150" y="4105536"/>
            <a:ext cx="4539198"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ja-JP" altLang="en-US" sz="1961">
                <a:solidFill>
                  <a:schemeClr val="bg1"/>
                </a:solidFill>
                <a:latin typeface="Poppins" panose="00000500000000000000" pitchFamily="2" charset="0"/>
                <a:cs typeface="Poppins" panose="00000500000000000000" pitchFamily="2" charset="0"/>
              </a:rPr>
              <a:t>ありがとうございました</a:t>
            </a:r>
          </a:p>
        </p:txBody>
      </p:sp>
      <p:sp>
        <p:nvSpPr>
          <p:cNvPr id="63" name="Title 5">
            <a:extLst>
              <a:ext uri="{FF2B5EF4-FFF2-40B4-BE49-F238E27FC236}">
                <a16:creationId xmlns:a16="http://schemas.microsoft.com/office/drawing/2014/main" id="{583FE1E4-63C0-49CA-ABD7-6C5F711147C7}"/>
              </a:ext>
            </a:extLst>
          </p:cNvPr>
          <p:cNvSpPr txBox="1">
            <a:spLocks/>
          </p:cNvSpPr>
          <p:nvPr userDrawn="1"/>
        </p:nvSpPr>
        <p:spPr>
          <a:xfrm>
            <a:off x="313019" y="4833548"/>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ja-JP" altLang="en-US" sz="2745">
                <a:solidFill>
                  <a:schemeClr val="bg1"/>
                </a:solidFill>
                <a:latin typeface="Poppins" panose="00000500000000000000" pitchFamily="2" charset="0"/>
                <a:cs typeface="Poppins" panose="00000500000000000000" pitchFamily="2" charset="0"/>
              </a:rPr>
              <a:t>谢谢</a:t>
            </a:r>
            <a:endParaRPr sz="1567">
              <a:solidFill>
                <a:schemeClr val="bg1"/>
              </a:solidFill>
              <a:latin typeface="Poppins" panose="00000500000000000000" pitchFamily="2" charset="0"/>
              <a:cs typeface="Poppins" panose="00000500000000000000" pitchFamily="2" charset="0"/>
            </a:endParaRPr>
          </a:p>
        </p:txBody>
      </p:sp>
    </p:spTree>
    <p:custDataLst>
      <p:tags r:id="rId1"/>
    </p:custDataLst>
    <p:extLst>
      <p:ext uri="{BB962C8B-B14F-4D97-AF65-F5344CB8AC3E}">
        <p14:creationId xmlns:p14="http://schemas.microsoft.com/office/powerpoint/2010/main" val="97222017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5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75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75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75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75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75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750"/>
                                        <p:tgtEl>
                                          <p:spTgt spid="5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750"/>
                                        <p:tgtEl>
                                          <p:spTgt spid="4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750"/>
                                        <p:tgtEl>
                                          <p:spTgt spid="5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750"/>
                                        <p:tgtEl>
                                          <p:spTgt spid="4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750"/>
                                        <p:tgtEl>
                                          <p:spTgt spid="5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75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750"/>
                                        <p:tgtEl>
                                          <p:spTgt spid="21"/>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750"/>
                                        <p:tgtEl>
                                          <p:spTgt spid="24"/>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750"/>
                                        <p:tgtEl>
                                          <p:spTgt spid="25"/>
                                        </p:tgtEl>
                                      </p:cBhvr>
                                    </p:animEffect>
                                  </p:childTnLst>
                                </p:cTn>
                              </p:par>
                              <p:par>
                                <p:cTn id="50" presetID="10" presetClass="entr" presetSubtype="0" fill="hold" grpId="0" nodeType="withEffect">
                                  <p:stCondLst>
                                    <p:cond delay="25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750"/>
                                        <p:tgtEl>
                                          <p:spTgt spid="35"/>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750"/>
                                        <p:tgtEl>
                                          <p:spTgt spid="36"/>
                                        </p:tgtEl>
                                      </p:cBhvr>
                                    </p:animEffect>
                                  </p:childTnLst>
                                </p:cTn>
                              </p:par>
                              <p:par>
                                <p:cTn id="56" presetID="10" presetClass="entr" presetSubtype="0" fill="hold" grpId="0" nodeType="withEffect">
                                  <p:stCondLst>
                                    <p:cond delay="25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750"/>
                                        <p:tgtEl>
                                          <p:spTgt spid="30"/>
                                        </p:tgtEl>
                                      </p:cBhvr>
                                    </p:animEffect>
                                  </p:childTnLst>
                                </p:cTn>
                              </p:par>
                              <p:par>
                                <p:cTn id="59" presetID="10" presetClass="entr" presetSubtype="0" fill="hold" grpId="0" nodeType="withEffect">
                                  <p:stCondLst>
                                    <p:cond delay="25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750"/>
                                        <p:tgtEl>
                                          <p:spTgt spid="23"/>
                                        </p:tgtEl>
                                      </p:cBhvr>
                                    </p:animEffect>
                                  </p:childTnLst>
                                </p:cTn>
                              </p:par>
                              <p:par>
                                <p:cTn id="62" presetID="10" presetClass="entr" presetSubtype="0" fill="hold" grpId="0" nodeType="withEffect">
                                  <p:stCondLst>
                                    <p:cond delay="25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750"/>
                                        <p:tgtEl>
                                          <p:spTgt spid="31"/>
                                        </p:tgtEl>
                                      </p:cBhvr>
                                    </p:animEffect>
                                  </p:childTnLst>
                                </p:cTn>
                              </p:par>
                              <p:par>
                                <p:cTn id="65" presetID="10" presetClass="entr" presetSubtype="0" fill="hold" grpId="0" nodeType="withEffect">
                                  <p:stCondLst>
                                    <p:cond delay="25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750"/>
                                        <p:tgtEl>
                                          <p:spTgt spid="33"/>
                                        </p:tgtEl>
                                      </p:cBhvr>
                                    </p:animEffect>
                                  </p:childTnLst>
                                </p:cTn>
                              </p:par>
                              <p:par>
                                <p:cTn id="68" presetID="10" presetClass="entr" presetSubtype="0" fill="hold" grpId="0" nodeType="withEffect">
                                  <p:stCondLst>
                                    <p:cond delay="250"/>
                                  </p:stCondLst>
                                  <p:childTnLst>
                                    <p:set>
                                      <p:cBhvr>
                                        <p:cTn id="69" dur="1" fill="hold">
                                          <p:stCondLst>
                                            <p:cond delay="0"/>
                                          </p:stCondLst>
                                        </p:cTn>
                                        <p:tgtEl>
                                          <p:spTgt spid="38"/>
                                        </p:tgtEl>
                                        <p:attrNameLst>
                                          <p:attrName>style.visibility</p:attrName>
                                        </p:attrNameLst>
                                      </p:cBhvr>
                                      <p:to>
                                        <p:strVal val="visible"/>
                                      </p:to>
                                    </p:set>
                                    <p:animEffect transition="in" filter="fade">
                                      <p:cBhvr>
                                        <p:cTn id="70" dur="750"/>
                                        <p:tgtEl>
                                          <p:spTgt spid="38"/>
                                        </p:tgtEl>
                                      </p:cBhvr>
                                    </p:animEffect>
                                  </p:childTnLst>
                                </p:cTn>
                              </p:par>
                              <p:par>
                                <p:cTn id="71" presetID="10" presetClass="entr" presetSubtype="0" fill="hold" grpId="0" nodeType="withEffect">
                                  <p:stCondLst>
                                    <p:cond delay="25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750"/>
                                        <p:tgtEl>
                                          <p:spTgt spid="48"/>
                                        </p:tgtEl>
                                      </p:cBhvr>
                                    </p:animEffect>
                                  </p:childTnLst>
                                </p:cTn>
                              </p:par>
                              <p:par>
                                <p:cTn id="74" presetID="10" presetClass="entr" presetSubtype="0" fill="hold" grpId="0" nodeType="withEffect">
                                  <p:stCondLst>
                                    <p:cond delay="250"/>
                                  </p:stCondLst>
                                  <p:childTnLst>
                                    <p:set>
                                      <p:cBhvr>
                                        <p:cTn id="75" dur="1" fill="hold">
                                          <p:stCondLst>
                                            <p:cond delay="0"/>
                                          </p:stCondLst>
                                        </p:cTn>
                                        <p:tgtEl>
                                          <p:spTgt spid="59"/>
                                        </p:tgtEl>
                                        <p:attrNameLst>
                                          <p:attrName>style.visibility</p:attrName>
                                        </p:attrNameLst>
                                      </p:cBhvr>
                                      <p:to>
                                        <p:strVal val="visible"/>
                                      </p:to>
                                    </p:set>
                                    <p:animEffect transition="in" filter="fade">
                                      <p:cBhvr>
                                        <p:cTn id="76" dur="750"/>
                                        <p:tgtEl>
                                          <p:spTgt spid="59"/>
                                        </p:tgtEl>
                                      </p:cBhvr>
                                    </p:animEffect>
                                  </p:childTnLst>
                                </p:cTn>
                              </p:par>
                              <p:par>
                                <p:cTn id="77" presetID="10" presetClass="entr" presetSubtype="0" fill="hold" grpId="0" nodeType="withEffect">
                                  <p:stCondLst>
                                    <p:cond delay="250"/>
                                  </p:stCondLst>
                                  <p:childTnLst>
                                    <p:set>
                                      <p:cBhvr>
                                        <p:cTn id="78" dur="1" fill="hold">
                                          <p:stCondLst>
                                            <p:cond delay="0"/>
                                          </p:stCondLst>
                                        </p:cTn>
                                        <p:tgtEl>
                                          <p:spTgt spid="61"/>
                                        </p:tgtEl>
                                        <p:attrNameLst>
                                          <p:attrName>style.visibility</p:attrName>
                                        </p:attrNameLst>
                                      </p:cBhvr>
                                      <p:to>
                                        <p:strVal val="visible"/>
                                      </p:to>
                                    </p:set>
                                    <p:animEffect transition="in" filter="fade">
                                      <p:cBhvr>
                                        <p:cTn id="79" dur="750"/>
                                        <p:tgtEl>
                                          <p:spTgt spid="61"/>
                                        </p:tgtEl>
                                      </p:cBhvr>
                                    </p:animEffect>
                                  </p:childTnLst>
                                </p:cTn>
                              </p:par>
                              <p:par>
                                <p:cTn id="80" presetID="10" presetClass="entr" presetSubtype="0" fill="hold" grpId="0" nodeType="withEffect">
                                  <p:stCondLst>
                                    <p:cond delay="250"/>
                                  </p:stCondLst>
                                  <p:childTnLst>
                                    <p:set>
                                      <p:cBhvr>
                                        <p:cTn id="81" dur="1" fill="hold">
                                          <p:stCondLst>
                                            <p:cond delay="0"/>
                                          </p:stCondLst>
                                        </p:cTn>
                                        <p:tgtEl>
                                          <p:spTgt spid="57"/>
                                        </p:tgtEl>
                                        <p:attrNameLst>
                                          <p:attrName>style.visibility</p:attrName>
                                        </p:attrNameLst>
                                      </p:cBhvr>
                                      <p:to>
                                        <p:strVal val="visible"/>
                                      </p:to>
                                    </p:set>
                                    <p:animEffect transition="in" filter="fade">
                                      <p:cBhvr>
                                        <p:cTn id="82" dur="750"/>
                                        <p:tgtEl>
                                          <p:spTgt spid="57"/>
                                        </p:tgtEl>
                                      </p:cBhvr>
                                    </p:animEffect>
                                  </p:childTnLst>
                                </p:cTn>
                              </p:par>
                              <p:par>
                                <p:cTn id="83" presetID="10" presetClass="entr" presetSubtype="0" fill="hold" grpId="0" nodeType="withEffect">
                                  <p:stCondLst>
                                    <p:cond delay="250"/>
                                  </p:stCondLst>
                                  <p:childTnLst>
                                    <p:set>
                                      <p:cBhvr>
                                        <p:cTn id="84" dur="1" fill="hold">
                                          <p:stCondLst>
                                            <p:cond delay="0"/>
                                          </p:stCondLst>
                                        </p:cTn>
                                        <p:tgtEl>
                                          <p:spTgt spid="56"/>
                                        </p:tgtEl>
                                        <p:attrNameLst>
                                          <p:attrName>style.visibility</p:attrName>
                                        </p:attrNameLst>
                                      </p:cBhvr>
                                      <p:to>
                                        <p:strVal val="visible"/>
                                      </p:to>
                                    </p:set>
                                    <p:animEffect transition="in" filter="fade">
                                      <p:cBhvr>
                                        <p:cTn id="85" dur="750"/>
                                        <p:tgtEl>
                                          <p:spTgt spid="56"/>
                                        </p:tgtEl>
                                      </p:cBhvr>
                                    </p:animEffect>
                                  </p:childTnLst>
                                </p:cTn>
                              </p:par>
                              <p:par>
                                <p:cTn id="86" presetID="10" presetClass="entr" presetSubtype="0" fill="hold" grpId="0" nodeType="withEffect">
                                  <p:stCondLst>
                                    <p:cond delay="250"/>
                                  </p:stCondLst>
                                  <p:childTnLst>
                                    <p:set>
                                      <p:cBhvr>
                                        <p:cTn id="87" dur="1" fill="hold">
                                          <p:stCondLst>
                                            <p:cond delay="0"/>
                                          </p:stCondLst>
                                        </p:cTn>
                                        <p:tgtEl>
                                          <p:spTgt spid="46"/>
                                        </p:tgtEl>
                                        <p:attrNameLst>
                                          <p:attrName>style.visibility</p:attrName>
                                        </p:attrNameLst>
                                      </p:cBhvr>
                                      <p:to>
                                        <p:strVal val="visible"/>
                                      </p:to>
                                    </p:set>
                                    <p:animEffect transition="in" filter="fade">
                                      <p:cBhvr>
                                        <p:cTn id="88" dur="750"/>
                                        <p:tgtEl>
                                          <p:spTgt spid="46"/>
                                        </p:tgtEl>
                                      </p:cBhvr>
                                    </p:animEffect>
                                  </p:childTnLst>
                                </p:cTn>
                              </p:par>
                              <p:par>
                                <p:cTn id="89" presetID="10" presetClass="entr" presetSubtype="0" fill="hold" grpId="0" nodeType="withEffect">
                                  <p:stCondLst>
                                    <p:cond delay="250"/>
                                  </p:stCondLst>
                                  <p:childTnLst>
                                    <p:set>
                                      <p:cBhvr>
                                        <p:cTn id="90" dur="1" fill="hold">
                                          <p:stCondLst>
                                            <p:cond delay="0"/>
                                          </p:stCondLst>
                                        </p:cTn>
                                        <p:tgtEl>
                                          <p:spTgt spid="45"/>
                                        </p:tgtEl>
                                        <p:attrNameLst>
                                          <p:attrName>style.visibility</p:attrName>
                                        </p:attrNameLst>
                                      </p:cBhvr>
                                      <p:to>
                                        <p:strVal val="visible"/>
                                      </p:to>
                                    </p:set>
                                    <p:animEffect transition="in" filter="fade">
                                      <p:cBhvr>
                                        <p:cTn id="91" dur="750"/>
                                        <p:tgtEl>
                                          <p:spTgt spid="45"/>
                                        </p:tgtEl>
                                      </p:cBhvr>
                                    </p:animEffect>
                                  </p:childTnLst>
                                </p:cTn>
                              </p:par>
                              <p:par>
                                <p:cTn id="92" presetID="10" presetClass="entr" presetSubtype="0" fill="hold" grpId="0" nodeType="withEffect">
                                  <p:stCondLst>
                                    <p:cond delay="250"/>
                                  </p:stCondLst>
                                  <p:childTnLst>
                                    <p:set>
                                      <p:cBhvr>
                                        <p:cTn id="93" dur="1" fill="hold">
                                          <p:stCondLst>
                                            <p:cond delay="0"/>
                                          </p:stCondLst>
                                        </p:cTn>
                                        <p:tgtEl>
                                          <p:spTgt spid="43"/>
                                        </p:tgtEl>
                                        <p:attrNameLst>
                                          <p:attrName>style.visibility</p:attrName>
                                        </p:attrNameLst>
                                      </p:cBhvr>
                                      <p:to>
                                        <p:strVal val="visible"/>
                                      </p:to>
                                    </p:set>
                                    <p:animEffect transition="in" filter="fade">
                                      <p:cBhvr>
                                        <p:cTn id="94" dur="750"/>
                                        <p:tgtEl>
                                          <p:spTgt spid="43"/>
                                        </p:tgtEl>
                                      </p:cBhvr>
                                    </p:animEffect>
                                  </p:childTnLst>
                                </p:cTn>
                              </p:par>
                              <p:par>
                                <p:cTn id="95" presetID="10" presetClass="entr" presetSubtype="0" fill="hold" grpId="0" nodeType="withEffect">
                                  <p:stCondLst>
                                    <p:cond delay="250"/>
                                  </p:stCondLst>
                                  <p:childTnLst>
                                    <p:set>
                                      <p:cBhvr>
                                        <p:cTn id="96" dur="1" fill="hold">
                                          <p:stCondLst>
                                            <p:cond delay="0"/>
                                          </p:stCondLst>
                                        </p:cTn>
                                        <p:tgtEl>
                                          <p:spTgt spid="52"/>
                                        </p:tgtEl>
                                        <p:attrNameLst>
                                          <p:attrName>style.visibility</p:attrName>
                                        </p:attrNameLst>
                                      </p:cBhvr>
                                      <p:to>
                                        <p:strVal val="visible"/>
                                      </p:to>
                                    </p:set>
                                    <p:animEffect transition="in" filter="fade">
                                      <p:cBhvr>
                                        <p:cTn id="97" dur="750"/>
                                        <p:tgtEl>
                                          <p:spTgt spid="52"/>
                                        </p:tgtEl>
                                      </p:cBhvr>
                                    </p:animEffect>
                                  </p:childTnLst>
                                </p:cTn>
                              </p:par>
                              <p:par>
                                <p:cTn id="98" presetID="10" presetClass="entr" presetSubtype="0" fill="hold" grpId="0" nodeType="withEffect">
                                  <p:stCondLst>
                                    <p:cond delay="250"/>
                                  </p:stCondLst>
                                  <p:childTnLst>
                                    <p:set>
                                      <p:cBhvr>
                                        <p:cTn id="99" dur="1" fill="hold">
                                          <p:stCondLst>
                                            <p:cond delay="0"/>
                                          </p:stCondLst>
                                        </p:cTn>
                                        <p:tgtEl>
                                          <p:spTgt spid="54"/>
                                        </p:tgtEl>
                                        <p:attrNameLst>
                                          <p:attrName>style.visibility</p:attrName>
                                        </p:attrNameLst>
                                      </p:cBhvr>
                                      <p:to>
                                        <p:strVal val="visible"/>
                                      </p:to>
                                    </p:set>
                                    <p:animEffect transition="in" filter="fade">
                                      <p:cBhvr>
                                        <p:cTn id="100" dur="750"/>
                                        <p:tgtEl>
                                          <p:spTgt spid="54"/>
                                        </p:tgtEl>
                                      </p:cBhvr>
                                    </p:animEffect>
                                  </p:childTnLst>
                                </p:cTn>
                              </p:par>
                              <p:par>
                                <p:cTn id="101" presetID="10" presetClass="entr" presetSubtype="0" fill="hold" grpId="0" nodeType="withEffect">
                                  <p:stCondLst>
                                    <p:cond delay="250"/>
                                  </p:stCondLst>
                                  <p:childTnLst>
                                    <p:set>
                                      <p:cBhvr>
                                        <p:cTn id="102" dur="1" fill="hold">
                                          <p:stCondLst>
                                            <p:cond delay="0"/>
                                          </p:stCondLst>
                                        </p:cTn>
                                        <p:tgtEl>
                                          <p:spTgt spid="60"/>
                                        </p:tgtEl>
                                        <p:attrNameLst>
                                          <p:attrName>style.visibility</p:attrName>
                                        </p:attrNameLst>
                                      </p:cBhvr>
                                      <p:to>
                                        <p:strVal val="visible"/>
                                      </p:to>
                                    </p:set>
                                    <p:animEffect transition="in" filter="fade">
                                      <p:cBhvr>
                                        <p:cTn id="103" dur="750"/>
                                        <p:tgtEl>
                                          <p:spTgt spid="60"/>
                                        </p:tgtEl>
                                      </p:cBhvr>
                                    </p:animEffect>
                                  </p:childTnLst>
                                </p:cTn>
                              </p:par>
                              <p:par>
                                <p:cTn id="104" presetID="10" presetClass="entr" presetSubtype="0" fill="hold" grpId="0" nodeType="withEffect">
                                  <p:stCondLst>
                                    <p:cond delay="500"/>
                                  </p:stCondLst>
                                  <p:childTnLst>
                                    <p:set>
                                      <p:cBhvr>
                                        <p:cTn id="105" dur="1" fill="hold">
                                          <p:stCondLst>
                                            <p:cond delay="0"/>
                                          </p:stCondLst>
                                        </p:cTn>
                                        <p:tgtEl>
                                          <p:spTgt spid="39"/>
                                        </p:tgtEl>
                                        <p:attrNameLst>
                                          <p:attrName>style.visibility</p:attrName>
                                        </p:attrNameLst>
                                      </p:cBhvr>
                                      <p:to>
                                        <p:strVal val="visible"/>
                                      </p:to>
                                    </p:set>
                                    <p:animEffect transition="in" filter="fade">
                                      <p:cBhvr>
                                        <p:cTn id="106" dur="750"/>
                                        <p:tgtEl>
                                          <p:spTgt spid="39"/>
                                        </p:tgtEl>
                                      </p:cBhvr>
                                    </p:animEffect>
                                  </p:childTnLst>
                                </p:cTn>
                              </p:par>
                              <p:par>
                                <p:cTn id="107" presetID="10" presetClass="entr" presetSubtype="0" fill="hold" grpId="0" nodeType="withEffect">
                                  <p:stCondLst>
                                    <p:cond delay="500"/>
                                  </p:stCondLst>
                                  <p:childTnLst>
                                    <p:set>
                                      <p:cBhvr>
                                        <p:cTn id="108" dur="1" fill="hold">
                                          <p:stCondLst>
                                            <p:cond delay="0"/>
                                          </p:stCondLst>
                                        </p:cTn>
                                        <p:tgtEl>
                                          <p:spTgt spid="27"/>
                                        </p:tgtEl>
                                        <p:attrNameLst>
                                          <p:attrName>style.visibility</p:attrName>
                                        </p:attrNameLst>
                                      </p:cBhvr>
                                      <p:to>
                                        <p:strVal val="visible"/>
                                      </p:to>
                                    </p:set>
                                    <p:animEffect transition="in" filter="fade">
                                      <p:cBhvr>
                                        <p:cTn id="109" dur="750"/>
                                        <p:tgtEl>
                                          <p:spTgt spid="27"/>
                                        </p:tgtEl>
                                      </p:cBhvr>
                                    </p:animEffect>
                                  </p:childTnLst>
                                </p:cTn>
                              </p:par>
                              <p:par>
                                <p:cTn id="110" presetID="10" presetClass="entr" presetSubtype="0" fill="hold" grpId="0" nodeType="withEffect">
                                  <p:stCondLst>
                                    <p:cond delay="500"/>
                                  </p:stCondLst>
                                  <p:childTnLst>
                                    <p:set>
                                      <p:cBhvr>
                                        <p:cTn id="111" dur="1" fill="hold">
                                          <p:stCondLst>
                                            <p:cond delay="0"/>
                                          </p:stCondLst>
                                        </p:cTn>
                                        <p:tgtEl>
                                          <p:spTgt spid="34"/>
                                        </p:tgtEl>
                                        <p:attrNameLst>
                                          <p:attrName>style.visibility</p:attrName>
                                        </p:attrNameLst>
                                      </p:cBhvr>
                                      <p:to>
                                        <p:strVal val="visible"/>
                                      </p:to>
                                    </p:set>
                                    <p:animEffect transition="in" filter="fade">
                                      <p:cBhvr>
                                        <p:cTn id="112" dur="750"/>
                                        <p:tgtEl>
                                          <p:spTgt spid="34"/>
                                        </p:tgtEl>
                                      </p:cBhvr>
                                    </p:animEffect>
                                  </p:childTnLst>
                                </p:cTn>
                              </p:par>
                              <p:par>
                                <p:cTn id="113" presetID="10" presetClass="entr" presetSubtype="0" fill="hold" grpId="0" nodeType="withEffect">
                                  <p:stCondLst>
                                    <p:cond delay="500"/>
                                  </p:stCondLst>
                                  <p:childTnLst>
                                    <p:set>
                                      <p:cBhvr>
                                        <p:cTn id="114" dur="1" fill="hold">
                                          <p:stCondLst>
                                            <p:cond delay="0"/>
                                          </p:stCondLst>
                                        </p:cTn>
                                        <p:tgtEl>
                                          <p:spTgt spid="41"/>
                                        </p:tgtEl>
                                        <p:attrNameLst>
                                          <p:attrName>style.visibility</p:attrName>
                                        </p:attrNameLst>
                                      </p:cBhvr>
                                      <p:to>
                                        <p:strVal val="visible"/>
                                      </p:to>
                                    </p:set>
                                    <p:animEffect transition="in" filter="fade">
                                      <p:cBhvr>
                                        <p:cTn id="115" dur="750"/>
                                        <p:tgtEl>
                                          <p:spTgt spid="41"/>
                                        </p:tgtEl>
                                      </p:cBhvr>
                                    </p:animEffect>
                                  </p:childTnLst>
                                </p:cTn>
                              </p:par>
                              <p:par>
                                <p:cTn id="116" presetID="10" presetClass="entr" presetSubtype="0" fill="hold" grpId="0" nodeType="withEffect">
                                  <p:stCondLst>
                                    <p:cond delay="500"/>
                                  </p:stCondLst>
                                  <p:childTnLst>
                                    <p:set>
                                      <p:cBhvr>
                                        <p:cTn id="117" dur="1" fill="hold">
                                          <p:stCondLst>
                                            <p:cond delay="0"/>
                                          </p:stCondLst>
                                        </p:cTn>
                                        <p:tgtEl>
                                          <p:spTgt spid="53"/>
                                        </p:tgtEl>
                                        <p:attrNameLst>
                                          <p:attrName>style.visibility</p:attrName>
                                        </p:attrNameLst>
                                      </p:cBhvr>
                                      <p:to>
                                        <p:strVal val="visible"/>
                                      </p:to>
                                    </p:set>
                                    <p:animEffect transition="in" filter="fade">
                                      <p:cBhvr>
                                        <p:cTn id="118" dur="750"/>
                                        <p:tgtEl>
                                          <p:spTgt spid="53"/>
                                        </p:tgtEl>
                                      </p:cBhvr>
                                    </p:animEffect>
                                  </p:childTnLst>
                                </p:cTn>
                              </p:par>
                              <p:par>
                                <p:cTn id="119" presetID="10" presetClass="entr" presetSubtype="0" fill="hold" grpId="0" nodeType="withEffect">
                                  <p:stCondLst>
                                    <p:cond delay="500"/>
                                  </p:stCondLst>
                                  <p:childTnLst>
                                    <p:set>
                                      <p:cBhvr>
                                        <p:cTn id="120" dur="1" fill="hold">
                                          <p:stCondLst>
                                            <p:cond delay="0"/>
                                          </p:stCondLst>
                                        </p:cTn>
                                        <p:tgtEl>
                                          <p:spTgt spid="51"/>
                                        </p:tgtEl>
                                        <p:attrNameLst>
                                          <p:attrName>style.visibility</p:attrName>
                                        </p:attrNameLst>
                                      </p:cBhvr>
                                      <p:to>
                                        <p:strVal val="visible"/>
                                      </p:to>
                                    </p:set>
                                    <p:animEffect transition="in" filter="fade">
                                      <p:cBhvr>
                                        <p:cTn id="121" dur="750"/>
                                        <p:tgtEl>
                                          <p:spTgt spid="51"/>
                                        </p:tgtEl>
                                      </p:cBhvr>
                                    </p:animEffect>
                                  </p:childTnLst>
                                </p:cTn>
                              </p:par>
                              <p:par>
                                <p:cTn id="122" presetID="10" presetClass="entr" presetSubtype="0" fill="hold" grpId="0" nodeType="withEffect">
                                  <p:stCondLst>
                                    <p:cond delay="750"/>
                                  </p:stCondLst>
                                  <p:childTnLst>
                                    <p:set>
                                      <p:cBhvr>
                                        <p:cTn id="123" dur="1" fill="hold">
                                          <p:stCondLst>
                                            <p:cond delay="0"/>
                                          </p:stCondLst>
                                        </p:cTn>
                                        <p:tgtEl>
                                          <p:spTgt spid="49"/>
                                        </p:tgtEl>
                                        <p:attrNameLst>
                                          <p:attrName>style.visibility</p:attrName>
                                        </p:attrNameLst>
                                      </p:cBhvr>
                                      <p:to>
                                        <p:strVal val="visible"/>
                                      </p:to>
                                    </p:set>
                                    <p:animEffect transition="in" filter="fade">
                                      <p:cBhvr>
                                        <p:cTn id="124" dur="750"/>
                                        <p:tgtEl>
                                          <p:spTgt spid="49"/>
                                        </p:tgtEl>
                                      </p:cBhvr>
                                    </p:animEffect>
                                  </p:childTnLst>
                                </p:cTn>
                              </p:par>
                              <p:par>
                                <p:cTn id="125" presetID="10" presetClass="entr" presetSubtype="0" fill="hold" grpId="0" nodeType="withEffect">
                                  <p:stCondLst>
                                    <p:cond delay="750"/>
                                  </p:stCondLst>
                                  <p:childTnLst>
                                    <p:set>
                                      <p:cBhvr>
                                        <p:cTn id="126" dur="1" fill="hold">
                                          <p:stCondLst>
                                            <p:cond delay="0"/>
                                          </p:stCondLst>
                                        </p:cTn>
                                        <p:tgtEl>
                                          <p:spTgt spid="44"/>
                                        </p:tgtEl>
                                        <p:attrNameLst>
                                          <p:attrName>style.visibility</p:attrName>
                                        </p:attrNameLst>
                                      </p:cBhvr>
                                      <p:to>
                                        <p:strVal val="visible"/>
                                      </p:to>
                                    </p:set>
                                    <p:animEffect transition="in" filter="fade">
                                      <p:cBhvr>
                                        <p:cTn id="127" dur="750"/>
                                        <p:tgtEl>
                                          <p:spTgt spid="44"/>
                                        </p:tgtEl>
                                      </p:cBhvr>
                                    </p:animEffect>
                                  </p:childTnLst>
                                </p:cTn>
                              </p:par>
                              <p:par>
                                <p:cTn id="128" presetID="10" presetClass="entr" presetSubtype="0" fill="hold" grpId="0" nodeType="withEffect">
                                  <p:stCondLst>
                                    <p:cond delay="750"/>
                                  </p:stCondLst>
                                  <p:childTnLst>
                                    <p:set>
                                      <p:cBhvr>
                                        <p:cTn id="129" dur="1" fill="hold">
                                          <p:stCondLst>
                                            <p:cond delay="0"/>
                                          </p:stCondLst>
                                        </p:cTn>
                                        <p:tgtEl>
                                          <p:spTgt spid="28"/>
                                        </p:tgtEl>
                                        <p:attrNameLst>
                                          <p:attrName>style.visibility</p:attrName>
                                        </p:attrNameLst>
                                      </p:cBhvr>
                                      <p:to>
                                        <p:strVal val="visible"/>
                                      </p:to>
                                    </p:set>
                                    <p:animEffect transition="in" filter="fade">
                                      <p:cBhvr>
                                        <p:cTn id="130" dur="750"/>
                                        <p:tgtEl>
                                          <p:spTgt spid="28"/>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62"/>
                                        </p:tgtEl>
                                        <p:attrNameLst>
                                          <p:attrName>style.visibility</p:attrName>
                                        </p:attrNameLst>
                                      </p:cBhvr>
                                      <p:to>
                                        <p:strVal val="visible"/>
                                      </p:to>
                                    </p:set>
                                    <p:animEffect transition="in" filter="fade">
                                      <p:cBhvr>
                                        <p:cTn id="133" dur="750"/>
                                        <p:tgtEl>
                                          <p:spTgt spid="62"/>
                                        </p:tgtEl>
                                      </p:cBhvr>
                                    </p:animEffect>
                                  </p:childTnLst>
                                </p:cTn>
                              </p:par>
                              <p:par>
                                <p:cTn id="134" presetID="10" presetClass="entr" presetSubtype="0" fill="hold" grpId="0" nodeType="withEffect">
                                  <p:stCondLst>
                                    <p:cond delay="250"/>
                                  </p:stCondLst>
                                  <p:childTnLst>
                                    <p:set>
                                      <p:cBhvr>
                                        <p:cTn id="135" dur="1" fill="hold">
                                          <p:stCondLst>
                                            <p:cond delay="0"/>
                                          </p:stCondLst>
                                        </p:cTn>
                                        <p:tgtEl>
                                          <p:spTgt spid="63"/>
                                        </p:tgtEl>
                                        <p:attrNameLst>
                                          <p:attrName>style.visibility</p:attrName>
                                        </p:attrNameLst>
                                      </p:cBhvr>
                                      <p:to>
                                        <p:strVal val="visible"/>
                                      </p:to>
                                    </p:set>
                                    <p:animEffect transition="in" filter="fade">
                                      <p:cBhvr>
                                        <p:cTn id="136" dur="75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8624286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1480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251741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157659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40168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05117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130544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89213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35870133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dirty="0"/>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4464887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dirty="0"/>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dirty="0"/>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dirty="0"/>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67444485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7856009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95712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99272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75191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06886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658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19577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10425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363224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523336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3941565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591630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1045265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831433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6970807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645061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9342931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3229410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9001207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1849784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622956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286309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emf"/><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tags" Target="../tags/tag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heme" Target="../theme/theme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image" Target="../media/image11.png"/></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9" Type="http://schemas.openxmlformats.org/officeDocument/2006/relationships/slideLayout" Target="../slideLayouts/slideLayout107.xml"/><Relationship Id="rId21" Type="http://schemas.openxmlformats.org/officeDocument/2006/relationships/slideLayout" Target="../slideLayouts/slideLayout89.xml"/><Relationship Id="rId34" Type="http://schemas.openxmlformats.org/officeDocument/2006/relationships/slideLayout" Target="../slideLayouts/slideLayout102.xml"/><Relationship Id="rId42" Type="http://schemas.openxmlformats.org/officeDocument/2006/relationships/slideLayout" Target="../slideLayouts/slideLayout110.xml"/><Relationship Id="rId47" Type="http://schemas.openxmlformats.org/officeDocument/2006/relationships/slideLayout" Target="../slideLayouts/slideLayout115.xml"/><Relationship Id="rId50" Type="http://schemas.openxmlformats.org/officeDocument/2006/relationships/slideLayout" Target="../slideLayouts/slideLayout118.xml"/><Relationship Id="rId55" Type="http://schemas.openxmlformats.org/officeDocument/2006/relationships/slideLayout" Target="../slideLayouts/slideLayout123.xml"/><Relationship Id="rId63" Type="http://schemas.openxmlformats.org/officeDocument/2006/relationships/slideLayout" Target="../slideLayouts/slideLayout131.xml"/><Relationship Id="rId68" Type="http://schemas.openxmlformats.org/officeDocument/2006/relationships/slideLayout" Target="../slideLayouts/slideLayout136.xml"/><Relationship Id="rId76" Type="http://schemas.openxmlformats.org/officeDocument/2006/relationships/slideLayout" Target="../slideLayouts/slideLayout144.xml"/><Relationship Id="rId84" Type="http://schemas.openxmlformats.org/officeDocument/2006/relationships/theme" Target="../theme/theme4.xml"/><Relationship Id="rId7" Type="http://schemas.openxmlformats.org/officeDocument/2006/relationships/slideLayout" Target="../slideLayouts/slideLayout75.xml"/><Relationship Id="rId71" Type="http://schemas.openxmlformats.org/officeDocument/2006/relationships/slideLayout" Target="../slideLayouts/slideLayout139.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9" Type="http://schemas.openxmlformats.org/officeDocument/2006/relationships/slideLayout" Target="../slideLayouts/slideLayout97.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32" Type="http://schemas.openxmlformats.org/officeDocument/2006/relationships/slideLayout" Target="../slideLayouts/slideLayout100.xml"/><Relationship Id="rId37" Type="http://schemas.openxmlformats.org/officeDocument/2006/relationships/slideLayout" Target="../slideLayouts/slideLayout105.xml"/><Relationship Id="rId40" Type="http://schemas.openxmlformats.org/officeDocument/2006/relationships/slideLayout" Target="../slideLayouts/slideLayout108.xml"/><Relationship Id="rId45" Type="http://schemas.openxmlformats.org/officeDocument/2006/relationships/slideLayout" Target="../slideLayouts/slideLayout113.xml"/><Relationship Id="rId53" Type="http://schemas.openxmlformats.org/officeDocument/2006/relationships/slideLayout" Target="../slideLayouts/slideLayout121.xml"/><Relationship Id="rId58" Type="http://schemas.openxmlformats.org/officeDocument/2006/relationships/slideLayout" Target="../slideLayouts/slideLayout126.xml"/><Relationship Id="rId66" Type="http://schemas.openxmlformats.org/officeDocument/2006/relationships/slideLayout" Target="../slideLayouts/slideLayout134.xml"/><Relationship Id="rId74" Type="http://schemas.openxmlformats.org/officeDocument/2006/relationships/slideLayout" Target="../slideLayouts/slideLayout142.xml"/><Relationship Id="rId79" Type="http://schemas.openxmlformats.org/officeDocument/2006/relationships/slideLayout" Target="../slideLayouts/slideLayout147.xml"/><Relationship Id="rId5" Type="http://schemas.openxmlformats.org/officeDocument/2006/relationships/slideLayout" Target="../slideLayouts/slideLayout73.xml"/><Relationship Id="rId61" Type="http://schemas.openxmlformats.org/officeDocument/2006/relationships/slideLayout" Target="../slideLayouts/slideLayout129.xml"/><Relationship Id="rId82" Type="http://schemas.openxmlformats.org/officeDocument/2006/relationships/slideLayout" Target="../slideLayouts/slideLayout150.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30" Type="http://schemas.openxmlformats.org/officeDocument/2006/relationships/slideLayout" Target="../slideLayouts/slideLayout98.xml"/><Relationship Id="rId35" Type="http://schemas.openxmlformats.org/officeDocument/2006/relationships/slideLayout" Target="../slideLayouts/slideLayout103.xml"/><Relationship Id="rId43" Type="http://schemas.openxmlformats.org/officeDocument/2006/relationships/slideLayout" Target="../slideLayouts/slideLayout111.xml"/><Relationship Id="rId48" Type="http://schemas.openxmlformats.org/officeDocument/2006/relationships/slideLayout" Target="../slideLayouts/slideLayout116.xml"/><Relationship Id="rId56" Type="http://schemas.openxmlformats.org/officeDocument/2006/relationships/slideLayout" Target="../slideLayouts/slideLayout124.xml"/><Relationship Id="rId64" Type="http://schemas.openxmlformats.org/officeDocument/2006/relationships/slideLayout" Target="../slideLayouts/slideLayout132.xml"/><Relationship Id="rId69" Type="http://schemas.openxmlformats.org/officeDocument/2006/relationships/slideLayout" Target="../slideLayouts/slideLayout137.xml"/><Relationship Id="rId77" Type="http://schemas.openxmlformats.org/officeDocument/2006/relationships/slideLayout" Target="../slideLayouts/slideLayout145.xml"/><Relationship Id="rId8" Type="http://schemas.openxmlformats.org/officeDocument/2006/relationships/slideLayout" Target="../slideLayouts/slideLayout76.xml"/><Relationship Id="rId51" Type="http://schemas.openxmlformats.org/officeDocument/2006/relationships/slideLayout" Target="../slideLayouts/slideLayout119.xml"/><Relationship Id="rId72" Type="http://schemas.openxmlformats.org/officeDocument/2006/relationships/slideLayout" Target="../slideLayouts/slideLayout140.xml"/><Relationship Id="rId80" Type="http://schemas.openxmlformats.org/officeDocument/2006/relationships/slideLayout" Target="../slideLayouts/slideLayout148.xml"/><Relationship Id="rId85" Type="http://schemas.openxmlformats.org/officeDocument/2006/relationships/image" Target="../media/image5.emf"/><Relationship Id="rId3" Type="http://schemas.openxmlformats.org/officeDocument/2006/relationships/slideLayout" Target="../slideLayouts/slideLayout71.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33" Type="http://schemas.openxmlformats.org/officeDocument/2006/relationships/slideLayout" Target="../slideLayouts/slideLayout101.xml"/><Relationship Id="rId38" Type="http://schemas.openxmlformats.org/officeDocument/2006/relationships/slideLayout" Target="../slideLayouts/slideLayout106.xml"/><Relationship Id="rId46" Type="http://schemas.openxmlformats.org/officeDocument/2006/relationships/slideLayout" Target="../slideLayouts/slideLayout114.xml"/><Relationship Id="rId59" Type="http://schemas.openxmlformats.org/officeDocument/2006/relationships/slideLayout" Target="../slideLayouts/slideLayout127.xml"/><Relationship Id="rId67" Type="http://schemas.openxmlformats.org/officeDocument/2006/relationships/slideLayout" Target="../slideLayouts/slideLayout135.xml"/><Relationship Id="rId20" Type="http://schemas.openxmlformats.org/officeDocument/2006/relationships/slideLayout" Target="../slideLayouts/slideLayout88.xml"/><Relationship Id="rId41" Type="http://schemas.openxmlformats.org/officeDocument/2006/relationships/slideLayout" Target="../slideLayouts/slideLayout109.xml"/><Relationship Id="rId54" Type="http://schemas.openxmlformats.org/officeDocument/2006/relationships/slideLayout" Target="../slideLayouts/slideLayout122.xml"/><Relationship Id="rId62" Type="http://schemas.openxmlformats.org/officeDocument/2006/relationships/slideLayout" Target="../slideLayouts/slideLayout130.xml"/><Relationship Id="rId70" Type="http://schemas.openxmlformats.org/officeDocument/2006/relationships/slideLayout" Target="../slideLayouts/slideLayout138.xml"/><Relationship Id="rId75" Type="http://schemas.openxmlformats.org/officeDocument/2006/relationships/slideLayout" Target="../slideLayouts/slideLayout143.xml"/><Relationship Id="rId83" Type="http://schemas.openxmlformats.org/officeDocument/2006/relationships/slideLayout" Target="../slideLayouts/slideLayout151.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36" Type="http://schemas.openxmlformats.org/officeDocument/2006/relationships/slideLayout" Target="../slideLayouts/slideLayout104.xml"/><Relationship Id="rId49" Type="http://schemas.openxmlformats.org/officeDocument/2006/relationships/slideLayout" Target="../slideLayouts/slideLayout117.xml"/><Relationship Id="rId57" Type="http://schemas.openxmlformats.org/officeDocument/2006/relationships/slideLayout" Target="../slideLayouts/slideLayout125.xml"/><Relationship Id="rId10" Type="http://schemas.openxmlformats.org/officeDocument/2006/relationships/slideLayout" Target="../slideLayouts/slideLayout78.xml"/><Relationship Id="rId31" Type="http://schemas.openxmlformats.org/officeDocument/2006/relationships/slideLayout" Target="../slideLayouts/slideLayout99.xml"/><Relationship Id="rId44" Type="http://schemas.openxmlformats.org/officeDocument/2006/relationships/slideLayout" Target="../slideLayouts/slideLayout112.xml"/><Relationship Id="rId52" Type="http://schemas.openxmlformats.org/officeDocument/2006/relationships/slideLayout" Target="../slideLayouts/slideLayout120.xml"/><Relationship Id="rId60" Type="http://schemas.openxmlformats.org/officeDocument/2006/relationships/slideLayout" Target="../slideLayouts/slideLayout128.xml"/><Relationship Id="rId65" Type="http://schemas.openxmlformats.org/officeDocument/2006/relationships/slideLayout" Target="../slideLayouts/slideLayout133.xml"/><Relationship Id="rId73" Type="http://schemas.openxmlformats.org/officeDocument/2006/relationships/slideLayout" Target="../slideLayouts/slideLayout141.xml"/><Relationship Id="rId78" Type="http://schemas.openxmlformats.org/officeDocument/2006/relationships/slideLayout" Target="../slideLayouts/slideLayout146.xml"/><Relationship Id="rId81" Type="http://schemas.openxmlformats.org/officeDocument/2006/relationships/slideLayout" Target="../slideLayouts/slideLayout14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slideLayout" Target="../slideLayouts/slideLayout164.xml"/><Relationship Id="rId18" Type="http://schemas.openxmlformats.org/officeDocument/2006/relationships/slideLayout" Target="../slideLayouts/slideLayout169.xml"/><Relationship Id="rId26" Type="http://schemas.openxmlformats.org/officeDocument/2006/relationships/slideLayout" Target="../slideLayouts/slideLayout177.xml"/><Relationship Id="rId39" Type="http://schemas.openxmlformats.org/officeDocument/2006/relationships/slideLayout" Target="../slideLayouts/slideLayout190.xml"/><Relationship Id="rId3" Type="http://schemas.openxmlformats.org/officeDocument/2006/relationships/slideLayout" Target="../slideLayouts/slideLayout154.xml"/><Relationship Id="rId21" Type="http://schemas.openxmlformats.org/officeDocument/2006/relationships/slideLayout" Target="../slideLayouts/slideLayout172.xml"/><Relationship Id="rId34" Type="http://schemas.openxmlformats.org/officeDocument/2006/relationships/slideLayout" Target="../slideLayouts/slideLayout185.xml"/><Relationship Id="rId42" Type="http://schemas.openxmlformats.org/officeDocument/2006/relationships/slideLayout" Target="../slideLayouts/slideLayout193.xml"/><Relationship Id="rId47" Type="http://schemas.openxmlformats.org/officeDocument/2006/relationships/image" Target="../media/image1.emf"/><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5" Type="http://schemas.openxmlformats.org/officeDocument/2006/relationships/slideLayout" Target="../slideLayouts/slideLayout176.xml"/><Relationship Id="rId33" Type="http://schemas.openxmlformats.org/officeDocument/2006/relationships/slideLayout" Target="../slideLayouts/slideLayout184.xml"/><Relationship Id="rId38" Type="http://schemas.openxmlformats.org/officeDocument/2006/relationships/slideLayout" Target="../slideLayouts/slideLayout189.xml"/><Relationship Id="rId46" Type="http://schemas.openxmlformats.org/officeDocument/2006/relationships/tags" Target="../tags/tag48.xml"/><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0" Type="http://schemas.openxmlformats.org/officeDocument/2006/relationships/slideLayout" Target="../slideLayouts/slideLayout171.xml"/><Relationship Id="rId29" Type="http://schemas.openxmlformats.org/officeDocument/2006/relationships/slideLayout" Target="../slideLayouts/slideLayout180.xml"/><Relationship Id="rId41" Type="http://schemas.openxmlformats.org/officeDocument/2006/relationships/slideLayout" Target="../slideLayouts/slideLayout192.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24" Type="http://schemas.openxmlformats.org/officeDocument/2006/relationships/slideLayout" Target="../slideLayouts/slideLayout175.xml"/><Relationship Id="rId32" Type="http://schemas.openxmlformats.org/officeDocument/2006/relationships/slideLayout" Target="../slideLayouts/slideLayout183.xml"/><Relationship Id="rId37" Type="http://schemas.openxmlformats.org/officeDocument/2006/relationships/slideLayout" Target="../slideLayouts/slideLayout188.xml"/><Relationship Id="rId40" Type="http://schemas.openxmlformats.org/officeDocument/2006/relationships/slideLayout" Target="../slideLayouts/slideLayout191.xml"/><Relationship Id="rId45" Type="http://schemas.openxmlformats.org/officeDocument/2006/relationships/theme" Target="../theme/theme5.xml"/><Relationship Id="rId5" Type="http://schemas.openxmlformats.org/officeDocument/2006/relationships/slideLayout" Target="../slideLayouts/slideLayout156.xml"/><Relationship Id="rId15" Type="http://schemas.openxmlformats.org/officeDocument/2006/relationships/slideLayout" Target="../slideLayouts/slideLayout166.xml"/><Relationship Id="rId23" Type="http://schemas.openxmlformats.org/officeDocument/2006/relationships/slideLayout" Target="../slideLayouts/slideLayout174.xml"/><Relationship Id="rId28" Type="http://schemas.openxmlformats.org/officeDocument/2006/relationships/slideLayout" Target="../slideLayouts/slideLayout179.xml"/><Relationship Id="rId36" Type="http://schemas.openxmlformats.org/officeDocument/2006/relationships/slideLayout" Target="../slideLayouts/slideLayout187.xml"/><Relationship Id="rId10" Type="http://schemas.openxmlformats.org/officeDocument/2006/relationships/slideLayout" Target="../slideLayouts/slideLayout161.xml"/><Relationship Id="rId19" Type="http://schemas.openxmlformats.org/officeDocument/2006/relationships/slideLayout" Target="../slideLayouts/slideLayout170.xml"/><Relationship Id="rId31" Type="http://schemas.openxmlformats.org/officeDocument/2006/relationships/slideLayout" Target="../slideLayouts/slideLayout182.xml"/><Relationship Id="rId44" Type="http://schemas.openxmlformats.org/officeDocument/2006/relationships/slideLayout" Target="../slideLayouts/slideLayout195.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 Id="rId22" Type="http://schemas.openxmlformats.org/officeDocument/2006/relationships/slideLayout" Target="../slideLayouts/slideLayout173.xml"/><Relationship Id="rId27" Type="http://schemas.openxmlformats.org/officeDocument/2006/relationships/slideLayout" Target="../slideLayouts/slideLayout178.xml"/><Relationship Id="rId30" Type="http://schemas.openxmlformats.org/officeDocument/2006/relationships/slideLayout" Target="../slideLayouts/slideLayout181.xml"/><Relationship Id="rId35" Type="http://schemas.openxmlformats.org/officeDocument/2006/relationships/slideLayout" Target="../slideLayouts/slideLayout186.xml"/><Relationship Id="rId43" Type="http://schemas.openxmlformats.org/officeDocument/2006/relationships/slideLayout" Target="../slideLayouts/slideLayout194.xml"/><Relationship Id="rId48"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2"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3"/>
          <a:stretch>
            <a:fillRect/>
          </a:stretch>
        </p:blipFill>
        <p:spPr>
          <a:xfrm rot="5400000">
            <a:off x="9208748" y="2991033"/>
            <a:ext cx="6858623" cy="876557"/>
          </a:xfrm>
          <a:prstGeom prst="rect">
            <a:avLst/>
          </a:prstGeom>
        </p:spPr>
      </p:pic>
    </p:spTree>
    <p:custDataLst>
      <p:tags r:id="rId41"/>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 id="2147483731" r:id="rId39"/>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02398962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 id="2147483776" r:id="rId19"/>
    <p:sldLayoutId id="2147483777" r:id="rId20"/>
    <p:sldLayoutId id="2147483778" r:id="rId21"/>
    <p:sldLayoutId id="2147483779" r:id="rId22"/>
    <p:sldLayoutId id="2147483780" r:id="rId23"/>
    <p:sldLayoutId id="2147483781" r:id="rId24"/>
    <p:sldLayoutId id="2147483782" r:id="rId25"/>
    <p:sldLayoutId id="2147483783" r:id="rId26"/>
    <p:sldLayoutId id="2147483784" r:id="rId27"/>
    <p:sldLayoutId id="2147483785" r:id="rId28"/>
    <p:sldLayoutId id="2147483786" r:id="rId29"/>
    <p:sldLayoutId id="2147483787" r:id="rId30"/>
    <p:sldLayoutId id="2147483788" r:id="rId31"/>
    <p:sldLayoutId id="2147483789" r:id="rId32"/>
    <p:sldLayoutId id="2147483790" r:id="rId33"/>
    <p:sldLayoutId id="2147483791" r:id="rId34"/>
    <p:sldLayoutId id="2147483792" r:id="rId35"/>
    <p:sldLayoutId id="2147483793" r:id="rId36"/>
    <p:sldLayoutId id="2147483794" r:id="rId37"/>
    <p:sldLayoutId id="2147483795" r:id="rId38"/>
    <p:sldLayoutId id="2147483796" r:id="rId39"/>
    <p:sldLayoutId id="2147483797" r:id="rId40"/>
    <p:sldLayoutId id="2147483798" r:id="rId41"/>
    <p:sldLayoutId id="2147483799" r:id="rId42"/>
    <p:sldLayoutId id="2147483800" r:id="rId43"/>
    <p:sldLayoutId id="2147483801" r:id="rId44"/>
    <p:sldLayoutId id="2147483802" r:id="rId45"/>
    <p:sldLayoutId id="2147483803" r:id="rId46"/>
    <p:sldLayoutId id="2147483804" r:id="rId47"/>
    <p:sldLayoutId id="2147483805" r:id="rId48"/>
    <p:sldLayoutId id="2147483806" r:id="rId49"/>
    <p:sldLayoutId id="2147483807" r:id="rId50"/>
    <p:sldLayoutId id="2147483808" r:id="rId51"/>
    <p:sldLayoutId id="2147483809" r:id="rId52"/>
    <p:sldLayoutId id="2147483810" r:id="rId53"/>
    <p:sldLayoutId id="2147483811" r:id="rId54"/>
    <p:sldLayoutId id="2147483812" r:id="rId55"/>
    <p:sldLayoutId id="2147483813" r:id="rId56"/>
    <p:sldLayoutId id="2147483814" r:id="rId57"/>
    <p:sldLayoutId id="2147483815" r:id="rId58"/>
    <p:sldLayoutId id="2147483816" r:id="rId59"/>
    <p:sldLayoutId id="2147483817" r:id="rId60"/>
    <p:sldLayoutId id="2147483818" r:id="rId61"/>
    <p:sldLayoutId id="2147483819" r:id="rId62"/>
    <p:sldLayoutId id="2147483820" r:id="rId63"/>
    <p:sldLayoutId id="2147483821" r:id="rId64"/>
    <p:sldLayoutId id="2147483822" r:id="rId65"/>
    <p:sldLayoutId id="2147483823" r:id="rId66"/>
    <p:sldLayoutId id="2147483824" r:id="rId67"/>
    <p:sldLayoutId id="2147483825" r:id="rId68"/>
    <p:sldLayoutId id="2147483826" r:id="rId69"/>
    <p:sldLayoutId id="2147483827" r:id="rId70"/>
    <p:sldLayoutId id="2147483828" r:id="rId71"/>
    <p:sldLayoutId id="2147483830" r:id="rId72"/>
    <p:sldLayoutId id="2147483831" r:id="rId73"/>
    <p:sldLayoutId id="2147483832" r:id="rId74"/>
    <p:sldLayoutId id="2147483833" r:id="rId75"/>
    <p:sldLayoutId id="2147483835" r:id="rId76"/>
    <p:sldLayoutId id="2147483855" r:id="rId77"/>
    <p:sldLayoutId id="2147483744" r:id="rId78"/>
    <p:sldLayoutId id="2147483745" r:id="rId79"/>
    <p:sldLayoutId id="2147483746" r:id="rId80"/>
    <p:sldLayoutId id="2147483747" r:id="rId81"/>
    <p:sldLayoutId id="2147483748" r:id="rId82"/>
    <p:sldLayoutId id="2147483749" r:id="rId8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47008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8"/>
          <a:stretch>
            <a:fillRect/>
          </a:stretch>
        </p:blipFill>
        <p:spPr>
          <a:xfrm rot="5400000">
            <a:off x="9208748" y="2991033"/>
            <a:ext cx="6858623" cy="876557"/>
          </a:xfrm>
          <a:prstGeom prst="rect">
            <a:avLst/>
          </a:prstGeom>
        </p:spPr>
      </p:pic>
    </p:spTree>
    <p:custDataLst>
      <p:tags r:id="rId46"/>
    </p:custDataLst>
    <p:extLst>
      <p:ext uri="{BB962C8B-B14F-4D97-AF65-F5344CB8AC3E}">
        <p14:creationId xmlns:p14="http://schemas.microsoft.com/office/powerpoint/2010/main" val="2285935706"/>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 id="2147483873" r:id="rId15"/>
    <p:sldLayoutId id="2147483874" r:id="rId16"/>
    <p:sldLayoutId id="2147483875" r:id="rId17"/>
    <p:sldLayoutId id="2147483876" r:id="rId18"/>
    <p:sldLayoutId id="2147483877" r:id="rId19"/>
    <p:sldLayoutId id="2147483878" r:id="rId20"/>
    <p:sldLayoutId id="2147483879" r:id="rId21"/>
    <p:sldLayoutId id="2147483880" r:id="rId22"/>
    <p:sldLayoutId id="2147483881" r:id="rId23"/>
    <p:sldLayoutId id="2147483882" r:id="rId24"/>
    <p:sldLayoutId id="2147483883" r:id="rId25"/>
    <p:sldLayoutId id="2147483884" r:id="rId26"/>
    <p:sldLayoutId id="2147483885" r:id="rId27"/>
    <p:sldLayoutId id="2147483886" r:id="rId28"/>
    <p:sldLayoutId id="2147483887" r:id="rId29"/>
    <p:sldLayoutId id="2147483888" r:id="rId30"/>
    <p:sldLayoutId id="2147483889" r:id="rId31"/>
    <p:sldLayoutId id="2147483890" r:id="rId32"/>
    <p:sldLayoutId id="2147483891" r:id="rId33"/>
    <p:sldLayoutId id="2147483892" r:id="rId34"/>
    <p:sldLayoutId id="2147483893" r:id="rId35"/>
    <p:sldLayoutId id="2147483894" r:id="rId36"/>
    <p:sldLayoutId id="2147483895" r:id="rId37"/>
    <p:sldLayoutId id="2147483896" r:id="rId38"/>
    <p:sldLayoutId id="2147483897" r:id="rId39"/>
    <p:sldLayoutId id="2147483898" r:id="rId40"/>
    <p:sldLayoutId id="2147483899" r:id="rId41"/>
    <p:sldLayoutId id="2147483900" r:id="rId42"/>
    <p:sldLayoutId id="2147483901" r:id="rId43"/>
    <p:sldLayoutId id="2147483902" r:id="rId44"/>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Poppins SemiBold" panose="00000700000000000000" pitchFamily="2" charset="0"/>
          <a:ea typeface="+mn-ea"/>
          <a:cs typeface="Poppins" panose="00000500000000000000" pitchFamily="2" charset="0"/>
        </a:defRPr>
      </a:lvl1pPr>
    </p:titleStyle>
    <p:bodyStyle>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Poppins" panose="00000500000000000000" pitchFamily="2" charset="0"/>
          <a:ea typeface="+mn-ea"/>
          <a:cs typeface="+mn-cs"/>
        </a:defRPr>
      </a:lvl2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138.xml"/><Relationship Id="rId4" Type="http://schemas.openxmlformats.org/officeDocument/2006/relationships/image" Target="../media/image64.png"/></Relationships>
</file>

<file path=ppt/slides/_rels/slide100.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image" Target="../media/image166.png"/><Relationship Id="rId7" Type="http://schemas.openxmlformats.org/officeDocument/2006/relationships/image" Target="../media/image87.png"/><Relationship Id="rId2" Type="http://schemas.microsoft.com/office/2011/relationships/webextension" Target="../webextensions/webextension2.xml"/><Relationship Id="rId1" Type="http://schemas.openxmlformats.org/officeDocument/2006/relationships/slideLayout" Target="../slideLayouts/slideLayout76.xml"/><Relationship Id="rId6" Type="http://schemas.openxmlformats.org/officeDocument/2006/relationships/image" Target="../media/image840.png"/><Relationship Id="rId5" Type="http://schemas.openxmlformats.org/officeDocument/2006/relationships/slide" Target="slide23.xml"/><Relationship Id="rId4" Type="http://schemas.openxmlformats.org/officeDocument/2006/relationships/image" Target="../media/image86.png"/><Relationship Id="rId9" Type="http://schemas.openxmlformats.org/officeDocument/2006/relationships/image" Target="../media/image85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140.xml"/><Relationship Id="rId1" Type="http://schemas.openxmlformats.org/officeDocument/2006/relationships/tags" Target="../tags/tag9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10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76.xml"/><Relationship Id="rId1" Type="http://schemas.openxmlformats.org/officeDocument/2006/relationships/slideLayout" Target="../slideLayouts/slideLayout142.xml"/><Relationship Id="rId5" Type="http://schemas.openxmlformats.org/officeDocument/2006/relationships/image" Target="../media/image169.png"/><Relationship Id="rId4" Type="http://schemas.openxmlformats.org/officeDocument/2006/relationships/image" Target="../media/image168.png"/></Relationships>
</file>

<file path=ppt/slides/_rels/slide10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7.xml"/><Relationship Id="rId1" Type="http://schemas.openxmlformats.org/officeDocument/2006/relationships/slideLayout" Target="../slideLayouts/slideLayout142.xml"/><Relationship Id="rId5" Type="http://schemas.openxmlformats.org/officeDocument/2006/relationships/image" Target="../media/image172.png"/><Relationship Id="rId4" Type="http://schemas.openxmlformats.org/officeDocument/2006/relationships/image" Target="../media/image171.png"/></Relationships>
</file>

<file path=ppt/slides/_rels/slide10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78.xml"/><Relationship Id="rId1" Type="http://schemas.openxmlformats.org/officeDocument/2006/relationships/slideLayout" Target="../slideLayouts/slideLayout142.xml"/></Relationships>
</file>

<file path=ppt/slides/_rels/slide10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42.xml"/></Relationships>
</file>

<file path=ppt/slides/_rels/slide10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142.xml"/></Relationships>
</file>

<file path=ppt/slides/_rels/slide1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138.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111.xml.rels><?xml version="1.0" encoding="UTF-8" standalone="yes"?>
<Relationships xmlns="http://schemas.openxmlformats.org/package/2006/relationships"><Relationship Id="rId8" Type="http://schemas.openxmlformats.org/officeDocument/2006/relationships/image" Target="../media/image182.svg"/><Relationship Id="rId13" Type="http://schemas.openxmlformats.org/officeDocument/2006/relationships/image" Target="../media/image187.png"/><Relationship Id="rId3" Type="http://schemas.openxmlformats.org/officeDocument/2006/relationships/image" Target="../media/image177.png"/><Relationship Id="rId7" Type="http://schemas.openxmlformats.org/officeDocument/2006/relationships/image" Target="../media/image181.png"/><Relationship Id="rId12" Type="http://schemas.openxmlformats.org/officeDocument/2006/relationships/image" Target="../media/image186.svg"/><Relationship Id="rId2" Type="http://schemas.openxmlformats.org/officeDocument/2006/relationships/image" Target="../media/image176.png"/><Relationship Id="rId1" Type="http://schemas.openxmlformats.org/officeDocument/2006/relationships/slideLayout" Target="../slideLayouts/slideLayout143.xml"/><Relationship Id="rId6" Type="http://schemas.openxmlformats.org/officeDocument/2006/relationships/image" Target="../media/image180.png"/><Relationship Id="rId11" Type="http://schemas.openxmlformats.org/officeDocument/2006/relationships/image" Target="../media/image185.png"/><Relationship Id="rId5" Type="http://schemas.openxmlformats.org/officeDocument/2006/relationships/image" Target="../media/image179.png"/><Relationship Id="rId15" Type="http://schemas.openxmlformats.org/officeDocument/2006/relationships/image" Target="../media/image189.png"/><Relationship Id="rId10" Type="http://schemas.openxmlformats.org/officeDocument/2006/relationships/image" Target="../media/image184.svg"/><Relationship Id="rId4" Type="http://schemas.openxmlformats.org/officeDocument/2006/relationships/image" Target="../media/image178.png"/><Relationship Id="rId9" Type="http://schemas.openxmlformats.org/officeDocument/2006/relationships/image" Target="../media/image183.png"/><Relationship Id="rId14" Type="http://schemas.openxmlformats.org/officeDocument/2006/relationships/image" Target="../media/image188.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140.xml"/><Relationship Id="rId1" Type="http://schemas.openxmlformats.org/officeDocument/2006/relationships/tags" Target="../tags/tag92.xml"/></Relationships>
</file>

<file path=ppt/slides/_rels/slide113.xml.rels><?xml version="1.0" encoding="UTF-8" standalone="yes"?>
<Relationships xmlns="http://schemas.openxmlformats.org/package/2006/relationships"><Relationship Id="rId8" Type="http://schemas.microsoft.com/office/2011/relationships/webextension" Target="../webextensions/webextension3.xml"/><Relationship Id="rId3" Type="http://schemas.openxmlformats.org/officeDocument/2006/relationships/slide" Target="slide115.xml"/><Relationship Id="rId7" Type="http://schemas.openxmlformats.org/officeDocument/2006/relationships/image" Target="../media/image1810.png"/><Relationship Id="rId2" Type="http://schemas.openxmlformats.org/officeDocument/2006/relationships/image" Target="../media/image190.png"/><Relationship Id="rId1" Type="http://schemas.openxmlformats.org/officeDocument/2006/relationships/slideLayout" Target="../slideLayouts/slideLayout76.xml"/><Relationship Id="rId6" Type="http://schemas.openxmlformats.org/officeDocument/2006/relationships/slide" Target="slide112.xml"/><Relationship Id="rId5" Type="http://schemas.openxmlformats.org/officeDocument/2006/relationships/image" Target="../media/image191.png"/><Relationship Id="rId4" Type="http://schemas.openxmlformats.org/officeDocument/2006/relationships/image" Target="../media/image1800.png"/><Relationship Id="rId9" Type="http://schemas.openxmlformats.org/officeDocument/2006/relationships/image" Target="../media/image19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8.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8.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8.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8.xml"/></Relationships>
</file>

<file path=ppt/slides/_rels/slide1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xml"/><Relationship Id="rId1" Type="http://schemas.openxmlformats.org/officeDocument/2006/relationships/slideLayout" Target="../slideLayouts/slideLayout138.xml"/><Relationship Id="rId4" Type="http://schemas.openxmlformats.org/officeDocument/2006/relationships/image" Target="../media/image74.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38.xml"/></Relationships>
</file>

<file path=ppt/slides/_rels/slide12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85.xml"/><Relationship Id="rId1" Type="http://schemas.openxmlformats.org/officeDocument/2006/relationships/slideLayout" Target="../slideLayouts/slideLayout138.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38.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38.xml"/></Relationships>
</file>

<file path=ppt/slides/_rels/slide124.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88.xml"/><Relationship Id="rId1" Type="http://schemas.openxmlformats.org/officeDocument/2006/relationships/slideLayout" Target="../slideLayouts/slideLayout141.xml"/><Relationship Id="rId6" Type="http://schemas.openxmlformats.org/officeDocument/2006/relationships/image" Target="../media/image197.svg"/><Relationship Id="rId5" Type="http://schemas.openxmlformats.org/officeDocument/2006/relationships/image" Target="../media/image196.png"/><Relationship Id="rId4" Type="http://schemas.openxmlformats.org/officeDocument/2006/relationships/image" Target="../media/image195.sv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2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38.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38.xml"/></Relationships>
</file>

<file path=ppt/slides/_rels/slide12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2.xml"/><Relationship Id="rId1" Type="http://schemas.openxmlformats.org/officeDocument/2006/relationships/slideLayout" Target="../slideLayouts/slideLayout138.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8.xml"/></Relationships>
</file>

<file path=ppt/slides/_rels/slide1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39.xml"/></Relationships>
</file>

<file path=ppt/slides/_rels/slide130.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94.xml"/><Relationship Id="rId1" Type="http://schemas.openxmlformats.org/officeDocument/2006/relationships/slideLayout" Target="../slideLayouts/slideLayout138.xml"/></Relationships>
</file>

<file path=ppt/slides/_rels/slide13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95.xml"/><Relationship Id="rId1" Type="http://schemas.openxmlformats.org/officeDocument/2006/relationships/slideLayout" Target="../slideLayouts/slideLayout141.xml"/><Relationship Id="rId6" Type="http://schemas.openxmlformats.org/officeDocument/2006/relationships/image" Target="../media/image197.svg"/><Relationship Id="rId5" Type="http://schemas.openxmlformats.org/officeDocument/2006/relationships/image" Target="../media/image196.png"/><Relationship Id="rId4" Type="http://schemas.openxmlformats.org/officeDocument/2006/relationships/image" Target="../media/image195.sv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22.xml"/></Relationships>
</file>

<file path=ppt/slides/_rels/slide13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97.xml"/><Relationship Id="rId1" Type="http://schemas.openxmlformats.org/officeDocument/2006/relationships/slideLayout" Target="../slideLayouts/slideLayout138.xml"/></Relationships>
</file>

<file path=ppt/slides/_rels/slide134.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98.xml"/><Relationship Id="rId1" Type="http://schemas.openxmlformats.org/officeDocument/2006/relationships/slideLayout" Target="../slideLayouts/slideLayout138.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22.xml"/></Relationships>
</file>

<file path=ppt/slides/_rels/slide136.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00.xml"/><Relationship Id="rId1" Type="http://schemas.openxmlformats.org/officeDocument/2006/relationships/slideLayout" Target="../slideLayouts/slideLayout138.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38.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139.xml.rels><?xml version="1.0" encoding="UTF-8" standalone="yes"?>
<Relationships xmlns="http://schemas.openxmlformats.org/package/2006/relationships"><Relationship Id="rId3" Type="http://schemas.openxmlformats.org/officeDocument/2006/relationships/image" Target="../media/image203.jpg"/><Relationship Id="rId2" Type="http://schemas.openxmlformats.org/officeDocument/2006/relationships/notesSlide" Target="../notesSlides/notesSlide102.xml"/><Relationship Id="rId1" Type="http://schemas.openxmlformats.org/officeDocument/2006/relationships/slideLayout" Target="../slideLayouts/slideLayout138.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zure/Microsoft-Defender-for-Cloud" TargetMode="External"/><Relationship Id="rId2" Type="http://schemas.openxmlformats.org/officeDocument/2006/relationships/notesSlide" Target="../notesSlides/notesSlide6.xml"/><Relationship Id="rId1" Type="http://schemas.openxmlformats.org/officeDocument/2006/relationships/slideLayout" Target="../slideLayouts/slideLayout138.xml"/><Relationship Id="rId4" Type="http://schemas.openxmlformats.org/officeDocument/2006/relationships/image" Target="../media/image76.png"/></Relationships>
</file>

<file path=ppt/slides/_rels/slide140.xml.rels><?xml version="1.0" encoding="UTF-8" standalone="yes"?>
<Relationships xmlns="http://schemas.openxmlformats.org/package/2006/relationships"><Relationship Id="rId3" Type="http://schemas.openxmlformats.org/officeDocument/2006/relationships/image" Target="../media/image204.jpg"/><Relationship Id="rId2" Type="http://schemas.openxmlformats.org/officeDocument/2006/relationships/notesSlide" Target="../notesSlides/notesSlide103.xml"/><Relationship Id="rId1" Type="http://schemas.openxmlformats.org/officeDocument/2006/relationships/slideLayout" Target="../slideLayouts/slideLayout138.xml"/></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140.xml"/><Relationship Id="rId1" Type="http://schemas.openxmlformats.org/officeDocument/2006/relationships/tags" Target="../tags/tag9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140.xml"/><Relationship Id="rId1" Type="http://schemas.openxmlformats.org/officeDocument/2006/relationships/tags" Target="../tags/tag94.xml"/></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140.xml"/><Relationship Id="rId1" Type="http://schemas.openxmlformats.org/officeDocument/2006/relationships/tags" Target="../tags/tag95.xml"/></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140.xml"/><Relationship Id="rId1" Type="http://schemas.openxmlformats.org/officeDocument/2006/relationships/tags" Target="../tags/tag96.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6.xml"/></Relationships>
</file>

<file path=ppt/slides/_rels/slide147.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image" Target="../media/image205.png"/><Relationship Id="rId1" Type="http://schemas.openxmlformats.org/officeDocument/2006/relationships/slideLayout" Target="../slideLayouts/slideLayout12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194.xml"/><Relationship Id="rId1" Type="http://schemas.openxmlformats.org/officeDocument/2006/relationships/tags" Target="../tags/tag9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8.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6.xml"/><Relationship Id="rId1" Type="http://schemas.openxmlformats.org/officeDocument/2006/relationships/tags" Target="../tags/tag86.xml"/></Relationships>
</file>

<file path=ppt/slides/_rels/slide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xml"/><Relationship Id="rId1" Type="http://schemas.openxmlformats.org/officeDocument/2006/relationships/slideLayout" Target="../slideLayouts/slideLayout138.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1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xml"/><Relationship Id="rId1" Type="http://schemas.openxmlformats.org/officeDocument/2006/relationships/slideLayout" Target="../slideLayouts/slideLayout138.xml"/></Relationships>
</file>

<file path=ppt/slides/_rels/slide1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1.xml"/><Relationship Id="rId1" Type="http://schemas.openxmlformats.org/officeDocument/2006/relationships/slideLayout" Target="../slideLayouts/slideLayout138.xml"/></Relationships>
</file>

<file path=ppt/slides/_rels/slide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114.xml"/><Relationship Id="rId1" Type="http://schemas.openxmlformats.org/officeDocument/2006/relationships/tags" Target="../tags/tag85.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6.xml"/><Relationship Id="rId1" Type="http://schemas.openxmlformats.org/officeDocument/2006/relationships/tags" Target="../tags/tag87.xml"/></Relationships>
</file>

<file path=ppt/slides/_rels/slide2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xml"/><Relationship Id="rId1" Type="http://schemas.openxmlformats.org/officeDocument/2006/relationships/slideLayout" Target="../slideLayouts/slideLayout138.xml"/></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en-us/azure/security-center/release-notes" TargetMode="External"/><Relationship Id="rId2" Type="http://schemas.openxmlformats.org/officeDocument/2006/relationships/notesSlide" Target="../notesSlides/notesSlide14.xml"/><Relationship Id="rId1" Type="http://schemas.openxmlformats.org/officeDocument/2006/relationships/slideLayout" Target="../slideLayouts/slideLayout138.xml"/><Relationship Id="rId5" Type="http://schemas.openxmlformats.org/officeDocument/2006/relationships/image" Target="../media/image84.png"/><Relationship Id="rId4" Type="http://schemas.openxmlformats.org/officeDocument/2006/relationships/hyperlink" Target="https://docs.microsoft.com/en-us/azure/security-center/upcoming-changes" TargetMode="Externa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6.xml"/><Relationship Id="rId1" Type="http://schemas.openxmlformats.org/officeDocument/2006/relationships/tags" Target="../tags/tag88.xml"/></Relationships>
</file>

<file path=ppt/slides/_rels/slide24.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image" Target="../media/image85.png"/><Relationship Id="rId7" Type="http://schemas.openxmlformats.org/officeDocument/2006/relationships/image" Target="../media/image87.png"/><Relationship Id="rId2" Type="http://schemas.microsoft.com/office/2011/relationships/webextension" Target="../webextensions/webextension1.xml"/><Relationship Id="rId1" Type="http://schemas.openxmlformats.org/officeDocument/2006/relationships/slideLayout" Target="../slideLayouts/slideLayout76.xml"/><Relationship Id="rId6" Type="http://schemas.openxmlformats.org/officeDocument/2006/relationships/image" Target="../media/image840.png"/><Relationship Id="rId5" Type="http://schemas.openxmlformats.org/officeDocument/2006/relationships/slide" Target="slide23.xml"/><Relationship Id="rId4" Type="http://schemas.openxmlformats.org/officeDocument/2006/relationships/image" Target="../media/image86.png"/><Relationship Id="rId9" Type="http://schemas.openxmlformats.org/officeDocument/2006/relationships/image" Target="../media/image85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2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6.xml"/><Relationship Id="rId1" Type="http://schemas.openxmlformats.org/officeDocument/2006/relationships/slideLayout" Target="../slideLayouts/slideLayout138.xml"/></Relationships>
</file>

<file path=ppt/slides/_rels/slide2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3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8.xml"/></Relationships>
</file>

<file path=ppt/slides/_rels/slide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105.xml"/><Relationship Id="rId5" Type="http://schemas.openxmlformats.org/officeDocument/2006/relationships/image" Target="../media/image59.svg"/><Relationship Id="rId4" Type="http://schemas.openxmlformats.org/officeDocument/2006/relationships/image" Target="../media/image58.png"/></Relationships>
</file>

<file path=ppt/slides/_rels/slide3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8.xml"/><Relationship Id="rId1" Type="http://schemas.openxmlformats.org/officeDocument/2006/relationships/slideLayout" Target="../slideLayouts/slideLayout138.xml"/></Relationships>
</file>

<file path=ppt/slides/_rels/slide3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39.xml"/></Relationships>
</file>

<file path=ppt/slides/_rels/slide3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9.xml"/><Relationship Id="rId1" Type="http://schemas.openxmlformats.org/officeDocument/2006/relationships/slideLayout" Target="../slideLayouts/slideLayout13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34.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20.xml"/><Relationship Id="rId1" Type="http://schemas.openxmlformats.org/officeDocument/2006/relationships/slideLayout" Target="../slideLayouts/slideLayout138.xml"/></Relationships>
</file>

<file path=ppt/slides/_rels/slide35.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21.xml"/><Relationship Id="rId1" Type="http://schemas.openxmlformats.org/officeDocument/2006/relationships/slideLayout" Target="../slideLayouts/slideLayout13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2.xml"/></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3.xml"/><Relationship Id="rId1" Type="http://schemas.openxmlformats.org/officeDocument/2006/relationships/slideLayout" Target="../slideLayouts/slideLayout138.xml"/></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4.xml"/><Relationship Id="rId1" Type="http://schemas.openxmlformats.org/officeDocument/2006/relationships/slideLayout" Target="../slideLayouts/slideLayout13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4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6.xml"/><Relationship Id="rId1" Type="http://schemas.openxmlformats.org/officeDocument/2006/relationships/slideLayout" Target="../slideLayouts/slideLayout138.xml"/></Relationships>
</file>

<file path=ppt/slides/_rels/slide4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7.xml"/><Relationship Id="rId1" Type="http://schemas.openxmlformats.org/officeDocument/2006/relationships/slideLayout" Target="../slideLayouts/slideLayout138.xml"/></Relationships>
</file>

<file path=ppt/slides/_rels/slide4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8.xml"/><Relationship Id="rId1" Type="http://schemas.openxmlformats.org/officeDocument/2006/relationships/slideLayout" Target="../slideLayouts/slideLayout138.xml"/></Relationships>
</file>

<file path=ppt/slides/_rels/slide4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9.xml"/><Relationship Id="rId1" Type="http://schemas.openxmlformats.org/officeDocument/2006/relationships/slideLayout" Target="../slideLayouts/slideLayout138.xml"/></Relationships>
</file>

<file path=ppt/slides/_rels/slide4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0.xml"/><Relationship Id="rId1" Type="http://schemas.openxmlformats.org/officeDocument/2006/relationships/slideLayout" Target="../slideLayouts/slideLayout13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2.xml"/></Relationships>
</file>

<file path=ppt/slides/_rels/slide4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2.xml"/><Relationship Id="rId1" Type="http://schemas.openxmlformats.org/officeDocument/2006/relationships/slideLayout" Target="../slideLayouts/slideLayout138.xml"/><Relationship Id="rId4" Type="http://schemas.openxmlformats.org/officeDocument/2006/relationships/image" Target="../media/image10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49.xml.rels><?xml version="1.0" encoding="UTF-8" standalone="yes"?>
<Relationships xmlns="http://schemas.openxmlformats.org/package/2006/relationships"><Relationship Id="rId3" Type="http://schemas.openxmlformats.org/officeDocument/2006/relationships/hyperlink" Target="https://securitycenter.microsoft.com/reports" TargetMode="External"/><Relationship Id="rId2" Type="http://schemas.openxmlformats.org/officeDocument/2006/relationships/notesSlide" Target="../notesSlides/notesSlide34.xml"/><Relationship Id="rId1" Type="http://schemas.openxmlformats.org/officeDocument/2006/relationships/slideLayout" Target="../slideLayouts/slideLayout138.xml"/><Relationship Id="rId5" Type="http://schemas.openxmlformats.org/officeDocument/2006/relationships/image" Target="../media/image102.png"/><Relationship Id="rId4" Type="http://schemas.openxmlformats.org/officeDocument/2006/relationships/hyperlink" Target="https://security.microsoft.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8.xml"/></Relationships>
</file>

<file path=ppt/slides/_rels/slide5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5.xml"/><Relationship Id="rId1" Type="http://schemas.openxmlformats.org/officeDocument/2006/relationships/slideLayout" Target="../slideLayouts/slideLayout138.xml"/></Relationships>
</file>

<file path=ppt/slides/_rels/slide5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6.xml"/><Relationship Id="rId1" Type="http://schemas.openxmlformats.org/officeDocument/2006/relationships/slideLayout" Target="../slideLayouts/slideLayout138.xml"/></Relationships>
</file>

<file path=ppt/slides/_rels/slide5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7.xml"/><Relationship Id="rId1" Type="http://schemas.openxmlformats.org/officeDocument/2006/relationships/slideLayout" Target="../slideLayouts/slideLayout138.xml"/><Relationship Id="rId4" Type="http://schemas.openxmlformats.org/officeDocument/2006/relationships/image" Target="../media/image106.png"/></Relationships>
</file>

<file path=ppt/slides/_rels/slide5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8.xml"/><Relationship Id="rId1" Type="http://schemas.openxmlformats.org/officeDocument/2006/relationships/slideLayout" Target="../slideLayouts/slideLayout138.xml"/></Relationships>
</file>

<file path=ppt/slides/_rels/slide5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9.xml"/><Relationship Id="rId1" Type="http://schemas.openxmlformats.org/officeDocument/2006/relationships/slideLayout" Target="../slideLayouts/slideLayout138.xml"/><Relationship Id="rId5" Type="http://schemas.openxmlformats.org/officeDocument/2006/relationships/image" Target="../media/image109.png"/><Relationship Id="rId4" Type="http://schemas.openxmlformats.org/officeDocument/2006/relationships/image" Target="../media/image102.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8.xml"/></Relationships>
</file>

<file path=ppt/slides/_rels/slide5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1.xml"/><Relationship Id="rId1" Type="http://schemas.openxmlformats.org/officeDocument/2006/relationships/slideLayout" Target="../slideLayouts/slideLayout138.xml"/><Relationship Id="rId4" Type="http://schemas.openxmlformats.org/officeDocument/2006/relationships/image" Target="../media/image10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5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39.xml"/></Relationships>
</file>

<file path=ppt/slides/_rels/slide5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3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7.xml"/></Relationships>
</file>

<file path=ppt/slides/_rels/slide6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39.xml"/></Relationships>
</file>

<file path=ppt/slides/_rels/slide61.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png"/><Relationship Id="rId3" Type="http://schemas.openxmlformats.org/officeDocument/2006/relationships/image" Target="../media/image115.png"/><Relationship Id="rId7" Type="http://schemas.openxmlformats.org/officeDocument/2006/relationships/image" Target="../media/image119.png"/><Relationship Id="rId12" Type="http://schemas.openxmlformats.org/officeDocument/2006/relationships/image" Target="../media/image124.png"/><Relationship Id="rId2" Type="http://schemas.openxmlformats.org/officeDocument/2006/relationships/image" Target="../media/image114.png"/><Relationship Id="rId1" Type="http://schemas.openxmlformats.org/officeDocument/2006/relationships/slideLayout" Target="../slideLayouts/slideLayout139.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jpg"/><Relationship Id="rId15" Type="http://schemas.openxmlformats.org/officeDocument/2006/relationships/image" Target="../media/image127.pn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png"/><Relationship Id="rId14" Type="http://schemas.openxmlformats.org/officeDocument/2006/relationships/image" Target="../media/image126.png"/></Relationships>
</file>

<file path=ppt/slides/_rels/slide62.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39.png"/><Relationship Id="rId18" Type="http://schemas.openxmlformats.org/officeDocument/2006/relationships/image" Target="../media/image144.png"/><Relationship Id="rId3" Type="http://schemas.openxmlformats.org/officeDocument/2006/relationships/image" Target="../media/image129.png"/><Relationship Id="rId21" Type="http://schemas.openxmlformats.org/officeDocument/2006/relationships/image" Target="../media/image147.png"/><Relationship Id="rId7" Type="http://schemas.openxmlformats.org/officeDocument/2006/relationships/image" Target="../media/image133.png"/><Relationship Id="rId12" Type="http://schemas.openxmlformats.org/officeDocument/2006/relationships/image" Target="../media/image138.png"/><Relationship Id="rId17" Type="http://schemas.openxmlformats.org/officeDocument/2006/relationships/image" Target="../media/image143.png"/><Relationship Id="rId2" Type="http://schemas.openxmlformats.org/officeDocument/2006/relationships/image" Target="../media/image128.png"/><Relationship Id="rId16" Type="http://schemas.openxmlformats.org/officeDocument/2006/relationships/image" Target="../media/image142.png"/><Relationship Id="rId20" Type="http://schemas.openxmlformats.org/officeDocument/2006/relationships/image" Target="../media/image146.png"/><Relationship Id="rId1" Type="http://schemas.openxmlformats.org/officeDocument/2006/relationships/slideLayout" Target="../slideLayouts/slideLayout139.xml"/><Relationship Id="rId6" Type="http://schemas.openxmlformats.org/officeDocument/2006/relationships/image" Target="../media/image132.png"/><Relationship Id="rId11" Type="http://schemas.openxmlformats.org/officeDocument/2006/relationships/image" Target="../media/image137.png"/><Relationship Id="rId5" Type="http://schemas.openxmlformats.org/officeDocument/2006/relationships/image" Target="../media/image131.png"/><Relationship Id="rId15" Type="http://schemas.openxmlformats.org/officeDocument/2006/relationships/image" Target="../media/image141.png"/><Relationship Id="rId10" Type="http://schemas.openxmlformats.org/officeDocument/2006/relationships/image" Target="../media/image136.png"/><Relationship Id="rId19" Type="http://schemas.openxmlformats.org/officeDocument/2006/relationships/image" Target="../media/image145.png"/><Relationship Id="rId4" Type="http://schemas.openxmlformats.org/officeDocument/2006/relationships/image" Target="../media/image130.png"/><Relationship Id="rId9" Type="http://schemas.openxmlformats.org/officeDocument/2006/relationships/image" Target="../media/image135.png"/><Relationship Id="rId14" Type="http://schemas.openxmlformats.org/officeDocument/2006/relationships/image" Target="../media/image140.png"/><Relationship Id="rId22" Type="http://schemas.openxmlformats.org/officeDocument/2006/relationships/image" Target="../media/image148.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8.xml"/></Relationships>
</file>

<file path=ppt/slides/_rels/slide6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3.xml"/><Relationship Id="rId1" Type="http://schemas.openxmlformats.org/officeDocument/2006/relationships/slideLayout" Target="../slideLayouts/slideLayout138.xml"/><Relationship Id="rId5" Type="http://schemas.openxmlformats.org/officeDocument/2006/relationships/image" Target="../media/image151.png"/><Relationship Id="rId4" Type="http://schemas.openxmlformats.org/officeDocument/2006/relationships/image" Target="../media/image150.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26.xml"/><Relationship Id="rId1" Type="http://schemas.openxmlformats.org/officeDocument/2006/relationships/tags" Target="../tags/tag89.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87.xml"/><Relationship Id="rId1" Type="http://schemas.openxmlformats.org/officeDocument/2006/relationships/tags" Target="../tags/tag90.xml"/><Relationship Id="rId4" Type="http://schemas.openxmlformats.org/officeDocument/2006/relationships/image" Target="../media/image2.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6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46.xml"/><Relationship Id="rId1" Type="http://schemas.openxmlformats.org/officeDocument/2006/relationships/slideLayout" Target="../slideLayouts/slideLayout13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7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8.xml"/><Relationship Id="rId1" Type="http://schemas.openxmlformats.org/officeDocument/2006/relationships/slideLayout" Target="../slideLayouts/slideLayout138.xml"/></Relationships>
</file>

<file path=ppt/slides/_rels/slide7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49.xml"/><Relationship Id="rId1" Type="http://schemas.openxmlformats.org/officeDocument/2006/relationships/slideLayout" Target="../slideLayouts/slideLayout13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8.xml"/></Relationships>
</file>

<file path=ppt/slides/_rels/slide7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51.xml"/><Relationship Id="rId1" Type="http://schemas.openxmlformats.org/officeDocument/2006/relationships/slideLayout" Target="../slideLayouts/slideLayout13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8.xml"/></Relationships>
</file>

<file path=ppt/slides/_rels/slide7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53.xml"/><Relationship Id="rId1" Type="http://schemas.openxmlformats.org/officeDocument/2006/relationships/slideLayout" Target="../slideLayouts/slideLayout138.xml"/></Relationships>
</file>

<file path=ppt/slides/_rels/slide7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54.xml"/><Relationship Id="rId1" Type="http://schemas.openxmlformats.org/officeDocument/2006/relationships/slideLayout" Target="../slideLayouts/slideLayout13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7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55.xml"/><Relationship Id="rId1" Type="http://schemas.openxmlformats.org/officeDocument/2006/relationships/slideLayout" Target="../slideLayouts/slideLayout13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8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57.xml"/><Relationship Id="rId1" Type="http://schemas.openxmlformats.org/officeDocument/2006/relationships/slideLayout" Target="../slideLayouts/slideLayout13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8.xml"/></Relationships>
</file>

<file path=ppt/slides/_rels/slide8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61.xml"/><Relationship Id="rId1" Type="http://schemas.openxmlformats.org/officeDocument/2006/relationships/slideLayout" Target="../slideLayouts/slideLayout13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8.xml"/></Relationships>
</file>

<file path=ppt/slides/_rels/slide8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64.xml"/><Relationship Id="rId1" Type="http://schemas.openxmlformats.org/officeDocument/2006/relationships/slideLayout" Target="../slideLayouts/slideLayout138.xml"/></Relationships>
</file>

<file path=ppt/slides/_rels/slide8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65.xml"/><Relationship Id="rId1" Type="http://schemas.openxmlformats.org/officeDocument/2006/relationships/slideLayout" Target="../slideLayouts/slideLayout13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8.xml"/></Relationships>
</file>

<file path=ppt/slides/_rels/slide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xml"/><Relationship Id="rId1" Type="http://schemas.openxmlformats.org/officeDocument/2006/relationships/slideLayout" Target="../slideLayouts/slideLayout13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8.xml"/></Relationships>
</file>

<file path=ppt/slides/_rels/slide9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70.xml"/><Relationship Id="rId1" Type="http://schemas.openxmlformats.org/officeDocument/2006/relationships/slideLayout" Target="../slideLayouts/slideLayout138.xml"/></Relationships>
</file>

<file path=ppt/slides/_rels/slide9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71.xml"/><Relationship Id="rId1" Type="http://schemas.openxmlformats.org/officeDocument/2006/relationships/slideLayout" Target="../slideLayouts/slideLayout138.xml"/></Relationships>
</file>

<file path=ppt/slides/_rels/slide9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72.xml"/><Relationship Id="rId1" Type="http://schemas.openxmlformats.org/officeDocument/2006/relationships/slideLayout" Target="../slideLayouts/slideLayout13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8DDC2-67E8-415F-91D0-880B41FAA503}"/>
              </a:ext>
            </a:extLst>
          </p:cNvPr>
          <p:cNvSpPr>
            <a:spLocks noGrp="1"/>
          </p:cNvSpPr>
          <p:nvPr>
            <p:ph type="title"/>
          </p:nvPr>
        </p:nvSpPr>
        <p:spPr/>
        <p:txBody>
          <a:bodyPr/>
          <a:lstStyle/>
          <a:p>
            <a:r>
              <a:rPr lang="en-US" dirty="0"/>
              <a:t>Microsoft Defender for Cloud</a:t>
            </a:r>
          </a:p>
        </p:txBody>
      </p:sp>
      <p:sp>
        <p:nvSpPr>
          <p:cNvPr id="3" name="Text Placeholder 2">
            <a:extLst>
              <a:ext uri="{FF2B5EF4-FFF2-40B4-BE49-F238E27FC236}">
                <a16:creationId xmlns:a16="http://schemas.microsoft.com/office/drawing/2014/main" id="{3C364953-BDD0-41A4-9EE4-EE902EF84D36}"/>
              </a:ext>
            </a:extLst>
          </p:cNvPr>
          <p:cNvSpPr>
            <a:spLocks noGrp="1"/>
          </p:cNvSpPr>
          <p:nvPr>
            <p:ph type="body" sz="quarter" idx="12"/>
          </p:nvPr>
        </p:nvSpPr>
        <p:spPr/>
        <p:txBody>
          <a:bodyPr/>
          <a:lstStyle/>
          <a:p>
            <a:r>
              <a:rPr lang="en-US" dirty="0"/>
              <a:t>Day 1</a:t>
            </a:r>
          </a:p>
        </p:txBody>
      </p:sp>
    </p:spTree>
    <p:extLst>
      <p:ext uri="{BB962C8B-B14F-4D97-AF65-F5344CB8AC3E}">
        <p14:creationId xmlns:p14="http://schemas.microsoft.com/office/powerpoint/2010/main" val="4095709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Secure Score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095759"/>
            <a:ext cx="8717573" cy="3442805"/>
          </a:xfrm>
        </p:spPr>
        <p:txBody>
          <a:bodyPr/>
          <a:lstStyle/>
          <a:p>
            <a:pPr marL="285750" lvl="0" indent="-285750" defTabSz="797968">
              <a:spcBef>
                <a:spcPct val="0"/>
              </a:spcBef>
              <a:spcAft>
                <a:spcPts val="800"/>
              </a:spcAft>
              <a:buFont typeface="Arial" panose="020B0604020202020204" pitchFamily="34" charset="0"/>
              <a:buChar char="•"/>
              <a:defRPr/>
            </a:pPr>
            <a:r>
              <a:rPr lang="en-US" sz="1400" dirty="0"/>
              <a:t>Your Secure Score is a measure of the security posture of your subscriptions: the higher the score, the lower the risk level.</a:t>
            </a:r>
            <a:endParaRPr lang="en-US" sz="1800"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FFF22699-E86A-4CB7-A119-000AA0771E1C}"/>
              </a:ext>
            </a:extLst>
          </p:cNvPr>
          <p:cNvPicPr>
            <a:picLocks noChangeAspect="1"/>
          </p:cNvPicPr>
          <p:nvPr/>
        </p:nvPicPr>
        <p:blipFill>
          <a:blip r:embed="rId3"/>
          <a:stretch>
            <a:fillRect/>
          </a:stretch>
        </p:blipFill>
        <p:spPr>
          <a:xfrm>
            <a:off x="1420729" y="2050883"/>
            <a:ext cx="1638300" cy="2419350"/>
          </a:xfrm>
          <a:prstGeom prst="rect">
            <a:avLst/>
          </a:prstGeom>
        </p:spPr>
      </p:pic>
      <p:pic>
        <p:nvPicPr>
          <p:cNvPr id="7" name="Picture 6">
            <a:extLst>
              <a:ext uri="{FF2B5EF4-FFF2-40B4-BE49-F238E27FC236}">
                <a16:creationId xmlns:a16="http://schemas.microsoft.com/office/drawing/2014/main" id="{94C3ACDE-FC43-400A-8C4F-56777F67A38E}"/>
              </a:ext>
            </a:extLst>
          </p:cNvPr>
          <p:cNvPicPr>
            <a:picLocks noChangeAspect="1"/>
          </p:cNvPicPr>
          <p:nvPr/>
        </p:nvPicPr>
        <p:blipFill>
          <a:blip r:embed="rId4"/>
          <a:stretch>
            <a:fillRect/>
          </a:stretch>
        </p:blipFill>
        <p:spPr>
          <a:xfrm>
            <a:off x="4283743" y="1833576"/>
            <a:ext cx="5383630" cy="3637032"/>
          </a:xfrm>
          <a:prstGeom prst="rect">
            <a:avLst/>
          </a:prstGeom>
        </p:spPr>
      </p:pic>
    </p:spTree>
    <p:extLst>
      <p:ext uri="{BB962C8B-B14F-4D97-AF65-F5344CB8AC3E}">
        <p14:creationId xmlns:p14="http://schemas.microsoft.com/office/powerpoint/2010/main" val="230949210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FC197-4C77-4AF9-B022-BFA8C3BE78C0}"/>
              </a:ext>
            </a:extLst>
          </p:cNvPr>
          <p:cNvSpPr>
            <a:spLocks noGrp="1"/>
          </p:cNvSpPr>
          <p:nvPr>
            <p:ph type="title"/>
          </p:nvPr>
        </p:nvSpPr>
        <p:spPr/>
        <p:txBody>
          <a:bodyPr/>
          <a:lstStyle/>
          <a:p>
            <a:r>
              <a:rPr lang="en-US" dirty="0"/>
              <a:t>Let’s Take a Break</a:t>
            </a:r>
          </a:p>
        </p:txBody>
      </p:sp>
      <p:sp>
        <p:nvSpPr>
          <p:cNvPr id="3" name="Text Placeholder 2">
            <a:extLst>
              <a:ext uri="{FF2B5EF4-FFF2-40B4-BE49-F238E27FC236}">
                <a16:creationId xmlns:a16="http://schemas.microsoft.com/office/drawing/2014/main" id="{8D10AAE0-3285-4E50-9F13-E1B8AF2B5CFD}"/>
              </a:ext>
            </a:extLst>
          </p:cNvPr>
          <p:cNvSpPr>
            <a:spLocks noGrp="1"/>
          </p:cNvSpPr>
          <p:nvPr>
            <p:ph type="body" sz="quarter" idx="10"/>
          </p:nvPr>
        </p:nvSpPr>
        <p:spPr>
          <a:xfrm>
            <a:off x="584200" y="1435100"/>
            <a:ext cx="5212080" cy="923330"/>
          </a:xfrm>
        </p:spPr>
        <p:txBody>
          <a:bodyPr/>
          <a:lstStyle/>
          <a:p>
            <a:r>
              <a:rPr lang="en-US" sz="2000" dirty="0"/>
              <a:t>Take a few moments to step away. </a:t>
            </a:r>
          </a:p>
          <a:p>
            <a:pPr>
              <a:spcBef>
                <a:spcPts val="0"/>
              </a:spcBef>
            </a:pPr>
            <a:endParaRPr lang="en-US" sz="1000" dirty="0"/>
          </a:p>
          <a:p>
            <a:r>
              <a:rPr lang="en-US" sz="2000" dirty="0"/>
              <a:t>We will come back together in </a:t>
            </a:r>
            <a:r>
              <a:rPr lang="en-US" sz="2000" b="1" dirty="0"/>
              <a:t>15 minutes</a:t>
            </a:r>
            <a:r>
              <a:rPr lang="en-US" sz="2000" dirty="0"/>
              <a:t>.</a:t>
            </a: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Add-in 3" title="Breaktime">
                <a:extLst>
                  <a:ext uri="{FF2B5EF4-FFF2-40B4-BE49-F238E27FC236}">
                    <a16:creationId xmlns:a16="http://schemas.microsoft.com/office/drawing/2014/main" id="{50CC6B6B-3EBC-4D31-9B17-1261DEC99CD7}"/>
                  </a:ext>
                </a:extLst>
              </p:cNvPr>
              <p:cNvGraphicFramePr>
                <a:graphicFrameLocks noGrp="1"/>
              </p:cNvGraphicFramePr>
              <p:nvPr/>
            </p:nvGraphicFramePr>
            <p:xfrm>
              <a:off x="864022" y="4510332"/>
              <a:ext cx="4652435" cy="2159847"/>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4" name="Add-in 3" title="Breaktime">
                <a:extLst>
                  <a:ext uri="{FF2B5EF4-FFF2-40B4-BE49-F238E27FC236}">
                    <a16:creationId xmlns:a16="http://schemas.microsoft.com/office/drawing/2014/main" id="{50CC6B6B-3EBC-4D31-9B17-1261DEC99CD7}"/>
                  </a:ext>
                </a:extLst>
              </p:cNvPr>
              <p:cNvPicPr>
                <a:picLocks noGrp="1" noRot="1" noChangeAspect="1" noMove="1" noResize="1" noEditPoints="1" noAdjustHandles="1" noChangeArrowheads="1" noChangeShapeType="1"/>
              </p:cNvPicPr>
              <p:nvPr/>
            </p:nvPicPr>
            <p:blipFill>
              <a:blip r:embed="rId3"/>
              <a:stretch>
                <a:fillRect/>
              </a:stretch>
            </p:blipFill>
            <p:spPr>
              <a:xfrm>
                <a:off x="864022" y="4510332"/>
                <a:ext cx="4652435" cy="2159847"/>
              </a:xfrm>
              <a:prstGeom prst="rect">
                <a:avLst/>
              </a:prstGeom>
            </p:spPr>
          </p:pic>
        </mc:Fallback>
      </mc:AlternateContent>
      <p:graphicFrame>
        <p:nvGraphicFramePr>
          <p:cNvPr id="5" name="Table 4">
            <a:extLst>
              <a:ext uri="{FF2B5EF4-FFF2-40B4-BE49-F238E27FC236}">
                <a16:creationId xmlns:a16="http://schemas.microsoft.com/office/drawing/2014/main" id="{F6286A74-BBD5-417E-932E-31E614286D89}"/>
              </a:ext>
            </a:extLst>
          </p:cNvPr>
          <p:cNvGraphicFramePr>
            <a:graphicFrameLocks noGrp="1"/>
          </p:cNvGraphicFramePr>
          <p:nvPr/>
        </p:nvGraphicFramePr>
        <p:xfrm>
          <a:off x="584200" y="2594225"/>
          <a:ext cx="5219700" cy="1948142"/>
        </p:xfrm>
        <a:graphic>
          <a:graphicData uri="http://schemas.openxmlformats.org/drawingml/2006/table">
            <a:tbl>
              <a:tblPr firstRow="1" bandRow="1">
                <a:tableStyleId>{5C22544A-7EE6-4342-B048-85BDC9FD1C3A}</a:tableStyleId>
              </a:tblPr>
              <a:tblGrid>
                <a:gridCol w="2609850">
                  <a:extLst>
                    <a:ext uri="{9D8B030D-6E8A-4147-A177-3AD203B41FA5}">
                      <a16:colId xmlns:a16="http://schemas.microsoft.com/office/drawing/2014/main" val="3550768272"/>
                    </a:ext>
                  </a:extLst>
                </a:gridCol>
                <a:gridCol w="2609850">
                  <a:extLst>
                    <a:ext uri="{9D8B030D-6E8A-4147-A177-3AD203B41FA5}">
                      <a16:colId xmlns:a16="http://schemas.microsoft.com/office/drawing/2014/main" val="572344534"/>
                    </a:ext>
                  </a:extLst>
                </a:gridCol>
              </a:tblGrid>
              <a:tr h="1948142">
                <a:tc>
                  <a:txBody>
                    <a:bodyPr/>
                    <a:lstStyle/>
                    <a:p>
                      <a:pPr algn="ctr"/>
                      <a:r>
                        <a:rPr lang="en-US" dirty="0">
                          <a:solidFill>
                            <a:srgbClr val="0078D4"/>
                          </a:solidFill>
                        </a:rPr>
                        <a:t>We just finished</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rgbClr val="0078D4"/>
                          </a:solidFill>
                        </a:rPr>
                        <a:t>Up next, we will</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0136384"/>
                  </a:ext>
                </a:extLst>
              </a:tr>
            </a:tbl>
          </a:graphicData>
        </a:graphic>
      </p:graphicFrame>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28858F68-93C1-41AE-A748-276EBD0CC232}"/>
                  </a:ext>
                </a:extLst>
              </p:cNvPr>
              <p:cNvGraphicFramePr>
                <a:graphicFrameLocks noChangeAspect="1"/>
              </p:cNvGraphicFramePr>
              <p:nvPr/>
            </p:nvGraphicFramePr>
            <p:xfrm>
              <a:off x="584200" y="3063662"/>
              <a:ext cx="2571858" cy="1446670"/>
            </p:xfrm>
            <a:graphic>
              <a:graphicData uri="http://schemas.microsoft.com/office/powerpoint/2016/slidezoom">
                <pslz:sldZm>
                  <pslz:sldZmObj sldId="2076138578" cId="2007590959">
                    <pslz:zmPr id="{24469D25-94F2-44A3-9927-3267B8E9FD55}" returnToParent="0" transitionDur="1000">
                      <p166:blipFill xmlns:p166="http://schemas.microsoft.com/office/powerpoint/2016/6/main">
                        <a:blip r:embed="rId4"/>
                        <a:stretch>
                          <a:fillRect/>
                        </a:stretch>
                      </p166:blipFill>
                      <p166:spPr xmlns:p166="http://schemas.microsoft.com/office/powerpoint/2016/6/main">
                        <a:xfrm>
                          <a:off x="0" y="0"/>
                          <a:ext cx="2571858" cy="1446670"/>
                        </a:xfrm>
                        <a:prstGeom prst="rect">
                          <a:avLst/>
                        </a:prstGeom>
                        <a:ln w="3175">
                          <a:solidFill>
                            <a:prstClr val="ltGray"/>
                          </a:solidFill>
                        </a:ln>
                      </p166:spPr>
                    </pslz:zmPr>
                  </pslz:sldZmObj>
                </pslz:sldZm>
              </a:graphicData>
            </a:graphic>
          </p:graphicFrame>
        </mc:Choice>
        <mc:Fallback xmlns="">
          <p:pic>
            <p:nvPicPr>
              <p:cNvPr id="8" name="Slide Zoom 7">
                <a:hlinkClick r:id="rId5" action="ppaction://hlinksldjump"/>
                <a:extLst>
                  <a:ext uri="{FF2B5EF4-FFF2-40B4-BE49-F238E27FC236}">
                    <a16:creationId xmlns:a16="http://schemas.microsoft.com/office/drawing/2014/main" id="{28858F68-93C1-41AE-A748-276EBD0CC232}"/>
                  </a:ext>
                </a:extLst>
              </p:cNvPr>
              <p:cNvPicPr>
                <a:picLocks noGrp="1" noRot="1" noChangeAspect="1" noMove="1" noResize="1" noEditPoints="1" noAdjustHandles="1" noChangeArrowheads="1" noChangeShapeType="1"/>
              </p:cNvPicPr>
              <p:nvPr/>
            </p:nvPicPr>
            <p:blipFill>
              <a:blip r:embed="rId6"/>
              <a:stretch>
                <a:fillRect/>
              </a:stretch>
            </p:blipFill>
            <p:spPr>
              <a:xfrm>
                <a:off x="584200" y="3063662"/>
                <a:ext cx="2571858" cy="144667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9944346B-7E05-4B41-A7A9-4696DAC396F1}"/>
                  </a:ext>
                </a:extLst>
              </p:cNvPr>
              <p:cNvGraphicFramePr>
                <a:graphicFrameLocks noChangeAspect="1"/>
              </p:cNvGraphicFramePr>
              <p:nvPr/>
            </p:nvGraphicFramePr>
            <p:xfrm>
              <a:off x="3329646" y="3063662"/>
              <a:ext cx="2571858" cy="1446670"/>
            </p:xfrm>
            <a:graphic>
              <a:graphicData uri="http://schemas.microsoft.com/office/powerpoint/2016/slidezoom">
                <pslz:sldZm>
                  <pslz:sldZmObj sldId="2076138392" cId="1636117893">
                    <pslz:zmPr id="{7AC12DFF-90CD-421B-AE55-0C2398E080B7}" returnToParent="0" transitionDur="1000">
                      <p166:blipFill xmlns:p166="http://schemas.microsoft.com/office/powerpoint/2016/6/main">
                        <a:blip r:embed="rId7"/>
                        <a:stretch>
                          <a:fillRect/>
                        </a:stretch>
                      </p166:blipFill>
                      <p166:spPr xmlns:p166="http://schemas.microsoft.com/office/powerpoint/2016/6/main">
                        <a:xfrm>
                          <a:off x="0" y="0"/>
                          <a:ext cx="2571858" cy="1446670"/>
                        </a:xfrm>
                        <a:prstGeom prst="rect">
                          <a:avLst/>
                        </a:prstGeom>
                        <a:ln w="3175">
                          <a:solidFill>
                            <a:prstClr val="ltGray"/>
                          </a:solidFill>
                        </a:ln>
                      </p166:spPr>
                    </pslz:zmPr>
                  </pslz:sldZmObj>
                </pslz:sldZm>
              </a:graphicData>
            </a:graphic>
          </p:graphicFrame>
        </mc:Choice>
        <mc:Fallback xmlns="">
          <p:pic>
            <p:nvPicPr>
              <p:cNvPr id="11" name="Slide Zoom 10">
                <a:hlinkClick r:id="rId8" action="ppaction://hlinksldjump"/>
                <a:extLst>
                  <a:ext uri="{FF2B5EF4-FFF2-40B4-BE49-F238E27FC236}">
                    <a16:creationId xmlns:a16="http://schemas.microsoft.com/office/drawing/2014/main" id="{9944346B-7E05-4B41-A7A9-4696DAC396F1}"/>
                  </a:ext>
                </a:extLst>
              </p:cNvPr>
              <p:cNvPicPr>
                <a:picLocks noGrp="1" noRot="1" noChangeAspect="1" noMove="1" noResize="1" noEditPoints="1" noAdjustHandles="1" noChangeArrowheads="1" noChangeShapeType="1"/>
              </p:cNvPicPr>
              <p:nvPr/>
            </p:nvPicPr>
            <p:blipFill>
              <a:blip r:embed="rId9"/>
              <a:stretch>
                <a:fillRect/>
              </a:stretch>
            </p:blipFill>
            <p:spPr>
              <a:xfrm>
                <a:off x="3329646" y="3063662"/>
                <a:ext cx="2571858" cy="1446670"/>
              </a:xfrm>
              <a:prstGeom prst="rect">
                <a:avLst/>
              </a:prstGeom>
              <a:ln w="3175">
                <a:solidFill>
                  <a:prstClr val="ltGray"/>
                </a:solidFill>
              </a:ln>
            </p:spPr>
          </p:pic>
        </mc:Fallback>
      </mc:AlternateContent>
    </p:spTree>
    <p:extLst>
      <p:ext uri="{BB962C8B-B14F-4D97-AF65-F5344CB8AC3E}">
        <p14:creationId xmlns:p14="http://schemas.microsoft.com/office/powerpoint/2010/main" val="134084943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BDCC2-43C3-46CA-92DB-A430A67F9FF2}"/>
              </a:ext>
            </a:extLst>
          </p:cNvPr>
          <p:cNvSpPr>
            <a:spLocks noGrp="1"/>
          </p:cNvSpPr>
          <p:nvPr>
            <p:ph type="title"/>
          </p:nvPr>
        </p:nvSpPr>
        <p:spPr/>
        <p:txBody>
          <a:bodyPr/>
          <a:lstStyle/>
          <a:p>
            <a:r>
              <a:rPr lang="en-US" dirty="0"/>
              <a:t>Today’s Agenda</a:t>
            </a:r>
          </a:p>
        </p:txBody>
      </p:sp>
      <p:sp>
        <p:nvSpPr>
          <p:cNvPr id="19" name="Google Shape;349;p23">
            <a:extLst>
              <a:ext uri="{FF2B5EF4-FFF2-40B4-BE49-F238E27FC236}">
                <a16:creationId xmlns:a16="http://schemas.microsoft.com/office/drawing/2014/main" id="{F262EBD2-234F-48E4-942C-D333927F5543}"/>
              </a:ext>
            </a:extLst>
          </p:cNvPr>
          <p:cNvSpPr txBox="1"/>
          <p:nvPr/>
        </p:nvSpPr>
        <p:spPr>
          <a:xfrm>
            <a:off x="1399619" y="115077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Welcome</a:t>
            </a:r>
          </a:p>
        </p:txBody>
      </p:sp>
      <p:sp>
        <p:nvSpPr>
          <p:cNvPr id="36" name="Oval 35">
            <a:extLst>
              <a:ext uri="{FF2B5EF4-FFF2-40B4-BE49-F238E27FC236}">
                <a16:creationId xmlns:a16="http://schemas.microsoft.com/office/drawing/2014/main" id="{BAFB245E-B71F-4655-942D-C64C459EC01E}"/>
              </a:ext>
            </a:extLst>
          </p:cNvPr>
          <p:cNvSpPr/>
          <p:nvPr/>
        </p:nvSpPr>
        <p:spPr bwMode="auto">
          <a:xfrm>
            <a:off x="4090336" y="114921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34" name="Google Shape;349;p23">
            <a:extLst>
              <a:ext uri="{FF2B5EF4-FFF2-40B4-BE49-F238E27FC236}">
                <a16:creationId xmlns:a16="http://schemas.microsoft.com/office/drawing/2014/main" id="{C09ED79D-BF89-44F2-A5F5-16EC3EC7369F}"/>
              </a:ext>
            </a:extLst>
          </p:cNvPr>
          <p:cNvSpPr txBox="1"/>
          <p:nvPr/>
        </p:nvSpPr>
        <p:spPr>
          <a:xfrm>
            <a:off x="1391928" y="155249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Keynote: Microsoft Defender for Cloud</a:t>
            </a:r>
          </a:p>
        </p:txBody>
      </p:sp>
      <p:sp>
        <p:nvSpPr>
          <p:cNvPr id="38" name="Oval 37">
            <a:extLst>
              <a:ext uri="{FF2B5EF4-FFF2-40B4-BE49-F238E27FC236}">
                <a16:creationId xmlns:a16="http://schemas.microsoft.com/office/drawing/2014/main" id="{5EF761A0-8CA2-4F0B-BD06-2FDEFFBCB5F4}"/>
              </a:ext>
            </a:extLst>
          </p:cNvPr>
          <p:cNvSpPr/>
          <p:nvPr/>
        </p:nvSpPr>
        <p:spPr bwMode="auto">
          <a:xfrm>
            <a:off x="4088888" y="154788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25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20" name="Google Shape;349;p23">
            <a:extLst>
              <a:ext uri="{FF2B5EF4-FFF2-40B4-BE49-F238E27FC236}">
                <a16:creationId xmlns:a16="http://schemas.microsoft.com/office/drawing/2014/main" id="{202C0478-739E-41C2-A307-52CA876925CF}"/>
              </a:ext>
            </a:extLst>
          </p:cNvPr>
          <p:cNvSpPr txBox="1"/>
          <p:nvPr/>
        </p:nvSpPr>
        <p:spPr>
          <a:xfrm>
            <a:off x="1391928" y="195421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Demo Walk Through</a:t>
            </a:r>
          </a:p>
        </p:txBody>
      </p:sp>
      <p:sp>
        <p:nvSpPr>
          <p:cNvPr id="39" name="Oval 38">
            <a:extLst>
              <a:ext uri="{FF2B5EF4-FFF2-40B4-BE49-F238E27FC236}">
                <a16:creationId xmlns:a16="http://schemas.microsoft.com/office/drawing/2014/main" id="{D6BF9C35-DA4A-4228-82AE-FFAF633D3C1E}"/>
              </a:ext>
            </a:extLst>
          </p:cNvPr>
          <p:cNvSpPr/>
          <p:nvPr/>
        </p:nvSpPr>
        <p:spPr bwMode="auto">
          <a:xfrm>
            <a:off x="4088888" y="1953435"/>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20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21" name="Google Shape;349;p23">
            <a:extLst>
              <a:ext uri="{FF2B5EF4-FFF2-40B4-BE49-F238E27FC236}">
                <a16:creationId xmlns:a16="http://schemas.microsoft.com/office/drawing/2014/main" id="{79A89461-83C8-45CB-9A19-9F7DD3BA08C1}"/>
              </a:ext>
            </a:extLst>
          </p:cNvPr>
          <p:cNvSpPr txBox="1"/>
          <p:nvPr/>
        </p:nvSpPr>
        <p:spPr>
          <a:xfrm>
            <a:off x="1391928" y="235593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Break</a:t>
            </a:r>
          </a:p>
        </p:txBody>
      </p:sp>
      <p:sp>
        <p:nvSpPr>
          <p:cNvPr id="40" name="Oval 39">
            <a:extLst>
              <a:ext uri="{FF2B5EF4-FFF2-40B4-BE49-F238E27FC236}">
                <a16:creationId xmlns:a16="http://schemas.microsoft.com/office/drawing/2014/main" id="{B48C72BC-3D30-4E5E-B876-53FA986B773B}"/>
              </a:ext>
            </a:extLst>
          </p:cNvPr>
          <p:cNvSpPr/>
          <p:nvPr/>
        </p:nvSpPr>
        <p:spPr bwMode="auto">
          <a:xfrm>
            <a:off x="4088888" y="2356434"/>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10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22" name="Google Shape;349;p23">
            <a:extLst>
              <a:ext uri="{FF2B5EF4-FFF2-40B4-BE49-F238E27FC236}">
                <a16:creationId xmlns:a16="http://schemas.microsoft.com/office/drawing/2014/main" id="{F1F3FA8C-4FAF-48E4-8DB9-78E00A535A07}"/>
              </a:ext>
            </a:extLst>
          </p:cNvPr>
          <p:cNvSpPr txBox="1"/>
          <p:nvPr/>
        </p:nvSpPr>
        <p:spPr>
          <a:xfrm>
            <a:off x="1391928" y="275765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Microsoft Defender for Cloud vs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other Azure Products</a:t>
            </a:r>
          </a:p>
        </p:txBody>
      </p:sp>
      <p:sp>
        <p:nvSpPr>
          <p:cNvPr id="41" name="Oval 40">
            <a:extLst>
              <a:ext uri="{FF2B5EF4-FFF2-40B4-BE49-F238E27FC236}">
                <a16:creationId xmlns:a16="http://schemas.microsoft.com/office/drawing/2014/main" id="{796181FB-EE8D-4563-897C-B35DB9777F62}"/>
              </a:ext>
            </a:extLst>
          </p:cNvPr>
          <p:cNvSpPr/>
          <p:nvPr/>
        </p:nvSpPr>
        <p:spPr bwMode="auto">
          <a:xfrm>
            <a:off x="4088888" y="275535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45</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31" name="Google Shape;349;p23">
            <a:extLst>
              <a:ext uri="{FF2B5EF4-FFF2-40B4-BE49-F238E27FC236}">
                <a16:creationId xmlns:a16="http://schemas.microsoft.com/office/drawing/2014/main" id="{C39478EB-3573-4C0E-996C-7FF52315B585}"/>
              </a:ext>
            </a:extLst>
          </p:cNvPr>
          <p:cNvSpPr txBox="1"/>
          <p:nvPr/>
        </p:nvSpPr>
        <p:spPr>
          <a:xfrm>
            <a:off x="1391928" y="3561093"/>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Break</a:t>
            </a:r>
          </a:p>
        </p:txBody>
      </p:sp>
      <p:sp>
        <p:nvSpPr>
          <p:cNvPr id="42" name="Oval 41">
            <a:extLst>
              <a:ext uri="{FF2B5EF4-FFF2-40B4-BE49-F238E27FC236}">
                <a16:creationId xmlns:a16="http://schemas.microsoft.com/office/drawing/2014/main" id="{E0819730-DE07-4535-ABAA-E328BE475A2B}"/>
              </a:ext>
            </a:extLst>
          </p:cNvPr>
          <p:cNvSpPr/>
          <p:nvPr/>
        </p:nvSpPr>
        <p:spPr bwMode="auto">
          <a:xfrm>
            <a:off x="4088888" y="355648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24" name="Google Shape;349;p23">
            <a:extLst>
              <a:ext uri="{FF2B5EF4-FFF2-40B4-BE49-F238E27FC236}">
                <a16:creationId xmlns:a16="http://schemas.microsoft.com/office/drawing/2014/main" id="{A63AFEFD-6C41-4402-AD04-1CA0D34D7B0C}"/>
              </a:ext>
            </a:extLst>
          </p:cNvPr>
          <p:cNvSpPr txBox="1"/>
          <p:nvPr/>
        </p:nvSpPr>
        <p:spPr>
          <a:xfrm>
            <a:off x="1391928" y="315937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Microsoft Defender for Cloud Part 1</a:t>
            </a:r>
          </a:p>
        </p:txBody>
      </p:sp>
      <p:sp>
        <p:nvSpPr>
          <p:cNvPr id="43" name="Oval 42">
            <a:extLst>
              <a:ext uri="{FF2B5EF4-FFF2-40B4-BE49-F238E27FC236}">
                <a16:creationId xmlns:a16="http://schemas.microsoft.com/office/drawing/2014/main" id="{EEB84695-C400-462D-9E67-3C927980639D}"/>
              </a:ext>
            </a:extLst>
          </p:cNvPr>
          <p:cNvSpPr/>
          <p:nvPr/>
        </p:nvSpPr>
        <p:spPr bwMode="auto">
          <a:xfrm>
            <a:off x="4088888" y="3152034"/>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45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32" name="Google Shape;349;p23">
            <a:extLst>
              <a:ext uri="{FF2B5EF4-FFF2-40B4-BE49-F238E27FC236}">
                <a16:creationId xmlns:a16="http://schemas.microsoft.com/office/drawing/2014/main" id="{2542F204-14E0-44AD-9967-6BAA1C72D25C}"/>
              </a:ext>
            </a:extLst>
          </p:cNvPr>
          <p:cNvSpPr txBox="1"/>
          <p:nvPr/>
        </p:nvSpPr>
        <p:spPr>
          <a:xfrm>
            <a:off x="1391928" y="4766258"/>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44" name="Oval 43">
            <a:extLst>
              <a:ext uri="{FF2B5EF4-FFF2-40B4-BE49-F238E27FC236}">
                <a16:creationId xmlns:a16="http://schemas.microsoft.com/office/drawing/2014/main" id="{B3681CA7-4BE8-46DA-855A-C44CA5C145F8}"/>
              </a:ext>
            </a:extLst>
          </p:cNvPr>
          <p:cNvSpPr/>
          <p:nvPr/>
        </p:nvSpPr>
        <p:spPr bwMode="auto">
          <a:xfrm>
            <a:off x="4088888" y="476164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45" name="Google Shape;349;p23">
            <a:extLst>
              <a:ext uri="{FF2B5EF4-FFF2-40B4-BE49-F238E27FC236}">
                <a16:creationId xmlns:a16="http://schemas.microsoft.com/office/drawing/2014/main" id="{3A3AD43A-F847-4DB7-B94D-8EC894AEE893}"/>
              </a:ext>
            </a:extLst>
          </p:cNvPr>
          <p:cNvSpPr txBox="1"/>
          <p:nvPr/>
        </p:nvSpPr>
        <p:spPr>
          <a:xfrm>
            <a:off x="1391928" y="4364538"/>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Lab: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 Settings + Part 1</a:t>
            </a:r>
          </a:p>
        </p:txBody>
      </p:sp>
      <p:sp>
        <p:nvSpPr>
          <p:cNvPr id="53" name="Oval 52">
            <a:extLst>
              <a:ext uri="{FF2B5EF4-FFF2-40B4-BE49-F238E27FC236}">
                <a16:creationId xmlns:a16="http://schemas.microsoft.com/office/drawing/2014/main" id="{A78A0B8C-670F-4EBF-B3A5-EA4194B02DF7}"/>
              </a:ext>
            </a:extLst>
          </p:cNvPr>
          <p:cNvSpPr/>
          <p:nvPr/>
        </p:nvSpPr>
        <p:spPr bwMode="auto">
          <a:xfrm>
            <a:off x="4088888" y="436223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60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6" name="Google Shape;349;p23">
            <a:extLst>
              <a:ext uri="{FF2B5EF4-FFF2-40B4-BE49-F238E27FC236}">
                <a16:creationId xmlns:a16="http://schemas.microsoft.com/office/drawing/2014/main" id="{25F95A70-0B6A-4E18-BE66-5DF8B0F3DAD7}"/>
              </a:ext>
            </a:extLst>
          </p:cNvPr>
          <p:cNvSpPr txBox="1"/>
          <p:nvPr/>
        </p:nvSpPr>
        <p:spPr>
          <a:xfrm>
            <a:off x="1391928" y="5167978"/>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Part 2</a:t>
            </a:r>
          </a:p>
        </p:txBody>
      </p:sp>
      <p:sp>
        <p:nvSpPr>
          <p:cNvPr id="54" name="Oval 53">
            <a:extLst>
              <a:ext uri="{FF2B5EF4-FFF2-40B4-BE49-F238E27FC236}">
                <a16:creationId xmlns:a16="http://schemas.microsoft.com/office/drawing/2014/main" id="{250585CE-027A-4D4F-B3C3-0D4DFFD80976}"/>
              </a:ext>
            </a:extLst>
          </p:cNvPr>
          <p:cNvSpPr/>
          <p:nvPr/>
        </p:nvSpPr>
        <p:spPr bwMode="auto">
          <a:xfrm>
            <a:off x="4088888" y="516567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7" name="Google Shape;349;p23">
            <a:extLst>
              <a:ext uri="{FF2B5EF4-FFF2-40B4-BE49-F238E27FC236}">
                <a16:creationId xmlns:a16="http://schemas.microsoft.com/office/drawing/2014/main" id="{ED0547D5-4FB0-4F06-9C51-312190FC5504}"/>
              </a:ext>
            </a:extLst>
          </p:cNvPr>
          <p:cNvSpPr txBox="1"/>
          <p:nvPr/>
        </p:nvSpPr>
        <p:spPr>
          <a:xfrm>
            <a:off x="1391928" y="5569698"/>
            <a:ext cx="2981881"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Microsoft Defender for Cloud</a:t>
            </a:r>
          </a:p>
        </p:txBody>
      </p:sp>
      <p:sp>
        <p:nvSpPr>
          <p:cNvPr id="55" name="Oval 54">
            <a:extLst>
              <a:ext uri="{FF2B5EF4-FFF2-40B4-BE49-F238E27FC236}">
                <a16:creationId xmlns:a16="http://schemas.microsoft.com/office/drawing/2014/main" id="{8AD6028E-6FB9-45D3-BEA4-7C2EB8C469D6}"/>
              </a:ext>
            </a:extLst>
          </p:cNvPr>
          <p:cNvSpPr/>
          <p:nvPr/>
        </p:nvSpPr>
        <p:spPr bwMode="auto">
          <a:xfrm>
            <a:off x="4088888" y="556508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8" name="Google Shape;349;p23">
            <a:extLst>
              <a:ext uri="{FF2B5EF4-FFF2-40B4-BE49-F238E27FC236}">
                <a16:creationId xmlns:a16="http://schemas.microsoft.com/office/drawing/2014/main" id="{02C0B7BC-CE11-45F1-BD01-9C58B006619E}"/>
              </a:ext>
            </a:extLst>
          </p:cNvPr>
          <p:cNvSpPr txBox="1"/>
          <p:nvPr/>
        </p:nvSpPr>
        <p:spPr>
          <a:xfrm>
            <a:off x="1391928" y="5971418"/>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Lab: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 Part 2</a:t>
            </a:r>
          </a:p>
        </p:txBody>
      </p:sp>
      <p:sp>
        <p:nvSpPr>
          <p:cNvPr id="56" name="Oval 55">
            <a:extLst>
              <a:ext uri="{FF2B5EF4-FFF2-40B4-BE49-F238E27FC236}">
                <a16:creationId xmlns:a16="http://schemas.microsoft.com/office/drawing/2014/main" id="{651CEBE6-92C1-4ED2-B74B-7EB777C3465F}"/>
              </a:ext>
            </a:extLst>
          </p:cNvPr>
          <p:cNvSpPr/>
          <p:nvPr/>
        </p:nvSpPr>
        <p:spPr bwMode="auto">
          <a:xfrm>
            <a:off x="4081201" y="596911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90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9" name="Google Shape;349;p23">
            <a:extLst>
              <a:ext uri="{FF2B5EF4-FFF2-40B4-BE49-F238E27FC236}">
                <a16:creationId xmlns:a16="http://schemas.microsoft.com/office/drawing/2014/main" id="{9A9F2ADF-DDDA-43CA-98AF-249A4874899B}"/>
              </a:ext>
            </a:extLst>
          </p:cNvPr>
          <p:cNvSpPr txBox="1"/>
          <p:nvPr/>
        </p:nvSpPr>
        <p:spPr>
          <a:xfrm>
            <a:off x="1391928" y="6373143"/>
            <a:ext cx="2981881"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Close</a:t>
            </a:r>
          </a:p>
        </p:txBody>
      </p:sp>
      <p:sp>
        <p:nvSpPr>
          <p:cNvPr id="57" name="Oval 56">
            <a:extLst>
              <a:ext uri="{FF2B5EF4-FFF2-40B4-BE49-F238E27FC236}">
                <a16:creationId xmlns:a16="http://schemas.microsoft.com/office/drawing/2014/main" id="{42623678-C7E7-4CFF-AE90-319DDF2648D9}"/>
              </a:ext>
            </a:extLst>
          </p:cNvPr>
          <p:cNvSpPr/>
          <p:nvPr/>
        </p:nvSpPr>
        <p:spPr bwMode="auto">
          <a:xfrm>
            <a:off x="4089407" y="637083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58" name="Right Brace 57">
            <a:extLst>
              <a:ext uri="{FF2B5EF4-FFF2-40B4-BE49-F238E27FC236}">
                <a16:creationId xmlns:a16="http://schemas.microsoft.com/office/drawing/2014/main" id="{34205A5C-B2D9-4415-9E56-D368BE2784DB}"/>
              </a:ext>
            </a:extLst>
          </p:cNvPr>
          <p:cNvSpPr/>
          <p:nvPr/>
        </p:nvSpPr>
        <p:spPr>
          <a:xfrm>
            <a:off x="4432061" y="3979793"/>
            <a:ext cx="209614" cy="1072101"/>
          </a:xfrm>
          <a:prstGeom prst="rightBrace">
            <a:avLst>
              <a:gd name="adj1" fmla="val 4923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Right Brace 58">
            <a:extLst>
              <a:ext uri="{FF2B5EF4-FFF2-40B4-BE49-F238E27FC236}">
                <a16:creationId xmlns:a16="http://schemas.microsoft.com/office/drawing/2014/main" id="{C69D4AB3-8AB3-4F67-9ED3-8184A06CBCA7}"/>
              </a:ext>
            </a:extLst>
          </p:cNvPr>
          <p:cNvSpPr/>
          <p:nvPr/>
        </p:nvSpPr>
        <p:spPr>
          <a:xfrm>
            <a:off x="4430929" y="5969113"/>
            <a:ext cx="209614" cy="275802"/>
          </a:xfrm>
          <a:prstGeom prst="rightBrace">
            <a:avLst>
              <a:gd name="adj1" fmla="val 4923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688579EE-1EB0-4834-A85C-322A77F0AB20}"/>
              </a:ext>
            </a:extLst>
          </p:cNvPr>
          <p:cNvSpPr txBox="1"/>
          <p:nvPr/>
        </p:nvSpPr>
        <p:spPr>
          <a:xfrm>
            <a:off x="4750019" y="4423510"/>
            <a:ext cx="119081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Table Groups</a:t>
            </a:r>
          </a:p>
        </p:txBody>
      </p:sp>
      <p:sp>
        <p:nvSpPr>
          <p:cNvPr id="61" name="TextBox 60">
            <a:extLst>
              <a:ext uri="{FF2B5EF4-FFF2-40B4-BE49-F238E27FC236}">
                <a16:creationId xmlns:a16="http://schemas.microsoft.com/office/drawing/2014/main" id="{679B8ACA-691B-40BA-A17F-703056DA9581}"/>
              </a:ext>
            </a:extLst>
          </p:cNvPr>
          <p:cNvSpPr txBox="1"/>
          <p:nvPr/>
        </p:nvSpPr>
        <p:spPr>
          <a:xfrm>
            <a:off x="4750019" y="6017859"/>
            <a:ext cx="119081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Table Groups</a:t>
            </a:r>
          </a:p>
        </p:txBody>
      </p:sp>
      <p:sp>
        <p:nvSpPr>
          <p:cNvPr id="88" name="Google Shape;349;p23">
            <a:extLst>
              <a:ext uri="{FF2B5EF4-FFF2-40B4-BE49-F238E27FC236}">
                <a16:creationId xmlns:a16="http://schemas.microsoft.com/office/drawing/2014/main" id="{DB0FEBEA-4DA6-4381-BC4C-9B7F42317B1C}"/>
              </a:ext>
            </a:extLst>
          </p:cNvPr>
          <p:cNvSpPr txBox="1"/>
          <p:nvPr/>
        </p:nvSpPr>
        <p:spPr>
          <a:xfrm>
            <a:off x="1391928" y="3962818"/>
            <a:ext cx="2981881" cy="287997"/>
          </a:xfrm>
          <a:prstGeom prst="roundRect">
            <a:avLst>
              <a:gd name="adj" fmla="val 50000"/>
            </a:avLst>
          </a:prstGeom>
          <a:solidFill>
            <a:srgbClr val="107C10"/>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 Onboarding </a:t>
            </a:r>
          </a:p>
        </p:txBody>
      </p:sp>
      <p:sp>
        <p:nvSpPr>
          <p:cNvPr id="89" name="Oval 88">
            <a:extLst>
              <a:ext uri="{FF2B5EF4-FFF2-40B4-BE49-F238E27FC236}">
                <a16:creationId xmlns:a16="http://schemas.microsoft.com/office/drawing/2014/main" id="{AB1A999A-A057-4B14-863A-2F5325D1B999}"/>
              </a:ext>
            </a:extLst>
          </p:cNvPr>
          <p:cNvSpPr/>
          <p:nvPr/>
        </p:nvSpPr>
        <p:spPr bwMode="auto">
          <a:xfrm>
            <a:off x="4088888" y="396051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15</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Tree>
    <p:extLst>
      <p:ext uri="{BB962C8B-B14F-4D97-AF65-F5344CB8AC3E}">
        <p14:creationId xmlns:p14="http://schemas.microsoft.com/office/powerpoint/2010/main" val="871265185"/>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whiteboard designs</a:t>
            </a:r>
          </a:p>
        </p:txBody>
      </p:sp>
    </p:spTree>
    <p:extLst>
      <p:ext uri="{BB962C8B-B14F-4D97-AF65-F5344CB8AC3E}">
        <p14:creationId xmlns:p14="http://schemas.microsoft.com/office/powerpoint/2010/main" val="3487015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solidFill>
                  <a:schemeClr val="tx1"/>
                </a:solidFill>
              </a:rPr>
              <a:t>Breakout Activity: </a:t>
            </a:r>
            <a:br>
              <a:rPr lang="en-US" dirty="0"/>
            </a:br>
            <a:r>
              <a:rPr lang="en-US" dirty="0">
                <a:solidFill>
                  <a:srgbClr val="737373"/>
                </a:solidFill>
              </a:rPr>
              <a:t>Microsoft Defender for Cloud Onboarding</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chemeClr val="accent1"/>
                </a:solidFill>
                <a:effectLst/>
                <a:uLnTx/>
                <a:uFillTx/>
                <a:latin typeface="Segoe UI"/>
                <a:ea typeface="+mn-ea"/>
                <a:cs typeface="+mn-cs"/>
              </a:rPr>
              <a:t>Plan and perform Microsoft Defender for Cloud onboarding</a:t>
            </a:r>
            <a:endParaRPr kumimoji="0" lang="en-US" sz="1800" b="0" i="0" u="none" strike="noStrike" kern="1200" cap="none" spc="0" normalizeH="0" baseline="0" noProof="0" dirty="0">
              <a:ln>
                <a:noFill/>
              </a:ln>
              <a:solidFill>
                <a:schemeClr val="accent1"/>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15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chemeClr val="accent1"/>
                  </a:solidFill>
                  <a:effectLst/>
                  <a:uLnTx/>
                  <a:uFillTx/>
                  <a:latin typeface="Segoe UI"/>
                  <a:ea typeface="+mn-ea"/>
                  <a:cs typeface="+mn-cs"/>
                </a:rPr>
                <a:t>answer the provided challenge questions.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2407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Session and Lab Environment</a:t>
            </a:r>
          </a:p>
        </p:txBody>
      </p:sp>
    </p:spTree>
    <p:extLst>
      <p:ext uri="{BB962C8B-B14F-4D97-AF65-F5344CB8AC3E}">
        <p14:creationId xmlns:p14="http://schemas.microsoft.com/office/powerpoint/2010/main" val="2257983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767637" y="215368"/>
            <a:ext cx="5285871"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Use </a:t>
            </a:r>
            <a:r>
              <a:rPr lang="en-US" sz="3530" dirty="0" err="1">
                <a:solidFill>
                  <a:srgbClr val="32145A"/>
                </a:solidFill>
                <a:latin typeface="+mj-lt"/>
                <a:cs typeface="Poppins" pitchFamily="2" charset="77"/>
              </a:rPr>
              <a:t>Bitly</a:t>
            </a:r>
            <a:r>
              <a:rPr lang="en-US" sz="3530" dirty="0">
                <a:solidFill>
                  <a:srgbClr val="32145A"/>
                </a:solidFill>
                <a:latin typeface="+mj-lt"/>
                <a:cs typeface="Poppins" pitchFamily="2" charset="77"/>
              </a:rPr>
              <a:t> Link to Register</a:t>
            </a:r>
          </a:p>
        </p:txBody>
      </p:sp>
      <p:pic>
        <p:nvPicPr>
          <p:cNvPr id="4" name="Picture 3">
            <a:extLst>
              <a:ext uri="{FF2B5EF4-FFF2-40B4-BE49-F238E27FC236}">
                <a16:creationId xmlns:a16="http://schemas.microsoft.com/office/drawing/2014/main" id="{89CD5ECA-A78B-4B36-8C13-5B5896E7A6CA}"/>
              </a:ext>
            </a:extLst>
          </p:cNvPr>
          <p:cNvPicPr>
            <a:picLocks noChangeAspect="1"/>
          </p:cNvPicPr>
          <p:nvPr/>
        </p:nvPicPr>
        <p:blipFill>
          <a:blip r:embed="rId3"/>
          <a:stretch>
            <a:fillRect/>
          </a:stretch>
        </p:blipFill>
        <p:spPr>
          <a:xfrm>
            <a:off x="1493518" y="3477591"/>
            <a:ext cx="8553450" cy="2667000"/>
          </a:xfrm>
          <a:prstGeom prst="rect">
            <a:avLst/>
          </a:prstGeom>
        </p:spPr>
      </p:pic>
      <p:pic>
        <p:nvPicPr>
          <p:cNvPr id="6" name="Picture 5">
            <a:extLst>
              <a:ext uri="{FF2B5EF4-FFF2-40B4-BE49-F238E27FC236}">
                <a16:creationId xmlns:a16="http://schemas.microsoft.com/office/drawing/2014/main" id="{FBB59B83-0475-4F1F-8239-5C531A8D72C8}"/>
              </a:ext>
            </a:extLst>
          </p:cNvPr>
          <p:cNvPicPr>
            <a:picLocks noChangeAspect="1"/>
          </p:cNvPicPr>
          <p:nvPr/>
        </p:nvPicPr>
        <p:blipFill>
          <a:blip r:embed="rId4"/>
          <a:stretch>
            <a:fillRect/>
          </a:stretch>
        </p:blipFill>
        <p:spPr>
          <a:xfrm>
            <a:off x="6962873" y="292100"/>
            <a:ext cx="3603527" cy="2794340"/>
          </a:xfrm>
          <a:prstGeom prst="rect">
            <a:avLst/>
          </a:prstGeom>
        </p:spPr>
      </p:pic>
      <p:pic>
        <p:nvPicPr>
          <p:cNvPr id="8" name="Picture 7">
            <a:extLst>
              <a:ext uri="{FF2B5EF4-FFF2-40B4-BE49-F238E27FC236}">
                <a16:creationId xmlns:a16="http://schemas.microsoft.com/office/drawing/2014/main" id="{AD535ECC-A570-4892-8250-835883AD3FEF}"/>
              </a:ext>
            </a:extLst>
          </p:cNvPr>
          <p:cNvPicPr>
            <a:picLocks noChangeAspect="1"/>
          </p:cNvPicPr>
          <p:nvPr/>
        </p:nvPicPr>
        <p:blipFill>
          <a:blip r:embed="rId5"/>
          <a:stretch>
            <a:fillRect/>
          </a:stretch>
        </p:blipFill>
        <p:spPr>
          <a:xfrm>
            <a:off x="944424" y="1406180"/>
            <a:ext cx="5370237" cy="999810"/>
          </a:xfrm>
          <a:prstGeom prst="rect">
            <a:avLst/>
          </a:prstGeom>
        </p:spPr>
      </p:pic>
    </p:spTree>
    <p:extLst>
      <p:ext uri="{BB962C8B-B14F-4D97-AF65-F5344CB8AC3E}">
        <p14:creationId xmlns:p14="http://schemas.microsoft.com/office/powerpoint/2010/main" val="182171222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654314" y="230276"/>
            <a:ext cx="3296095"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Lab Navigation</a:t>
            </a:r>
          </a:p>
        </p:txBody>
      </p:sp>
      <p:pic>
        <p:nvPicPr>
          <p:cNvPr id="9" name="Picture 8">
            <a:extLst>
              <a:ext uri="{FF2B5EF4-FFF2-40B4-BE49-F238E27FC236}">
                <a16:creationId xmlns:a16="http://schemas.microsoft.com/office/drawing/2014/main" id="{A5DF01D6-8125-447E-A8D5-604EF17101C9}"/>
              </a:ext>
            </a:extLst>
          </p:cNvPr>
          <p:cNvPicPr>
            <a:picLocks noChangeAspect="1"/>
          </p:cNvPicPr>
          <p:nvPr/>
        </p:nvPicPr>
        <p:blipFill>
          <a:blip r:embed="rId3"/>
          <a:stretch>
            <a:fillRect/>
          </a:stretch>
        </p:blipFill>
        <p:spPr>
          <a:xfrm>
            <a:off x="769590" y="3855157"/>
            <a:ext cx="4777063" cy="1247423"/>
          </a:xfrm>
          <a:prstGeom prst="rect">
            <a:avLst/>
          </a:prstGeom>
        </p:spPr>
      </p:pic>
      <p:pic>
        <p:nvPicPr>
          <p:cNvPr id="11" name="Picture 10">
            <a:extLst>
              <a:ext uri="{FF2B5EF4-FFF2-40B4-BE49-F238E27FC236}">
                <a16:creationId xmlns:a16="http://schemas.microsoft.com/office/drawing/2014/main" id="{AF54BC7E-511D-4992-8018-89E0B04CBC66}"/>
              </a:ext>
            </a:extLst>
          </p:cNvPr>
          <p:cNvPicPr>
            <a:picLocks noChangeAspect="1"/>
          </p:cNvPicPr>
          <p:nvPr/>
        </p:nvPicPr>
        <p:blipFill>
          <a:blip r:embed="rId4"/>
          <a:stretch>
            <a:fillRect/>
          </a:stretch>
        </p:blipFill>
        <p:spPr>
          <a:xfrm>
            <a:off x="584200" y="1270000"/>
            <a:ext cx="5376057" cy="1879599"/>
          </a:xfrm>
          <a:prstGeom prst="rect">
            <a:avLst/>
          </a:prstGeom>
        </p:spPr>
      </p:pic>
      <p:pic>
        <p:nvPicPr>
          <p:cNvPr id="13" name="Picture 12">
            <a:extLst>
              <a:ext uri="{FF2B5EF4-FFF2-40B4-BE49-F238E27FC236}">
                <a16:creationId xmlns:a16="http://schemas.microsoft.com/office/drawing/2014/main" id="{D933EF93-CA7B-4E95-A549-2F9CA2CBB559}"/>
              </a:ext>
            </a:extLst>
          </p:cNvPr>
          <p:cNvPicPr>
            <a:picLocks noChangeAspect="1"/>
          </p:cNvPicPr>
          <p:nvPr/>
        </p:nvPicPr>
        <p:blipFill>
          <a:blip r:embed="rId5"/>
          <a:stretch>
            <a:fillRect/>
          </a:stretch>
        </p:blipFill>
        <p:spPr>
          <a:xfrm>
            <a:off x="6546514" y="1608669"/>
            <a:ext cx="4705620" cy="3493911"/>
          </a:xfrm>
          <a:prstGeom prst="rect">
            <a:avLst/>
          </a:prstGeom>
        </p:spPr>
      </p:pic>
    </p:spTree>
    <p:extLst>
      <p:ext uri="{BB962C8B-B14F-4D97-AF65-F5344CB8AC3E}">
        <p14:creationId xmlns:p14="http://schemas.microsoft.com/office/powerpoint/2010/main" val="28377955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47590" y="275003"/>
            <a:ext cx="4048672" cy="635559"/>
          </a:xfrm>
          <a:prstGeom prst="rect">
            <a:avLst/>
          </a:prstGeom>
          <a:noFill/>
        </p:spPr>
        <p:txBody>
          <a:bodyPr wrap="none" rtlCol="0">
            <a:spAutoFit/>
          </a:bodyPr>
          <a:lstStyle/>
          <a:p>
            <a:pPr algn="ctr"/>
            <a:r>
              <a:rPr lang="en-US" sz="3530" dirty="0">
                <a:latin typeface="+mj-lt"/>
                <a:cs typeface="Poppins" pitchFamily="2" charset="77"/>
              </a:rPr>
              <a:t>Login to the portal</a:t>
            </a:r>
          </a:p>
        </p:txBody>
      </p:sp>
      <p:pic>
        <p:nvPicPr>
          <p:cNvPr id="9" name="Picture 8">
            <a:extLst>
              <a:ext uri="{FF2B5EF4-FFF2-40B4-BE49-F238E27FC236}">
                <a16:creationId xmlns:a16="http://schemas.microsoft.com/office/drawing/2014/main" id="{0BBA211B-51BD-4C4B-8D1D-5C5DDE67C7B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568819" y="1003629"/>
            <a:ext cx="9054361" cy="5370991"/>
          </a:xfrm>
          <a:prstGeom prst="rect">
            <a:avLst/>
          </a:prstGeom>
        </p:spPr>
      </p:pic>
    </p:spTree>
    <p:extLst>
      <p:ext uri="{BB962C8B-B14F-4D97-AF65-F5344CB8AC3E}">
        <p14:creationId xmlns:p14="http://schemas.microsoft.com/office/powerpoint/2010/main" val="38825900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290821" y="174931"/>
            <a:ext cx="4855047" cy="635559"/>
          </a:xfrm>
          <a:prstGeom prst="rect">
            <a:avLst/>
          </a:prstGeom>
          <a:noFill/>
        </p:spPr>
        <p:txBody>
          <a:bodyPr wrap="none" rtlCol="0">
            <a:spAutoFit/>
          </a:bodyPr>
          <a:lstStyle/>
          <a:p>
            <a:pPr algn="ctr"/>
            <a:r>
              <a:rPr lang="en-US" sz="3530" dirty="0">
                <a:latin typeface="+mj-lt"/>
                <a:cs typeface="Poppins" pitchFamily="2" charset="77"/>
              </a:rPr>
              <a:t>Sessions for Bootcamp</a:t>
            </a:r>
          </a:p>
        </p:txBody>
      </p:sp>
      <p:pic>
        <p:nvPicPr>
          <p:cNvPr id="3" name="Picture 2" descr="How to find the list of sessions for the week in boot camp. Select &quot;My Sessions&quot; in the tool bar.">
            <a:extLst>
              <a:ext uri="{FF2B5EF4-FFF2-40B4-BE49-F238E27FC236}">
                <a16:creationId xmlns:a16="http://schemas.microsoft.com/office/drawing/2014/main" id="{55AA2BAD-EF06-4224-A2BC-C2E3BFDD8B26}"/>
              </a:ext>
            </a:extLst>
          </p:cNvPr>
          <p:cNvPicPr>
            <a:picLocks noChangeAspect="1"/>
          </p:cNvPicPr>
          <p:nvPr/>
        </p:nvPicPr>
        <p:blipFill>
          <a:blip r:embed="rId2"/>
          <a:stretch>
            <a:fillRect/>
          </a:stretch>
        </p:blipFill>
        <p:spPr>
          <a:xfrm>
            <a:off x="802010" y="1012054"/>
            <a:ext cx="10587980" cy="5353235"/>
          </a:xfrm>
          <a:prstGeom prst="rect">
            <a:avLst/>
          </a:prstGeom>
        </p:spPr>
      </p:pic>
    </p:spTree>
    <p:extLst>
      <p:ext uri="{BB962C8B-B14F-4D97-AF65-F5344CB8AC3E}">
        <p14:creationId xmlns:p14="http://schemas.microsoft.com/office/powerpoint/2010/main" val="282679203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01455" y="215472"/>
            <a:ext cx="3019609" cy="635559"/>
          </a:xfrm>
          <a:prstGeom prst="rect">
            <a:avLst/>
          </a:prstGeom>
          <a:noFill/>
        </p:spPr>
        <p:txBody>
          <a:bodyPr wrap="none" rtlCol="0">
            <a:spAutoFit/>
          </a:bodyPr>
          <a:lstStyle/>
          <a:p>
            <a:pPr algn="ctr"/>
            <a:r>
              <a:rPr lang="en-US" sz="3530" dirty="0">
                <a:latin typeface="+mj-lt"/>
                <a:cs typeface="Poppins" pitchFamily="2" charset="77"/>
              </a:rPr>
              <a:t>Search for lab</a:t>
            </a:r>
          </a:p>
        </p:txBody>
      </p:sp>
      <p:sp>
        <p:nvSpPr>
          <p:cNvPr id="49" name="TextBox 48">
            <a:extLst>
              <a:ext uri="{FF2B5EF4-FFF2-40B4-BE49-F238E27FC236}">
                <a16:creationId xmlns:a16="http://schemas.microsoft.com/office/drawing/2014/main" id="{68193C69-0B2E-4FD5-9E2D-FCEF77CCA822}"/>
              </a:ext>
            </a:extLst>
          </p:cNvPr>
          <p:cNvSpPr txBox="1"/>
          <p:nvPr/>
        </p:nvSpPr>
        <p:spPr>
          <a:xfrm>
            <a:off x="8401149" y="1038687"/>
            <a:ext cx="3340775" cy="707886"/>
          </a:xfrm>
          <a:prstGeom prst="rect">
            <a:avLst/>
          </a:prstGeom>
          <a:noFill/>
        </p:spPr>
        <p:txBody>
          <a:bodyPr wrap="square" rtlCol="0" anchor="b" anchorCtr="0">
            <a:spAutoFit/>
          </a:bodyPr>
          <a:lstStyle/>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Search for </a:t>
            </a:r>
            <a:r>
              <a:rPr lang="en-US" sz="2000" dirty="0">
                <a:solidFill>
                  <a:srgbClr val="FF0000"/>
                </a:solidFill>
                <a:ea typeface="League Spartan" charset="0"/>
                <a:cs typeface="Poppins" pitchFamily="2" charset="77"/>
              </a:rPr>
              <a:t>lab</a:t>
            </a:r>
          </a:p>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Click on </a:t>
            </a:r>
            <a:r>
              <a:rPr lang="en-US" sz="2000" dirty="0">
                <a:solidFill>
                  <a:srgbClr val="FF0000"/>
                </a:solidFill>
                <a:ea typeface="League Spartan" charset="0"/>
                <a:cs typeface="Poppins" pitchFamily="2" charset="77"/>
              </a:rPr>
              <a:t>Know More</a:t>
            </a:r>
          </a:p>
        </p:txBody>
      </p:sp>
      <p:pic>
        <p:nvPicPr>
          <p:cNvPr id="6" name="Picture 5" descr="Process to search for a lab in the learner portal. Type &quot;lab&quot; in the search box. All labs will be listed. When you find the one you need to work on, select &quot;Know More.&quot;">
            <a:extLst>
              <a:ext uri="{FF2B5EF4-FFF2-40B4-BE49-F238E27FC236}">
                <a16:creationId xmlns:a16="http://schemas.microsoft.com/office/drawing/2014/main" id="{2CAFBEF1-94E8-4114-AAC6-F41CA1AC694E}"/>
              </a:ext>
            </a:extLst>
          </p:cNvPr>
          <p:cNvPicPr>
            <a:picLocks noChangeAspect="1"/>
          </p:cNvPicPr>
          <p:nvPr/>
        </p:nvPicPr>
        <p:blipFill>
          <a:blip r:embed="rId2"/>
          <a:stretch>
            <a:fillRect/>
          </a:stretch>
        </p:blipFill>
        <p:spPr>
          <a:xfrm>
            <a:off x="301455" y="1038687"/>
            <a:ext cx="7919267" cy="5104660"/>
          </a:xfrm>
          <a:prstGeom prst="rect">
            <a:avLst/>
          </a:prstGeom>
        </p:spPr>
      </p:pic>
    </p:spTree>
    <p:extLst>
      <p:ext uri="{BB962C8B-B14F-4D97-AF65-F5344CB8AC3E}">
        <p14:creationId xmlns:p14="http://schemas.microsoft.com/office/powerpoint/2010/main" val="414806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Regulatory Compliance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095759"/>
            <a:ext cx="8717573" cy="3442805"/>
          </a:xfrm>
        </p:spPr>
        <p:txBody>
          <a:bodyPr/>
          <a:lstStyle/>
          <a:p>
            <a:pPr marL="285750" lvl="0" indent="-285750" defTabSz="797968">
              <a:spcBef>
                <a:spcPct val="0"/>
              </a:spcBef>
              <a:spcAft>
                <a:spcPts val="800"/>
              </a:spcAft>
              <a:buFont typeface="Arial" panose="020B0604020202020204" pitchFamily="34" charset="0"/>
              <a:buChar char="•"/>
              <a:defRPr/>
            </a:pPr>
            <a:r>
              <a:rPr lang="en-US" sz="1400" dirty="0"/>
              <a:t>Track your Azure security posture against common compliance standards (ISO 27001, PCI DSS 3.2.1 and SOC).</a:t>
            </a:r>
            <a:endParaRPr lang="en-US" sz="1800" dirty="0">
              <a:latin typeface="Segoe UI" panose="020B0502040204020203" pitchFamily="34" charset="0"/>
              <a:cs typeface="Segoe UI" panose="020B0502040204020203" pitchFamily="34" charset="0"/>
            </a:endParaRPr>
          </a:p>
        </p:txBody>
      </p:sp>
      <p:pic>
        <p:nvPicPr>
          <p:cNvPr id="6" name="Picture 2" descr="ISO/IEC">
            <a:extLst>
              <a:ext uri="{FF2B5EF4-FFF2-40B4-BE49-F238E27FC236}">
                <a16:creationId xmlns:a16="http://schemas.microsoft.com/office/drawing/2014/main" id="{AEDE88C0-0A47-4A78-A777-46EDD1BC2C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032" y="443783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SA/CCm">
            <a:extLst>
              <a:ext uri="{FF2B5EF4-FFF2-40B4-BE49-F238E27FC236}">
                <a16:creationId xmlns:a16="http://schemas.microsoft.com/office/drawing/2014/main" id="{2EF30006-DDB7-4834-8806-D86EBB2FFE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7936" y="440904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TAR">
            <a:extLst>
              <a:ext uri="{FF2B5EF4-FFF2-40B4-BE49-F238E27FC236}">
                <a16:creationId xmlns:a16="http://schemas.microsoft.com/office/drawing/2014/main" id="{DA6B16D5-DF7A-426E-B25F-6F0F1FB344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8894" y="4494983"/>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CJIS">
            <a:extLst>
              <a:ext uri="{FF2B5EF4-FFF2-40B4-BE49-F238E27FC236}">
                <a16:creationId xmlns:a16="http://schemas.microsoft.com/office/drawing/2014/main" id="{B3B8847D-5404-42BC-A7AE-1A91AFACE2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2765" y="443783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IPAA">
            <a:extLst>
              <a:ext uri="{FF2B5EF4-FFF2-40B4-BE49-F238E27FC236}">
                <a16:creationId xmlns:a16="http://schemas.microsoft.com/office/drawing/2014/main" id="{E1D717D8-66AA-4EFD-B617-9520AA2713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04065" y="443783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RS 1075">
            <a:extLst>
              <a:ext uri="{FF2B5EF4-FFF2-40B4-BE49-F238E27FC236}">
                <a16:creationId xmlns:a16="http://schemas.microsoft.com/office/drawing/2014/main" id="{CF3DDAF2-224C-4FFB-963D-CDA5EF7694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13710" y="443783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BCF16CF-B270-4DB8-AD15-EC087C32B3E8}"/>
              </a:ext>
            </a:extLst>
          </p:cNvPr>
          <p:cNvPicPr>
            <a:picLocks noChangeAspect="1"/>
          </p:cNvPicPr>
          <p:nvPr/>
        </p:nvPicPr>
        <p:blipFill>
          <a:blip r:embed="rId9"/>
          <a:stretch>
            <a:fillRect/>
          </a:stretch>
        </p:blipFill>
        <p:spPr>
          <a:xfrm>
            <a:off x="701126" y="1853476"/>
            <a:ext cx="4762416" cy="1413180"/>
          </a:xfrm>
          <a:prstGeom prst="rect">
            <a:avLst/>
          </a:prstGeom>
        </p:spPr>
      </p:pic>
      <p:pic>
        <p:nvPicPr>
          <p:cNvPr id="15" name="Picture 14">
            <a:extLst>
              <a:ext uri="{FF2B5EF4-FFF2-40B4-BE49-F238E27FC236}">
                <a16:creationId xmlns:a16="http://schemas.microsoft.com/office/drawing/2014/main" id="{19C6AD62-5BEA-4A8E-BF17-278E592CEBAF}"/>
              </a:ext>
            </a:extLst>
          </p:cNvPr>
          <p:cNvPicPr>
            <a:picLocks noChangeAspect="1"/>
          </p:cNvPicPr>
          <p:nvPr/>
        </p:nvPicPr>
        <p:blipFill>
          <a:blip r:embed="rId10"/>
          <a:stretch>
            <a:fillRect/>
          </a:stretch>
        </p:blipFill>
        <p:spPr>
          <a:xfrm>
            <a:off x="5982393" y="1943100"/>
            <a:ext cx="5235038" cy="1914786"/>
          </a:xfrm>
          <a:prstGeom prst="rect">
            <a:avLst/>
          </a:prstGeom>
        </p:spPr>
      </p:pic>
    </p:spTree>
    <p:extLst>
      <p:ext uri="{BB962C8B-B14F-4D97-AF65-F5344CB8AC3E}">
        <p14:creationId xmlns:p14="http://schemas.microsoft.com/office/powerpoint/2010/main" val="3761244263"/>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a:t>DEMO: How to access your lab environment</a:t>
            </a:r>
          </a:p>
        </p:txBody>
      </p:sp>
    </p:spTree>
    <p:extLst>
      <p:ext uri="{BB962C8B-B14F-4D97-AF65-F5344CB8AC3E}">
        <p14:creationId xmlns:p14="http://schemas.microsoft.com/office/powerpoint/2010/main" val="2513580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584200" y="2074755"/>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3066838" y="2074755"/>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843660" y="2074755"/>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32763" y="750078"/>
            <a:ext cx="9144000" cy="498598"/>
          </a:xfrm>
        </p:spPr>
        <p:txBody>
          <a:bodyPr/>
          <a:lstStyle/>
          <a:p>
            <a:r>
              <a:rPr lang="en-US" dirty="0"/>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584200" y="2842705"/>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58709" y="2200712"/>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33513" y="2166361"/>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53115" y="2166361"/>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585413" y="2074755"/>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3075712" y="2074755"/>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855855" y="2074755"/>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3055904" y="2848170"/>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855855" y="2842705"/>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335660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297428" y="249571"/>
            <a:ext cx="10789916" cy="977575"/>
          </a:xfrm>
        </p:spPr>
        <p:txBody>
          <a:bodyPr/>
          <a:lstStyle/>
          <a:p>
            <a:r>
              <a:rPr lang="en-US" dirty="0">
                <a:solidFill>
                  <a:schemeClr val="tx1"/>
                </a:solidFill>
              </a:rPr>
              <a:t>Build Hands-on Lab 1: </a:t>
            </a:r>
            <a:br>
              <a:rPr lang="en-US" dirty="0"/>
            </a:br>
            <a:r>
              <a:rPr lang="en-US" dirty="0">
                <a:solidFill>
                  <a:srgbClr val="737373"/>
                </a:solidFill>
              </a:rPr>
              <a:t>Configure Microsoft Defender for Cloud Settings</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chemeClr val="accent1"/>
                </a:solidFill>
                <a:effectLst/>
                <a:uLnTx/>
                <a:uFillTx/>
                <a:latin typeface="Segoe UI"/>
                <a:ea typeface="+mn-ea"/>
                <a:cs typeface="+mn-cs"/>
              </a:rPr>
              <a:t>Configure Microsoft Defender for Cloud Settings</a:t>
            </a:r>
            <a:endParaRPr kumimoji="0" lang="en-US" sz="1800" b="0" i="0" u="none" strike="noStrike" kern="1200" cap="none" spc="0" normalizeH="0" baseline="0" noProof="0" dirty="0">
              <a:ln>
                <a:noFill/>
              </a:ln>
              <a:solidFill>
                <a:schemeClr val="accent1"/>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60</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chemeClr val="accent1"/>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lab exercises.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824193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29831841-7C6B-4FA8-AD2B-353E6A5D8943}"/>
                  </a:ext>
                </a:extLst>
              </p:cNvPr>
              <p:cNvGraphicFramePr>
                <a:graphicFrameLocks noChangeAspect="1"/>
              </p:cNvGraphicFramePr>
              <p:nvPr>
                <p:extLst>
                  <p:ext uri="{D42A27DB-BD31-4B8C-83A1-F6EECF244321}">
                    <p14:modId xmlns:p14="http://schemas.microsoft.com/office/powerpoint/2010/main" val="2636312355"/>
                  </p:ext>
                </p:extLst>
              </p:nvPr>
            </p:nvGraphicFramePr>
            <p:xfrm>
              <a:off x="3329646" y="3063662"/>
              <a:ext cx="2571858" cy="1446670"/>
            </p:xfrm>
            <a:graphic>
              <a:graphicData uri="http://schemas.microsoft.com/office/powerpoint/2016/slidezoom">
                <pslz:sldZm>
                  <pslz:sldZmObj sldId="2076138314" cId="3063766555">
                    <pslz:zmPr id="{9CBABAC1-7382-401B-94DE-FC99A7D95097}" returnToParent="0" transitionDur="1000">
                      <p166:blipFill xmlns:p166="http://schemas.microsoft.com/office/powerpoint/2016/6/main">
                        <a:blip r:embed="rId2"/>
                        <a:stretch>
                          <a:fillRect/>
                        </a:stretch>
                      </p166:blipFill>
                      <p166:spPr xmlns:p166="http://schemas.microsoft.com/office/powerpoint/2016/6/main">
                        <a:xfrm>
                          <a:off x="0" y="0"/>
                          <a:ext cx="2571858" cy="1446670"/>
                        </a:xfrm>
                        <a:prstGeom prst="rect">
                          <a:avLst/>
                        </a:prstGeom>
                        <a:ln w="3175">
                          <a:solidFill>
                            <a:prstClr val="ltGray"/>
                          </a:solidFill>
                        </a:ln>
                      </p166:spPr>
                    </pslz:zmPr>
                  </pslz:sldZmObj>
                </pslz:sldZm>
              </a:graphicData>
            </a:graphic>
          </p:graphicFrame>
        </mc:Choice>
        <mc:Fallback xmlns="">
          <p:pic>
            <p:nvPicPr>
              <p:cNvPr id="10" name="Slide Zoom 9">
                <a:hlinkClick r:id="rId3" action="ppaction://hlinksldjump"/>
                <a:extLst>
                  <a:ext uri="{FF2B5EF4-FFF2-40B4-BE49-F238E27FC236}">
                    <a16:creationId xmlns:a16="http://schemas.microsoft.com/office/drawing/2014/main" id="{29831841-7C6B-4FA8-AD2B-353E6A5D8943}"/>
                  </a:ext>
                </a:extLst>
              </p:cNvPr>
              <p:cNvPicPr>
                <a:picLocks noGrp="1" noRot="1" noChangeAspect="1" noMove="1" noResize="1" noEditPoints="1" noAdjustHandles="1" noChangeArrowheads="1" noChangeShapeType="1"/>
              </p:cNvPicPr>
              <p:nvPr/>
            </p:nvPicPr>
            <p:blipFill>
              <a:blip r:embed="rId4"/>
              <a:stretch>
                <a:fillRect/>
              </a:stretch>
            </p:blipFill>
            <p:spPr>
              <a:xfrm>
                <a:off x="3329646" y="3063662"/>
                <a:ext cx="2571858" cy="144667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3DED08F4-2CCE-423F-AEA1-46DC0A6B20A6}"/>
                  </a:ext>
                </a:extLst>
              </p:cNvPr>
              <p:cNvGraphicFramePr>
                <a:graphicFrameLocks noChangeAspect="1"/>
              </p:cNvGraphicFramePr>
              <p:nvPr>
                <p:extLst>
                  <p:ext uri="{D42A27DB-BD31-4B8C-83A1-F6EECF244321}">
                    <p14:modId xmlns:p14="http://schemas.microsoft.com/office/powerpoint/2010/main" val="2259243006"/>
                  </p:ext>
                </p:extLst>
              </p:nvPr>
            </p:nvGraphicFramePr>
            <p:xfrm>
              <a:off x="576579" y="3063662"/>
              <a:ext cx="2571858" cy="1446670"/>
            </p:xfrm>
            <a:graphic>
              <a:graphicData uri="http://schemas.microsoft.com/office/powerpoint/2016/slidezoom">
                <pslz:sldZm>
                  <pslz:sldZmObj sldId="2076138575" cId="824193281">
                    <pslz:zmPr id="{4B566ABF-BCEC-49D3-87A5-2C0A8CFEDF79}" returnToParent="0" transitionDur="1000">
                      <p166:blipFill xmlns:p166="http://schemas.microsoft.com/office/powerpoint/2016/6/main">
                        <a:blip r:embed="rId5"/>
                        <a:stretch>
                          <a:fillRect/>
                        </a:stretch>
                      </p166:blipFill>
                      <p166:spPr xmlns:p166="http://schemas.microsoft.com/office/powerpoint/2016/6/main">
                        <a:xfrm>
                          <a:off x="0" y="0"/>
                          <a:ext cx="2571858" cy="1446670"/>
                        </a:xfrm>
                        <a:prstGeom prst="rect">
                          <a:avLst/>
                        </a:prstGeom>
                        <a:ln w="3175">
                          <a:solidFill>
                            <a:prstClr val="ltGray"/>
                          </a:solidFill>
                        </a:ln>
                      </p166:spPr>
                    </pslz:zmPr>
                  </pslz:sldZmObj>
                </pslz:sldZm>
              </a:graphicData>
            </a:graphic>
          </p:graphicFrame>
        </mc:Choice>
        <mc:Fallback xmlns="">
          <p:pic>
            <p:nvPicPr>
              <p:cNvPr id="7" name="Slide Zoom 6">
                <a:hlinkClick r:id="rId6" action="ppaction://hlinksldjump"/>
                <a:extLst>
                  <a:ext uri="{FF2B5EF4-FFF2-40B4-BE49-F238E27FC236}">
                    <a16:creationId xmlns:a16="http://schemas.microsoft.com/office/drawing/2014/main" id="{3DED08F4-2CCE-423F-AEA1-46DC0A6B20A6}"/>
                  </a:ext>
                </a:extLst>
              </p:cNvPr>
              <p:cNvPicPr>
                <a:picLocks noGrp="1" noRot="1" noChangeAspect="1" noMove="1" noResize="1" noEditPoints="1" noAdjustHandles="1" noChangeArrowheads="1" noChangeShapeType="1"/>
              </p:cNvPicPr>
              <p:nvPr/>
            </p:nvPicPr>
            <p:blipFill>
              <a:blip r:embed="rId7"/>
              <a:stretch>
                <a:fillRect/>
              </a:stretch>
            </p:blipFill>
            <p:spPr>
              <a:xfrm>
                <a:off x="576579" y="3063662"/>
                <a:ext cx="2571858" cy="1446670"/>
              </a:xfrm>
              <a:prstGeom prst="rect">
                <a:avLst/>
              </a:prstGeom>
              <a:ln w="3175">
                <a:solidFill>
                  <a:prstClr val="ltGray"/>
                </a:solidFill>
              </a:ln>
            </p:spPr>
          </p:pic>
        </mc:Fallback>
      </mc:AlternateContent>
      <p:sp>
        <p:nvSpPr>
          <p:cNvPr id="2" name="Title 1">
            <a:extLst>
              <a:ext uri="{FF2B5EF4-FFF2-40B4-BE49-F238E27FC236}">
                <a16:creationId xmlns:a16="http://schemas.microsoft.com/office/drawing/2014/main" id="{2ECFC197-4C77-4AF9-B022-BFA8C3BE78C0}"/>
              </a:ext>
            </a:extLst>
          </p:cNvPr>
          <p:cNvSpPr>
            <a:spLocks noGrp="1"/>
          </p:cNvSpPr>
          <p:nvPr>
            <p:ph type="title"/>
          </p:nvPr>
        </p:nvSpPr>
        <p:spPr/>
        <p:txBody>
          <a:bodyPr/>
          <a:lstStyle/>
          <a:p>
            <a:r>
              <a:rPr lang="en-US" dirty="0"/>
              <a:t>Let’s Take a Break</a:t>
            </a:r>
          </a:p>
        </p:txBody>
      </p:sp>
      <p:sp>
        <p:nvSpPr>
          <p:cNvPr id="3" name="Text Placeholder 2">
            <a:extLst>
              <a:ext uri="{FF2B5EF4-FFF2-40B4-BE49-F238E27FC236}">
                <a16:creationId xmlns:a16="http://schemas.microsoft.com/office/drawing/2014/main" id="{8D10AAE0-3285-4E50-9F13-E1B8AF2B5CFD}"/>
              </a:ext>
            </a:extLst>
          </p:cNvPr>
          <p:cNvSpPr>
            <a:spLocks noGrp="1"/>
          </p:cNvSpPr>
          <p:nvPr>
            <p:ph type="body" sz="quarter" idx="10"/>
          </p:nvPr>
        </p:nvSpPr>
        <p:spPr>
          <a:xfrm>
            <a:off x="584200" y="1435100"/>
            <a:ext cx="5212080" cy="923330"/>
          </a:xfrm>
        </p:spPr>
        <p:txBody>
          <a:bodyPr/>
          <a:lstStyle/>
          <a:p>
            <a:r>
              <a:rPr lang="en-US" sz="2000" dirty="0"/>
              <a:t>Take a few moments to step away. </a:t>
            </a:r>
          </a:p>
          <a:p>
            <a:pPr>
              <a:spcBef>
                <a:spcPts val="0"/>
              </a:spcBef>
            </a:pPr>
            <a:endParaRPr lang="en-US" sz="1000" dirty="0"/>
          </a:p>
          <a:p>
            <a:r>
              <a:rPr lang="en-US" sz="2000" dirty="0"/>
              <a:t>We will come back together in </a:t>
            </a:r>
            <a:r>
              <a:rPr lang="en-US" sz="2000" b="1" dirty="0"/>
              <a:t>15 minutes</a:t>
            </a:r>
            <a:r>
              <a:rPr lang="en-US" sz="2000" dirty="0"/>
              <a:t>.</a:t>
            </a: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Add-in 3" title="Breaktime">
                <a:extLst>
                  <a:ext uri="{FF2B5EF4-FFF2-40B4-BE49-F238E27FC236}">
                    <a16:creationId xmlns:a16="http://schemas.microsoft.com/office/drawing/2014/main" id="{50CC6B6B-3EBC-4D31-9B17-1261DEC99CD7}"/>
                  </a:ext>
                </a:extLst>
              </p:cNvPr>
              <p:cNvGraphicFramePr>
                <a:graphicFrameLocks noGrp="1"/>
              </p:cNvGraphicFramePr>
              <p:nvPr/>
            </p:nvGraphicFramePr>
            <p:xfrm>
              <a:off x="864022" y="4510332"/>
              <a:ext cx="4652435" cy="2159847"/>
            </p:xfrm>
            <a:graphic>
              <a:graphicData uri="http://schemas.microsoft.com/office/webextensions/webextension/2010/11">
                <we:webextensionref xmlns:we="http://schemas.microsoft.com/office/webextensions/webextension/2010/11" xmlns:r="http://schemas.openxmlformats.org/officeDocument/2006/relationships" r:id="rId8"/>
              </a:graphicData>
            </a:graphic>
          </p:graphicFrame>
        </mc:Choice>
        <mc:Fallback xmlns="">
          <p:pic>
            <p:nvPicPr>
              <p:cNvPr id="4" name="Add-in 3" title="Breaktime">
                <a:extLst>
                  <a:ext uri="{FF2B5EF4-FFF2-40B4-BE49-F238E27FC236}">
                    <a16:creationId xmlns:a16="http://schemas.microsoft.com/office/drawing/2014/main" id="{50CC6B6B-3EBC-4D31-9B17-1261DEC99CD7}"/>
                  </a:ext>
                </a:extLst>
              </p:cNvPr>
              <p:cNvPicPr>
                <a:picLocks noGrp="1" noRot="1" noChangeAspect="1" noMove="1" noResize="1" noEditPoints="1" noAdjustHandles="1" noChangeArrowheads="1" noChangeShapeType="1"/>
              </p:cNvPicPr>
              <p:nvPr/>
            </p:nvPicPr>
            <p:blipFill>
              <a:blip r:embed="rId9"/>
              <a:stretch>
                <a:fillRect/>
              </a:stretch>
            </p:blipFill>
            <p:spPr>
              <a:xfrm>
                <a:off x="864022" y="4510332"/>
                <a:ext cx="4652435" cy="2159847"/>
              </a:xfrm>
              <a:prstGeom prst="rect">
                <a:avLst/>
              </a:prstGeom>
            </p:spPr>
          </p:pic>
        </mc:Fallback>
      </mc:AlternateContent>
      <p:graphicFrame>
        <p:nvGraphicFramePr>
          <p:cNvPr id="5" name="Table 4">
            <a:extLst>
              <a:ext uri="{FF2B5EF4-FFF2-40B4-BE49-F238E27FC236}">
                <a16:creationId xmlns:a16="http://schemas.microsoft.com/office/drawing/2014/main" id="{F6286A74-BBD5-417E-932E-31E614286D89}"/>
              </a:ext>
            </a:extLst>
          </p:cNvPr>
          <p:cNvGraphicFramePr>
            <a:graphicFrameLocks noGrp="1"/>
          </p:cNvGraphicFramePr>
          <p:nvPr/>
        </p:nvGraphicFramePr>
        <p:xfrm>
          <a:off x="584200" y="2594225"/>
          <a:ext cx="5219700" cy="1948142"/>
        </p:xfrm>
        <a:graphic>
          <a:graphicData uri="http://schemas.openxmlformats.org/drawingml/2006/table">
            <a:tbl>
              <a:tblPr firstRow="1" bandRow="1">
                <a:tableStyleId>{5C22544A-7EE6-4342-B048-85BDC9FD1C3A}</a:tableStyleId>
              </a:tblPr>
              <a:tblGrid>
                <a:gridCol w="2609850">
                  <a:extLst>
                    <a:ext uri="{9D8B030D-6E8A-4147-A177-3AD203B41FA5}">
                      <a16:colId xmlns:a16="http://schemas.microsoft.com/office/drawing/2014/main" val="3550768272"/>
                    </a:ext>
                  </a:extLst>
                </a:gridCol>
                <a:gridCol w="2609850">
                  <a:extLst>
                    <a:ext uri="{9D8B030D-6E8A-4147-A177-3AD203B41FA5}">
                      <a16:colId xmlns:a16="http://schemas.microsoft.com/office/drawing/2014/main" val="572344534"/>
                    </a:ext>
                  </a:extLst>
                </a:gridCol>
              </a:tblGrid>
              <a:tr h="1948142">
                <a:tc>
                  <a:txBody>
                    <a:bodyPr/>
                    <a:lstStyle/>
                    <a:p>
                      <a:pPr algn="ctr"/>
                      <a:r>
                        <a:rPr lang="en-US" dirty="0">
                          <a:solidFill>
                            <a:srgbClr val="0078D4"/>
                          </a:solidFill>
                        </a:rPr>
                        <a:t>We just finished</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rgbClr val="0078D4"/>
                          </a:solidFill>
                        </a:rPr>
                        <a:t>Up next, we will</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0136384"/>
                  </a:ext>
                </a:extLst>
              </a:tr>
            </a:tbl>
          </a:graphicData>
        </a:graphic>
      </p:graphicFrame>
    </p:spTree>
    <p:extLst>
      <p:ext uri="{BB962C8B-B14F-4D97-AF65-F5344CB8AC3E}">
        <p14:creationId xmlns:p14="http://schemas.microsoft.com/office/powerpoint/2010/main" val="2639591921"/>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BDCC2-43C3-46CA-92DB-A430A67F9FF2}"/>
              </a:ext>
            </a:extLst>
          </p:cNvPr>
          <p:cNvSpPr>
            <a:spLocks noGrp="1"/>
          </p:cNvSpPr>
          <p:nvPr>
            <p:ph type="title"/>
          </p:nvPr>
        </p:nvSpPr>
        <p:spPr/>
        <p:txBody>
          <a:bodyPr/>
          <a:lstStyle/>
          <a:p>
            <a:r>
              <a:rPr lang="en-US" dirty="0"/>
              <a:t>Today’s Agenda</a:t>
            </a:r>
          </a:p>
        </p:txBody>
      </p:sp>
      <p:sp>
        <p:nvSpPr>
          <p:cNvPr id="19" name="Google Shape;349;p23">
            <a:extLst>
              <a:ext uri="{FF2B5EF4-FFF2-40B4-BE49-F238E27FC236}">
                <a16:creationId xmlns:a16="http://schemas.microsoft.com/office/drawing/2014/main" id="{F262EBD2-234F-48E4-942C-D333927F5543}"/>
              </a:ext>
            </a:extLst>
          </p:cNvPr>
          <p:cNvSpPr txBox="1"/>
          <p:nvPr/>
        </p:nvSpPr>
        <p:spPr>
          <a:xfrm>
            <a:off x="1399619" y="115077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Welcome</a:t>
            </a:r>
          </a:p>
        </p:txBody>
      </p:sp>
      <p:sp>
        <p:nvSpPr>
          <p:cNvPr id="36" name="Oval 35">
            <a:extLst>
              <a:ext uri="{FF2B5EF4-FFF2-40B4-BE49-F238E27FC236}">
                <a16:creationId xmlns:a16="http://schemas.microsoft.com/office/drawing/2014/main" id="{BAFB245E-B71F-4655-942D-C64C459EC01E}"/>
              </a:ext>
            </a:extLst>
          </p:cNvPr>
          <p:cNvSpPr/>
          <p:nvPr/>
        </p:nvSpPr>
        <p:spPr bwMode="auto">
          <a:xfrm>
            <a:off x="4090336" y="114921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34" name="Google Shape;349;p23">
            <a:extLst>
              <a:ext uri="{FF2B5EF4-FFF2-40B4-BE49-F238E27FC236}">
                <a16:creationId xmlns:a16="http://schemas.microsoft.com/office/drawing/2014/main" id="{C09ED79D-BF89-44F2-A5F5-16EC3EC7369F}"/>
              </a:ext>
            </a:extLst>
          </p:cNvPr>
          <p:cNvSpPr txBox="1"/>
          <p:nvPr/>
        </p:nvSpPr>
        <p:spPr>
          <a:xfrm>
            <a:off x="1391928" y="155249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Keynote: Microsoft Defender for Cloud</a:t>
            </a:r>
          </a:p>
        </p:txBody>
      </p:sp>
      <p:sp>
        <p:nvSpPr>
          <p:cNvPr id="38" name="Oval 37">
            <a:extLst>
              <a:ext uri="{FF2B5EF4-FFF2-40B4-BE49-F238E27FC236}">
                <a16:creationId xmlns:a16="http://schemas.microsoft.com/office/drawing/2014/main" id="{5EF761A0-8CA2-4F0B-BD06-2FDEFFBCB5F4}"/>
              </a:ext>
            </a:extLst>
          </p:cNvPr>
          <p:cNvSpPr/>
          <p:nvPr/>
        </p:nvSpPr>
        <p:spPr bwMode="auto">
          <a:xfrm>
            <a:off x="4088888" y="154788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25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20" name="Google Shape;349;p23">
            <a:extLst>
              <a:ext uri="{FF2B5EF4-FFF2-40B4-BE49-F238E27FC236}">
                <a16:creationId xmlns:a16="http://schemas.microsoft.com/office/drawing/2014/main" id="{202C0478-739E-41C2-A307-52CA876925CF}"/>
              </a:ext>
            </a:extLst>
          </p:cNvPr>
          <p:cNvSpPr txBox="1"/>
          <p:nvPr/>
        </p:nvSpPr>
        <p:spPr>
          <a:xfrm>
            <a:off x="1391928" y="195421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Demo Walk Through</a:t>
            </a:r>
          </a:p>
        </p:txBody>
      </p:sp>
      <p:sp>
        <p:nvSpPr>
          <p:cNvPr id="39" name="Oval 38">
            <a:extLst>
              <a:ext uri="{FF2B5EF4-FFF2-40B4-BE49-F238E27FC236}">
                <a16:creationId xmlns:a16="http://schemas.microsoft.com/office/drawing/2014/main" id="{D6BF9C35-DA4A-4228-82AE-FFAF633D3C1E}"/>
              </a:ext>
            </a:extLst>
          </p:cNvPr>
          <p:cNvSpPr/>
          <p:nvPr/>
        </p:nvSpPr>
        <p:spPr bwMode="auto">
          <a:xfrm>
            <a:off x="4088888" y="1953435"/>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20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21" name="Google Shape;349;p23">
            <a:extLst>
              <a:ext uri="{FF2B5EF4-FFF2-40B4-BE49-F238E27FC236}">
                <a16:creationId xmlns:a16="http://schemas.microsoft.com/office/drawing/2014/main" id="{79A89461-83C8-45CB-9A19-9F7DD3BA08C1}"/>
              </a:ext>
            </a:extLst>
          </p:cNvPr>
          <p:cNvSpPr txBox="1"/>
          <p:nvPr/>
        </p:nvSpPr>
        <p:spPr>
          <a:xfrm>
            <a:off x="1391928" y="235593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Break</a:t>
            </a:r>
          </a:p>
        </p:txBody>
      </p:sp>
      <p:sp>
        <p:nvSpPr>
          <p:cNvPr id="40" name="Oval 39">
            <a:extLst>
              <a:ext uri="{FF2B5EF4-FFF2-40B4-BE49-F238E27FC236}">
                <a16:creationId xmlns:a16="http://schemas.microsoft.com/office/drawing/2014/main" id="{B48C72BC-3D30-4E5E-B876-53FA986B773B}"/>
              </a:ext>
            </a:extLst>
          </p:cNvPr>
          <p:cNvSpPr/>
          <p:nvPr/>
        </p:nvSpPr>
        <p:spPr bwMode="auto">
          <a:xfrm>
            <a:off x="4088888" y="2356434"/>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10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22" name="Google Shape;349;p23">
            <a:extLst>
              <a:ext uri="{FF2B5EF4-FFF2-40B4-BE49-F238E27FC236}">
                <a16:creationId xmlns:a16="http://schemas.microsoft.com/office/drawing/2014/main" id="{F1F3FA8C-4FAF-48E4-8DB9-78E00A535A07}"/>
              </a:ext>
            </a:extLst>
          </p:cNvPr>
          <p:cNvSpPr txBox="1"/>
          <p:nvPr/>
        </p:nvSpPr>
        <p:spPr>
          <a:xfrm>
            <a:off x="1391928" y="275765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Microsoft Defender for Cloud vs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other Azure Products</a:t>
            </a:r>
          </a:p>
        </p:txBody>
      </p:sp>
      <p:sp>
        <p:nvSpPr>
          <p:cNvPr id="41" name="Oval 40">
            <a:extLst>
              <a:ext uri="{FF2B5EF4-FFF2-40B4-BE49-F238E27FC236}">
                <a16:creationId xmlns:a16="http://schemas.microsoft.com/office/drawing/2014/main" id="{796181FB-EE8D-4563-897C-B35DB9777F62}"/>
              </a:ext>
            </a:extLst>
          </p:cNvPr>
          <p:cNvSpPr/>
          <p:nvPr/>
        </p:nvSpPr>
        <p:spPr bwMode="auto">
          <a:xfrm>
            <a:off x="4088888" y="275535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45</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31" name="Google Shape;349;p23">
            <a:extLst>
              <a:ext uri="{FF2B5EF4-FFF2-40B4-BE49-F238E27FC236}">
                <a16:creationId xmlns:a16="http://schemas.microsoft.com/office/drawing/2014/main" id="{C39478EB-3573-4C0E-996C-7FF52315B585}"/>
              </a:ext>
            </a:extLst>
          </p:cNvPr>
          <p:cNvSpPr txBox="1"/>
          <p:nvPr/>
        </p:nvSpPr>
        <p:spPr>
          <a:xfrm>
            <a:off x="1391928" y="3561093"/>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Break</a:t>
            </a:r>
          </a:p>
        </p:txBody>
      </p:sp>
      <p:sp>
        <p:nvSpPr>
          <p:cNvPr id="42" name="Oval 41">
            <a:extLst>
              <a:ext uri="{FF2B5EF4-FFF2-40B4-BE49-F238E27FC236}">
                <a16:creationId xmlns:a16="http://schemas.microsoft.com/office/drawing/2014/main" id="{E0819730-DE07-4535-ABAA-E328BE475A2B}"/>
              </a:ext>
            </a:extLst>
          </p:cNvPr>
          <p:cNvSpPr/>
          <p:nvPr/>
        </p:nvSpPr>
        <p:spPr bwMode="auto">
          <a:xfrm>
            <a:off x="4088888" y="355648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24" name="Google Shape;349;p23">
            <a:extLst>
              <a:ext uri="{FF2B5EF4-FFF2-40B4-BE49-F238E27FC236}">
                <a16:creationId xmlns:a16="http://schemas.microsoft.com/office/drawing/2014/main" id="{A63AFEFD-6C41-4402-AD04-1CA0D34D7B0C}"/>
              </a:ext>
            </a:extLst>
          </p:cNvPr>
          <p:cNvSpPr txBox="1"/>
          <p:nvPr/>
        </p:nvSpPr>
        <p:spPr>
          <a:xfrm>
            <a:off x="1391928" y="315937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Microsoft Defender for Cloud Part 1</a:t>
            </a:r>
          </a:p>
        </p:txBody>
      </p:sp>
      <p:sp>
        <p:nvSpPr>
          <p:cNvPr id="43" name="Oval 42">
            <a:extLst>
              <a:ext uri="{FF2B5EF4-FFF2-40B4-BE49-F238E27FC236}">
                <a16:creationId xmlns:a16="http://schemas.microsoft.com/office/drawing/2014/main" id="{EEB84695-C400-462D-9E67-3C927980639D}"/>
              </a:ext>
            </a:extLst>
          </p:cNvPr>
          <p:cNvSpPr/>
          <p:nvPr/>
        </p:nvSpPr>
        <p:spPr bwMode="auto">
          <a:xfrm>
            <a:off x="4088888" y="3152034"/>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45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32" name="Google Shape;349;p23">
            <a:extLst>
              <a:ext uri="{FF2B5EF4-FFF2-40B4-BE49-F238E27FC236}">
                <a16:creationId xmlns:a16="http://schemas.microsoft.com/office/drawing/2014/main" id="{2542F204-14E0-44AD-9967-6BAA1C72D25C}"/>
              </a:ext>
            </a:extLst>
          </p:cNvPr>
          <p:cNvSpPr txBox="1"/>
          <p:nvPr/>
        </p:nvSpPr>
        <p:spPr>
          <a:xfrm>
            <a:off x="1391928" y="476625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Break</a:t>
            </a:r>
          </a:p>
        </p:txBody>
      </p:sp>
      <p:sp>
        <p:nvSpPr>
          <p:cNvPr id="44" name="Oval 43">
            <a:extLst>
              <a:ext uri="{FF2B5EF4-FFF2-40B4-BE49-F238E27FC236}">
                <a16:creationId xmlns:a16="http://schemas.microsoft.com/office/drawing/2014/main" id="{B3681CA7-4BE8-46DA-855A-C44CA5C145F8}"/>
              </a:ext>
            </a:extLst>
          </p:cNvPr>
          <p:cNvSpPr/>
          <p:nvPr/>
        </p:nvSpPr>
        <p:spPr bwMode="auto">
          <a:xfrm>
            <a:off x="4088888" y="476164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45" name="Google Shape;349;p23">
            <a:extLst>
              <a:ext uri="{FF2B5EF4-FFF2-40B4-BE49-F238E27FC236}">
                <a16:creationId xmlns:a16="http://schemas.microsoft.com/office/drawing/2014/main" id="{3A3AD43A-F847-4DB7-B94D-8EC894AEE893}"/>
              </a:ext>
            </a:extLst>
          </p:cNvPr>
          <p:cNvSpPr txBox="1"/>
          <p:nvPr/>
        </p:nvSpPr>
        <p:spPr>
          <a:xfrm>
            <a:off x="1391928" y="436453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Hands-on Lab: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for Cloud Settings + Part 1</a:t>
            </a:r>
          </a:p>
        </p:txBody>
      </p:sp>
      <p:sp>
        <p:nvSpPr>
          <p:cNvPr id="53" name="Oval 52">
            <a:extLst>
              <a:ext uri="{FF2B5EF4-FFF2-40B4-BE49-F238E27FC236}">
                <a16:creationId xmlns:a16="http://schemas.microsoft.com/office/drawing/2014/main" id="{A78A0B8C-670F-4EBF-B3A5-EA4194B02DF7}"/>
              </a:ext>
            </a:extLst>
          </p:cNvPr>
          <p:cNvSpPr/>
          <p:nvPr/>
        </p:nvSpPr>
        <p:spPr bwMode="auto">
          <a:xfrm>
            <a:off x="4088888" y="436223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60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26" name="Google Shape;349;p23">
            <a:extLst>
              <a:ext uri="{FF2B5EF4-FFF2-40B4-BE49-F238E27FC236}">
                <a16:creationId xmlns:a16="http://schemas.microsoft.com/office/drawing/2014/main" id="{25F95A70-0B6A-4E18-BE66-5DF8B0F3DAD7}"/>
              </a:ext>
            </a:extLst>
          </p:cNvPr>
          <p:cNvSpPr txBox="1"/>
          <p:nvPr/>
        </p:nvSpPr>
        <p:spPr>
          <a:xfrm>
            <a:off x="1391928" y="5167978"/>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Part 2</a:t>
            </a:r>
          </a:p>
        </p:txBody>
      </p:sp>
      <p:sp>
        <p:nvSpPr>
          <p:cNvPr id="54" name="Oval 53">
            <a:extLst>
              <a:ext uri="{FF2B5EF4-FFF2-40B4-BE49-F238E27FC236}">
                <a16:creationId xmlns:a16="http://schemas.microsoft.com/office/drawing/2014/main" id="{250585CE-027A-4D4F-B3C3-0D4DFFD80976}"/>
              </a:ext>
            </a:extLst>
          </p:cNvPr>
          <p:cNvSpPr/>
          <p:nvPr/>
        </p:nvSpPr>
        <p:spPr bwMode="auto">
          <a:xfrm>
            <a:off x="4088888" y="516567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7" name="Google Shape;349;p23">
            <a:extLst>
              <a:ext uri="{FF2B5EF4-FFF2-40B4-BE49-F238E27FC236}">
                <a16:creationId xmlns:a16="http://schemas.microsoft.com/office/drawing/2014/main" id="{ED0547D5-4FB0-4F06-9C51-312190FC5504}"/>
              </a:ext>
            </a:extLst>
          </p:cNvPr>
          <p:cNvSpPr txBox="1"/>
          <p:nvPr/>
        </p:nvSpPr>
        <p:spPr>
          <a:xfrm>
            <a:off x="1391928" y="5569698"/>
            <a:ext cx="2981881"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Microsoft Defender for Cloud</a:t>
            </a:r>
          </a:p>
        </p:txBody>
      </p:sp>
      <p:sp>
        <p:nvSpPr>
          <p:cNvPr id="55" name="Oval 54">
            <a:extLst>
              <a:ext uri="{FF2B5EF4-FFF2-40B4-BE49-F238E27FC236}">
                <a16:creationId xmlns:a16="http://schemas.microsoft.com/office/drawing/2014/main" id="{8AD6028E-6FB9-45D3-BEA4-7C2EB8C469D6}"/>
              </a:ext>
            </a:extLst>
          </p:cNvPr>
          <p:cNvSpPr/>
          <p:nvPr/>
        </p:nvSpPr>
        <p:spPr bwMode="auto">
          <a:xfrm>
            <a:off x="4088888" y="556508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8" name="Google Shape;349;p23">
            <a:extLst>
              <a:ext uri="{FF2B5EF4-FFF2-40B4-BE49-F238E27FC236}">
                <a16:creationId xmlns:a16="http://schemas.microsoft.com/office/drawing/2014/main" id="{02C0B7BC-CE11-45F1-BD01-9C58B006619E}"/>
              </a:ext>
            </a:extLst>
          </p:cNvPr>
          <p:cNvSpPr txBox="1"/>
          <p:nvPr/>
        </p:nvSpPr>
        <p:spPr>
          <a:xfrm>
            <a:off x="1391928" y="5971418"/>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Lab: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 Part 2</a:t>
            </a:r>
          </a:p>
        </p:txBody>
      </p:sp>
      <p:sp>
        <p:nvSpPr>
          <p:cNvPr id="56" name="Oval 55">
            <a:extLst>
              <a:ext uri="{FF2B5EF4-FFF2-40B4-BE49-F238E27FC236}">
                <a16:creationId xmlns:a16="http://schemas.microsoft.com/office/drawing/2014/main" id="{651CEBE6-92C1-4ED2-B74B-7EB777C3465F}"/>
              </a:ext>
            </a:extLst>
          </p:cNvPr>
          <p:cNvSpPr/>
          <p:nvPr/>
        </p:nvSpPr>
        <p:spPr bwMode="auto">
          <a:xfrm>
            <a:off x="4081201" y="596911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90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9" name="Google Shape;349;p23">
            <a:extLst>
              <a:ext uri="{FF2B5EF4-FFF2-40B4-BE49-F238E27FC236}">
                <a16:creationId xmlns:a16="http://schemas.microsoft.com/office/drawing/2014/main" id="{9A9F2ADF-DDDA-43CA-98AF-249A4874899B}"/>
              </a:ext>
            </a:extLst>
          </p:cNvPr>
          <p:cNvSpPr txBox="1"/>
          <p:nvPr/>
        </p:nvSpPr>
        <p:spPr>
          <a:xfrm>
            <a:off x="1391928" y="6373143"/>
            <a:ext cx="2981881"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Close</a:t>
            </a:r>
          </a:p>
        </p:txBody>
      </p:sp>
      <p:sp>
        <p:nvSpPr>
          <p:cNvPr id="57" name="Oval 56">
            <a:extLst>
              <a:ext uri="{FF2B5EF4-FFF2-40B4-BE49-F238E27FC236}">
                <a16:creationId xmlns:a16="http://schemas.microsoft.com/office/drawing/2014/main" id="{42623678-C7E7-4CFF-AE90-319DDF2648D9}"/>
              </a:ext>
            </a:extLst>
          </p:cNvPr>
          <p:cNvSpPr/>
          <p:nvPr/>
        </p:nvSpPr>
        <p:spPr bwMode="auto">
          <a:xfrm>
            <a:off x="4089407" y="637083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58" name="Right Brace 57">
            <a:extLst>
              <a:ext uri="{FF2B5EF4-FFF2-40B4-BE49-F238E27FC236}">
                <a16:creationId xmlns:a16="http://schemas.microsoft.com/office/drawing/2014/main" id="{34205A5C-B2D9-4415-9E56-D368BE2784DB}"/>
              </a:ext>
            </a:extLst>
          </p:cNvPr>
          <p:cNvSpPr/>
          <p:nvPr/>
        </p:nvSpPr>
        <p:spPr>
          <a:xfrm>
            <a:off x="4432061" y="3979793"/>
            <a:ext cx="209614" cy="1072101"/>
          </a:xfrm>
          <a:prstGeom prst="rightBrace">
            <a:avLst>
              <a:gd name="adj1" fmla="val 4923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Right Brace 58">
            <a:extLst>
              <a:ext uri="{FF2B5EF4-FFF2-40B4-BE49-F238E27FC236}">
                <a16:creationId xmlns:a16="http://schemas.microsoft.com/office/drawing/2014/main" id="{C69D4AB3-8AB3-4F67-9ED3-8184A06CBCA7}"/>
              </a:ext>
            </a:extLst>
          </p:cNvPr>
          <p:cNvSpPr/>
          <p:nvPr/>
        </p:nvSpPr>
        <p:spPr>
          <a:xfrm>
            <a:off x="4430929" y="5969113"/>
            <a:ext cx="209614" cy="275802"/>
          </a:xfrm>
          <a:prstGeom prst="rightBrace">
            <a:avLst>
              <a:gd name="adj1" fmla="val 4923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688579EE-1EB0-4834-A85C-322A77F0AB20}"/>
              </a:ext>
            </a:extLst>
          </p:cNvPr>
          <p:cNvSpPr txBox="1"/>
          <p:nvPr/>
        </p:nvSpPr>
        <p:spPr>
          <a:xfrm>
            <a:off x="4750019" y="4423510"/>
            <a:ext cx="119081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Table Groups</a:t>
            </a:r>
          </a:p>
        </p:txBody>
      </p:sp>
      <p:sp>
        <p:nvSpPr>
          <p:cNvPr id="61" name="TextBox 60">
            <a:extLst>
              <a:ext uri="{FF2B5EF4-FFF2-40B4-BE49-F238E27FC236}">
                <a16:creationId xmlns:a16="http://schemas.microsoft.com/office/drawing/2014/main" id="{679B8ACA-691B-40BA-A17F-703056DA9581}"/>
              </a:ext>
            </a:extLst>
          </p:cNvPr>
          <p:cNvSpPr txBox="1"/>
          <p:nvPr/>
        </p:nvSpPr>
        <p:spPr>
          <a:xfrm>
            <a:off x="4750019" y="6017859"/>
            <a:ext cx="119081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Table Groups</a:t>
            </a:r>
          </a:p>
        </p:txBody>
      </p:sp>
      <p:sp>
        <p:nvSpPr>
          <p:cNvPr id="88" name="Google Shape;349;p23">
            <a:extLst>
              <a:ext uri="{FF2B5EF4-FFF2-40B4-BE49-F238E27FC236}">
                <a16:creationId xmlns:a16="http://schemas.microsoft.com/office/drawing/2014/main" id="{DB0FEBEA-4DA6-4381-BC4C-9B7F42317B1C}"/>
              </a:ext>
            </a:extLst>
          </p:cNvPr>
          <p:cNvSpPr txBox="1"/>
          <p:nvPr/>
        </p:nvSpPr>
        <p:spPr>
          <a:xfrm>
            <a:off x="1391928" y="396281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Activity: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for Cloud Onboarding </a:t>
            </a:r>
          </a:p>
        </p:txBody>
      </p:sp>
      <p:sp>
        <p:nvSpPr>
          <p:cNvPr id="89" name="Oval 88">
            <a:extLst>
              <a:ext uri="{FF2B5EF4-FFF2-40B4-BE49-F238E27FC236}">
                <a16:creationId xmlns:a16="http://schemas.microsoft.com/office/drawing/2014/main" id="{AB1A999A-A057-4B14-863A-2F5325D1B999}"/>
              </a:ext>
            </a:extLst>
          </p:cNvPr>
          <p:cNvSpPr/>
          <p:nvPr/>
        </p:nvSpPr>
        <p:spPr bwMode="auto">
          <a:xfrm>
            <a:off x="4088888" y="396051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15</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Tree>
    <p:extLst>
      <p:ext uri="{BB962C8B-B14F-4D97-AF65-F5344CB8AC3E}">
        <p14:creationId xmlns:p14="http://schemas.microsoft.com/office/powerpoint/2010/main" val="1908095389"/>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p:txBody>
          <a:bodyPr/>
          <a:lstStyle/>
          <a:p>
            <a:r>
              <a:rPr lang="en-US" dirty="0"/>
              <a:t>Adaptive Application Control</a:t>
            </a:r>
          </a:p>
        </p:txBody>
      </p:sp>
    </p:spTree>
    <p:extLst>
      <p:ext uri="{BB962C8B-B14F-4D97-AF65-F5344CB8AC3E}">
        <p14:creationId xmlns:p14="http://schemas.microsoft.com/office/powerpoint/2010/main" val="306376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Application allow lists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Application </a:t>
            </a:r>
            <a:r>
              <a:rPr lang="en-US" sz="1800" dirty="0" err="1"/>
              <a:t>allowlist</a:t>
            </a:r>
            <a:r>
              <a:rPr lang="en-US" sz="1800" dirty="0"/>
              <a:t> is not necessarily a new concept. </a:t>
            </a:r>
          </a:p>
          <a:p>
            <a:pPr>
              <a:lnSpc>
                <a:spcPct val="100000"/>
              </a:lnSpc>
              <a:spcAft>
                <a:spcPts val="1000"/>
              </a:spcAft>
            </a:pPr>
            <a:r>
              <a:rPr lang="en-US" sz="1800" dirty="0"/>
              <a:t>One of the biggest challenges of dealing with the application </a:t>
            </a:r>
            <a:r>
              <a:rPr lang="en-US" sz="1800" dirty="0" err="1"/>
              <a:t>allowlist</a:t>
            </a:r>
            <a:r>
              <a:rPr lang="en-US" sz="1800" dirty="0"/>
              <a:t> is how to maintain that list. </a:t>
            </a:r>
          </a:p>
          <a:p>
            <a:pPr>
              <a:lnSpc>
                <a:spcPct val="100000"/>
              </a:lnSpc>
              <a:spcAft>
                <a:spcPts val="1000"/>
              </a:spcAft>
            </a:pPr>
            <a:r>
              <a:rPr lang="en-US" sz="1800" dirty="0"/>
              <a:t>The traditional approach of using AppLocker in Windows is a good solution, but still has the overhead of keeping up with the applications and making the initial baseline.</a:t>
            </a:r>
          </a:p>
          <a:p>
            <a:pPr>
              <a:lnSpc>
                <a:spcPct val="100000"/>
              </a:lnSpc>
              <a:spcAft>
                <a:spcPts val="1000"/>
              </a:spcAft>
            </a:pPr>
            <a:endParaRPr lang="en-US" sz="1800" b="1" dirty="0"/>
          </a:p>
          <a:p>
            <a:pPr>
              <a:lnSpc>
                <a:spcPct val="100000"/>
              </a:lnSpc>
              <a:spcAft>
                <a:spcPts val="1000"/>
              </a:spcAft>
            </a:pPr>
            <a:r>
              <a:rPr lang="en-US" sz="1800" dirty="0"/>
              <a:t>Adaptive application controls is one of the advanced protection features you can benefit from, when you upgrade to Microsoft Defender for Cloud ON, this falls under the cloud Workload Platform Protection (CWPP).</a:t>
            </a:r>
          </a:p>
        </p:txBody>
      </p:sp>
    </p:spTree>
    <p:extLst>
      <p:ext uri="{BB962C8B-B14F-4D97-AF65-F5344CB8AC3E}">
        <p14:creationId xmlns:p14="http://schemas.microsoft.com/office/powerpoint/2010/main" val="495947015"/>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Application Control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Intelligent and automated solution for defining allow lists of known-safe applications for your machines.</a:t>
            </a:r>
          </a:p>
          <a:p>
            <a:pPr>
              <a:lnSpc>
                <a:spcPct val="100000"/>
              </a:lnSpc>
              <a:spcAft>
                <a:spcPts val="1000"/>
              </a:spcAft>
            </a:pPr>
            <a:r>
              <a:rPr lang="en-US" sz="1800" dirty="0"/>
              <a:t>Uses machine learning to analyze the applications running on your machines and create a list of the known-safe software.</a:t>
            </a:r>
          </a:p>
          <a:p>
            <a:r>
              <a:rPr lang="en-US" sz="1800" dirty="0"/>
              <a:t>By defining lists of known-safe applications, and generating alerts when anything else is executed, you can achieve multiple hardening goals:</a:t>
            </a:r>
          </a:p>
          <a:p>
            <a:r>
              <a:rPr lang="en-US" sz="1800" dirty="0"/>
              <a:t>    Identify potential malware, even any that might be missed by antimalware solutions</a:t>
            </a:r>
          </a:p>
          <a:p>
            <a:r>
              <a:rPr lang="en-US" sz="1800" dirty="0"/>
              <a:t>    Improve compliance with local security policies that dictate the use of only licensed software</a:t>
            </a:r>
          </a:p>
          <a:p>
            <a:r>
              <a:rPr lang="en-US" sz="1800" dirty="0"/>
              <a:t>    Avoid running old or unsupported applications</a:t>
            </a:r>
          </a:p>
          <a:p>
            <a:r>
              <a:rPr lang="en-US" sz="1800" dirty="0"/>
              <a:t>    Prevent specific software that's banned by your organization</a:t>
            </a:r>
          </a:p>
          <a:p>
            <a:r>
              <a:rPr lang="en-US" sz="1800" dirty="0"/>
              <a:t>    Increase oversight of apps that access sensitive data</a:t>
            </a:r>
          </a:p>
          <a:p>
            <a:endParaRPr lang="en-US" sz="1800" b="1" dirty="0"/>
          </a:p>
        </p:txBody>
      </p:sp>
    </p:spTree>
    <p:extLst>
      <p:ext uri="{BB962C8B-B14F-4D97-AF65-F5344CB8AC3E}">
        <p14:creationId xmlns:p14="http://schemas.microsoft.com/office/powerpoint/2010/main" val="1032099388"/>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How does it work?</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Often, organizations have collections of machines that routinely run the same processes. </a:t>
            </a:r>
          </a:p>
          <a:p>
            <a:pPr>
              <a:lnSpc>
                <a:spcPct val="100000"/>
              </a:lnSpc>
              <a:spcAft>
                <a:spcPts val="1000"/>
              </a:spcAft>
            </a:pPr>
            <a:r>
              <a:rPr lang="en-US" sz="1800" dirty="0"/>
              <a:t>Security Center uses machine learning to analyze the applications running on your machines and create a list of the known-safe software. </a:t>
            </a:r>
          </a:p>
          <a:p>
            <a:pPr>
              <a:lnSpc>
                <a:spcPct val="100000"/>
              </a:lnSpc>
              <a:spcAft>
                <a:spcPts val="1000"/>
              </a:spcAft>
            </a:pPr>
            <a:r>
              <a:rPr lang="en-US" sz="1800" dirty="0"/>
              <a:t>Allow lists are based on your specific Azure workloads, and you can further customize the recommendations.</a:t>
            </a:r>
          </a:p>
          <a:p>
            <a:pPr>
              <a:lnSpc>
                <a:spcPct val="100000"/>
              </a:lnSpc>
              <a:spcAft>
                <a:spcPts val="1000"/>
              </a:spcAft>
            </a:pPr>
            <a:r>
              <a:rPr lang="en-US" sz="1800" dirty="0"/>
              <a:t>When you've enabled and configured adaptive application controls, you'll get security alerts if any application runs other than the ones you've defined as safe.</a:t>
            </a:r>
          </a:p>
          <a:p>
            <a:pPr>
              <a:lnSpc>
                <a:spcPct val="100000"/>
              </a:lnSpc>
              <a:spcAft>
                <a:spcPts val="1000"/>
              </a:spcAft>
            </a:pPr>
            <a:endParaRPr lang="en-US" sz="1800" b="1" dirty="0"/>
          </a:p>
          <a:p>
            <a:pPr>
              <a:lnSpc>
                <a:spcPct val="100000"/>
              </a:lnSpc>
              <a:spcAft>
                <a:spcPts val="1000"/>
              </a:spcAft>
            </a:pPr>
            <a:r>
              <a:rPr lang="en-US" sz="1800" b="1" dirty="0"/>
              <a:t>Adaptive Application Control do not support Windows machines for which AppLocker policy is already enabled by either group policy objects (GPOs) or Local Security policy.</a:t>
            </a:r>
          </a:p>
        </p:txBody>
      </p:sp>
    </p:spTree>
    <p:extLst>
      <p:ext uri="{BB962C8B-B14F-4D97-AF65-F5344CB8AC3E}">
        <p14:creationId xmlns:p14="http://schemas.microsoft.com/office/powerpoint/2010/main" val="815812874"/>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No Enforcement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No enforcement options are currently available. </a:t>
            </a:r>
          </a:p>
          <a:p>
            <a:pPr>
              <a:lnSpc>
                <a:spcPct val="100000"/>
              </a:lnSpc>
              <a:spcAft>
                <a:spcPts val="1000"/>
              </a:spcAft>
            </a:pPr>
            <a:endParaRPr lang="en-US" sz="1800" dirty="0"/>
          </a:p>
          <a:p>
            <a:pPr>
              <a:lnSpc>
                <a:spcPct val="100000"/>
              </a:lnSpc>
              <a:spcAft>
                <a:spcPts val="1000"/>
              </a:spcAft>
            </a:pPr>
            <a:r>
              <a:rPr lang="en-US" sz="1800" dirty="0"/>
              <a:t>Adaptive application controls are intended to provide security alerts if any application runs other than the ones you've defined as safe.</a:t>
            </a:r>
          </a:p>
          <a:p>
            <a:pPr>
              <a:lnSpc>
                <a:spcPct val="100000"/>
              </a:lnSpc>
              <a:spcAft>
                <a:spcPts val="1000"/>
              </a:spcAft>
            </a:pPr>
            <a:endParaRPr lang="en-US" sz="1800" b="1" dirty="0"/>
          </a:p>
          <a:p>
            <a:pPr>
              <a:lnSpc>
                <a:spcPct val="100000"/>
              </a:lnSpc>
              <a:spcAft>
                <a:spcPts val="1000"/>
              </a:spcAft>
            </a:pPr>
            <a:r>
              <a:rPr lang="en-US" sz="1800" b="1" dirty="0"/>
              <a:t>AAC will not block the execution of applications, it will only notify you.</a:t>
            </a:r>
          </a:p>
          <a:p>
            <a:pPr>
              <a:lnSpc>
                <a:spcPct val="100000"/>
              </a:lnSpc>
              <a:spcAft>
                <a:spcPts val="1000"/>
              </a:spcAft>
            </a:pPr>
            <a:endParaRPr lang="en-US" sz="1800" b="1" dirty="0"/>
          </a:p>
          <a:p>
            <a:pPr>
              <a:lnSpc>
                <a:spcPct val="100000"/>
              </a:lnSpc>
              <a:spcAft>
                <a:spcPts val="1000"/>
              </a:spcAft>
            </a:pPr>
            <a:r>
              <a:rPr lang="en-US" sz="1800" dirty="0"/>
              <a:t>Microsoft Defender for Endpoint / Antivirus can be used as malware tools.</a:t>
            </a:r>
          </a:p>
        </p:txBody>
      </p:sp>
    </p:spTree>
    <p:extLst>
      <p:ext uri="{BB962C8B-B14F-4D97-AF65-F5344CB8AC3E}">
        <p14:creationId xmlns:p14="http://schemas.microsoft.com/office/powerpoint/2010/main" val="153558311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Firewall Manager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095759"/>
            <a:ext cx="8717573" cy="3442805"/>
          </a:xfrm>
        </p:spPr>
        <p:txBody>
          <a:bodyPr/>
          <a:lstStyle/>
          <a:p>
            <a:pPr marL="285750" lvl="0" indent="-285750" defTabSz="797968">
              <a:spcBef>
                <a:spcPct val="0"/>
              </a:spcBef>
              <a:spcAft>
                <a:spcPts val="800"/>
              </a:spcAft>
              <a:buFont typeface="Arial" panose="020B0604020202020204" pitchFamily="34" charset="0"/>
              <a:buChar char="•"/>
              <a:defRPr/>
            </a:pPr>
            <a:r>
              <a:rPr lang="en-US" sz="1400" dirty="0"/>
              <a:t>A central security policy and route management service for cloud-based security perimeters</a:t>
            </a:r>
          </a:p>
          <a:p>
            <a:pPr marL="285750" lvl="0" indent="-285750" defTabSz="797968">
              <a:spcBef>
                <a:spcPct val="0"/>
              </a:spcBef>
              <a:spcAft>
                <a:spcPts val="800"/>
              </a:spcAft>
              <a:buFont typeface="Arial" panose="020B0604020202020204" pitchFamily="34" charset="0"/>
              <a:buChar char="•"/>
              <a:defRPr/>
            </a:pPr>
            <a:r>
              <a:rPr lang="en-US" sz="1400" dirty="0"/>
              <a:t>Single pane of glass for managing your Firewall Policies and how they map to your virtual networks.</a:t>
            </a:r>
            <a:endParaRPr lang="en-US" sz="18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35A6E4DC-F790-48A2-BE23-64AF7F53299D}"/>
              </a:ext>
            </a:extLst>
          </p:cNvPr>
          <p:cNvPicPr>
            <a:picLocks noChangeAspect="1"/>
          </p:cNvPicPr>
          <p:nvPr/>
        </p:nvPicPr>
        <p:blipFill>
          <a:blip r:embed="rId3"/>
          <a:stretch>
            <a:fillRect/>
          </a:stretch>
        </p:blipFill>
        <p:spPr>
          <a:xfrm>
            <a:off x="1010808" y="1962150"/>
            <a:ext cx="2752540" cy="3442805"/>
          </a:xfrm>
          <a:prstGeom prst="rect">
            <a:avLst/>
          </a:prstGeom>
        </p:spPr>
      </p:pic>
      <p:pic>
        <p:nvPicPr>
          <p:cNvPr id="6" name="Picture 5">
            <a:extLst>
              <a:ext uri="{FF2B5EF4-FFF2-40B4-BE49-F238E27FC236}">
                <a16:creationId xmlns:a16="http://schemas.microsoft.com/office/drawing/2014/main" id="{C4FB35A3-1547-4392-B798-CF03CDA8EA22}"/>
              </a:ext>
            </a:extLst>
          </p:cNvPr>
          <p:cNvPicPr>
            <a:picLocks noChangeAspect="1"/>
          </p:cNvPicPr>
          <p:nvPr/>
        </p:nvPicPr>
        <p:blipFill>
          <a:blip r:embed="rId4"/>
          <a:stretch>
            <a:fillRect/>
          </a:stretch>
        </p:blipFill>
        <p:spPr>
          <a:xfrm>
            <a:off x="4088230" y="1722038"/>
            <a:ext cx="7365833" cy="3682917"/>
          </a:xfrm>
          <a:prstGeom prst="rect">
            <a:avLst/>
          </a:prstGeom>
        </p:spPr>
      </p:pic>
    </p:spTree>
    <p:extLst>
      <p:ext uri="{BB962C8B-B14F-4D97-AF65-F5344CB8AC3E}">
        <p14:creationId xmlns:p14="http://schemas.microsoft.com/office/powerpoint/2010/main" val="1047618370"/>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No recommendation state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Machines without a defined allow list of applications, and which don't support the feature. Your machine might be in this tab for the following reasons:</a:t>
            </a:r>
          </a:p>
          <a:p>
            <a:pPr>
              <a:lnSpc>
                <a:spcPct val="100000"/>
              </a:lnSpc>
              <a:spcAft>
                <a:spcPts val="1000"/>
              </a:spcAft>
            </a:pPr>
            <a:endParaRPr lang="en-US" sz="1800" dirty="0"/>
          </a:p>
          <a:p>
            <a:pPr>
              <a:lnSpc>
                <a:spcPct val="100000"/>
              </a:lnSpc>
              <a:spcAft>
                <a:spcPts val="1000"/>
              </a:spcAft>
            </a:pPr>
            <a:r>
              <a:rPr lang="en-US" sz="1800" dirty="0"/>
              <a:t>It's missing a Log Analytics agent</a:t>
            </a:r>
          </a:p>
          <a:p>
            <a:pPr>
              <a:lnSpc>
                <a:spcPct val="100000"/>
              </a:lnSpc>
              <a:spcAft>
                <a:spcPts val="1000"/>
              </a:spcAft>
            </a:pPr>
            <a:r>
              <a:rPr lang="en-US" sz="1800" dirty="0"/>
              <a:t>The Log Analytics agent isn't sending events</a:t>
            </a:r>
          </a:p>
          <a:p>
            <a:pPr>
              <a:lnSpc>
                <a:spcPct val="100000"/>
              </a:lnSpc>
              <a:spcAft>
                <a:spcPts val="1000"/>
              </a:spcAft>
            </a:pPr>
            <a:r>
              <a:rPr lang="en-US" sz="1800" dirty="0"/>
              <a:t>It's a Windows machine with a pre-existing AppLocker policy enabled by either a GPO or a local security policy</a:t>
            </a:r>
          </a:p>
          <a:p>
            <a:pPr>
              <a:lnSpc>
                <a:spcPct val="100000"/>
              </a:lnSpc>
              <a:spcAft>
                <a:spcPts val="1000"/>
              </a:spcAft>
            </a:pPr>
            <a:endParaRPr lang="en-US" sz="1800" b="1" dirty="0"/>
          </a:p>
          <a:p>
            <a:pPr>
              <a:lnSpc>
                <a:spcPct val="100000"/>
              </a:lnSpc>
              <a:spcAft>
                <a:spcPts val="1000"/>
              </a:spcAft>
            </a:pPr>
            <a:r>
              <a:rPr lang="en-US" sz="1800" dirty="0"/>
              <a:t>Security Center needs at least two weeks of data to define the unique recommendations per group of machines. Machines that have recently been created, or which belong to subscriptions that were only recently enabled with Microsoft Defender for Cloud, will appear under the No recommendation tab.</a:t>
            </a:r>
          </a:p>
        </p:txBody>
      </p:sp>
    </p:spTree>
    <p:extLst>
      <p:ext uri="{BB962C8B-B14F-4D97-AF65-F5344CB8AC3E}">
        <p14:creationId xmlns:p14="http://schemas.microsoft.com/office/powerpoint/2010/main" val="2650553299"/>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Miscellaneous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3261253" cy="502447"/>
          </a:xfrm>
        </p:spPr>
        <p:txBody>
          <a:bodyPr/>
          <a:lstStyle/>
          <a:p>
            <a:pPr>
              <a:lnSpc>
                <a:spcPct val="100000"/>
              </a:lnSpc>
              <a:spcAft>
                <a:spcPts val="1000"/>
              </a:spcAft>
            </a:pPr>
            <a:r>
              <a:rPr lang="en-US" sz="1800" dirty="0"/>
              <a:t>Both application lists include the option to restrict a specific application to certain users. Adopt the principle of least privilege whenever possible.</a:t>
            </a:r>
          </a:p>
          <a:p>
            <a:pPr>
              <a:lnSpc>
                <a:spcPct val="100000"/>
              </a:lnSpc>
              <a:spcAft>
                <a:spcPts val="1000"/>
              </a:spcAft>
            </a:pPr>
            <a:endParaRPr lang="en-US" sz="1800" dirty="0"/>
          </a:p>
          <a:p>
            <a:pPr>
              <a:lnSpc>
                <a:spcPct val="100000"/>
              </a:lnSpc>
              <a:spcAft>
                <a:spcPts val="1000"/>
              </a:spcAft>
            </a:pPr>
            <a:r>
              <a:rPr lang="en-US" sz="1800" dirty="0"/>
              <a:t>Applications are defined by their publishers, if an application doesn't have publisher information (it's unsigned), a path rule is created for the full path of the specific application.</a:t>
            </a:r>
          </a:p>
        </p:txBody>
      </p:sp>
      <p:pic>
        <p:nvPicPr>
          <p:cNvPr id="4098" name="Picture 2" descr="Add a custom rule.">
            <a:extLst>
              <a:ext uri="{FF2B5EF4-FFF2-40B4-BE49-F238E27FC236}">
                <a16:creationId xmlns:a16="http://schemas.microsoft.com/office/drawing/2014/main" id="{5E4B5DC2-717E-4B9D-BF4D-615CF6C73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9709" y="535656"/>
            <a:ext cx="7789120" cy="5786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1498790"/>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Rules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131285" cy="502447"/>
          </a:xfrm>
        </p:spPr>
        <p:txBody>
          <a:bodyPr/>
          <a:lstStyle/>
          <a:p>
            <a:pPr>
              <a:lnSpc>
                <a:spcPct val="100000"/>
              </a:lnSpc>
              <a:spcAft>
                <a:spcPts val="1000"/>
              </a:spcAft>
            </a:pPr>
            <a:r>
              <a:rPr lang="en-US" sz="1800" b="1" dirty="0"/>
              <a:t>Publisher </a:t>
            </a:r>
            <a:r>
              <a:rPr lang="en-US" sz="1800" b="1" dirty="0" err="1"/>
              <a:t>Allowlist</a:t>
            </a:r>
            <a:r>
              <a:rPr lang="en-US" sz="1800" b="1" dirty="0"/>
              <a:t>:</a:t>
            </a:r>
          </a:p>
          <a:p>
            <a:pPr>
              <a:lnSpc>
                <a:spcPct val="100000"/>
              </a:lnSpc>
              <a:spcAft>
                <a:spcPts val="1000"/>
              </a:spcAft>
            </a:pPr>
            <a:r>
              <a:rPr lang="en-US" sz="1800" dirty="0"/>
              <a:t>Based on the signing signature</a:t>
            </a:r>
          </a:p>
          <a:p>
            <a:pPr>
              <a:lnSpc>
                <a:spcPct val="100000"/>
              </a:lnSpc>
              <a:spcAft>
                <a:spcPts val="1000"/>
              </a:spcAft>
            </a:pPr>
            <a:endParaRPr lang="en-US" sz="1800" b="1" dirty="0"/>
          </a:p>
          <a:p>
            <a:pPr>
              <a:lnSpc>
                <a:spcPct val="100000"/>
              </a:lnSpc>
              <a:spcAft>
                <a:spcPts val="1000"/>
              </a:spcAft>
            </a:pPr>
            <a:r>
              <a:rPr lang="en-US" sz="1800" b="1" dirty="0"/>
              <a:t>Path </a:t>
            </a:r>
            <a:r>
              <a:rPr lang="en-US" sz="1800" b="1" dirty="0" err="1"/>
              <a:t>Allowlist</a:t>
            </a:r>
            <a:r>
              <a:rPr lang="en-US" sz="1800" b="1" dirty="0"/>
              <a:t>:</a:t>
            </a:r>
          </a:p>
          <a:p>
            <a:pPr>
              <a:lnSpc>
                <a:spcPct val="100000"/>
              </a:lnSpc>
              <a:spcAft>
                <a:spcPts val="1000"/>
              </a:spcAft>
            </a:pPr>
            <a:r>
              <a:rPr lang="en-US" sz="1800" dirty="0"/>
              <a:t>Using a wildcard at the end of a path to allow all executables within this folder and sub-folders.</a:t>
            </a:r>
          </a:p>
          <a:p>
            <a:pPr>
              <a:lnSpc>
                <a:spcPct val="100000"/>
              </a:lnSpc>
              <a:spcAft>
                <a:spcPts val="1000"/>
              </a:spcAft>
            </a:pPr>
            <a:r>
              <a:rPr lang="en-US" sz="1800" dirty="0"/>
              <a:t>Using a wildcard in the middle of a path to enable a known executable name with a changing folder name (for example, personal user folders containing a known executable, automatically generated folder names, </a:t>
            </a:r>
            <a:r>
              <a:rPr lang="en-US" sz="1800" dirty="0" err="1"/>
              <a:t>etc</a:t>
            </a:r>
            <a:r>
              <a:rPr lang="en-US" sz="1800" dirty="0"/>
              <a:t>).</a:t>
            </a:r>
          </a:p>
          <a:p>
            <a:pPr>
              <a:lnSpc>
                <a:spcPct val="100000"/>
              </a:lnSpc>
              <a:spcAft>
                <a:spcPts val="1000"/>
              </a:spcAft>
            </a:pPr>
            <a:endParaRPr lang="en-US" sz="1800" dirty="0"/>
          </a:p>
          <a:p>
            <a:pPr>
              <a:lnSpc>
                <a:spcPct val="100000"/>
              </a:lnSpc>
              <a:spcAft>
                <a:spcPts val="1000"/>
              </a:spcAft>
            </a:pPr>
            <a:r>
              <a:rPr lang="en-US" sz="1800" b="1" dirty="0"/>
              <a:t>Hash </a:t>
            </a:r>
            <a:r>
              <a:rPr lang="en-US" sz="1800" b="1" dirty="0" err="1"/>
              <a:t>Allowlist</a:t>
            </a:r>
            <a:r>
              <a:rPr lang="en-US" sz="1800" b="1" dirty="0"/>
              <a:t>:</a:t>
            </a:r>
          </a:p>
          <a:p>
            <a:pPr>
              <a:lnSpc>
                <a:spcPct val="100000"/>
              </a:lnSpc>
              <a:spcAft>
                <a:spcPts val="1000"/>
              </a:spcAft>
            </a:pPr>
            <a:r>
              <a:rPr lang="en-US" sz="1800" dirty="0"/>
              <a:t>Based on the file hash.</a:t>
            </a:r>
          </a:p>
        </p:txBody>
      </p:sp>
    </p:spTree>
    <p:extLst>
      <p:ext uri="{BB962C8B-B14F-4D97-AF65-F5344CB8AC3E}">
        <p14:creationId xmlns:p14="http://schemas.microsoft.com/office/powerpoint/2010/main" val="599360672"/>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913336" cy="758022"/>
          </a:xfrm>
        </p:spPr>
        <p:txBody>
          <a:bodyPr/>
          <a:lstStyle/>
          <a:p>
            <a:r>
              <a:rPr lang="en-US" dirty="0"/>
              <a:t>Recommendation – “</a:t>
            </a:r>
            <a:r>
              <a:rPr lang="en-US" dirty="0" err="1"/>
              <a:t>Allowlist</a:t>
            </a:r>
            <a:r>
              <a:rPr lang="en-US" dirty="0"/>
              <a:t> rules in your adaptive application control policy should be updated”</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700300"/>
            <a:ext cx="10131285" cy="502447"/>
          </a:xfrm>
        </p:spPr>
        <p:txBody>
          <a:bodyPr/>
          <a:lstStyle/>
          <a:p>
            <a:pPr>
              <a:lnSpc>
                <a:spcPct val="100000"/>
              </a:lnSpc>
              <a:spcAft>
                <a:spcPts val="1000"/>
              </a:spcAft>
            </a:pPr>
            <a:r>
              <a:rPr lang="en-US" sz="1800" dirty="0"/>
              <a:t>You'll see this recommendation when Security Center's machine learning identifies potentially legitimate behavior that hasn't previously been allowed. </a:t>
            </a:r>
          </a:p>
          <a:p>
            <a:pPr>
              <a:lnSpc>
                <a:spcPct val="100000"/>
              </a:lnSpc>
              <a:spcAft>
                <a:spcPts val="1000"/>
              </a:spcAft>
            </a:pPr>
            <a:r>
              <a:rPr lang="en-US" sz="1800" dirty="0"/>
              <a:t>The recommendation suggests new rules for your existing definitions to reduce the number of false positive alerts.</a:t>
            </a:r>
          </a:p>
        </p:txBody>
      </p:sp>
    </p:spTree>
    <p:extLst>
      <p:ext uri="{BB962C8B-B14F-4D97-AF65-F5344CB8AC3E}">
        <p14:creationId xmlns:p14="http://schemas.microsoft.com/office/powerpoint/2010/main" val="531829721"/>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923330"/>
          </a:xfrm>
        </p:spPr>
        <p:txBody>
          <a:bodyPr/>
          <a:lstStyle/>
          <a:p>
            <a:r>
              <a:rPr lang="en-US" dirty="0"/>
              <a:t>How often does Adaptive Application controls calculate events?</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marL="0" marR="0" lvl="0" indent="0" algn="l"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
        <p:nvSpPr>
          <p:cNvPr id="44" name="Rectangle: Rounded Corners 43">
            <a:extLst>
              <a:ext uri="{FF2B5EF4-FFF2-40B4-BE49-F238E27FC236}">
                <a16:creationId xmlns:a16="http://schemas.microsoft.com/office/drawing/2014/main" id="{93E13880-C9DC-4972-8EC7-87BDC2F3D95E}"/>
              </a:ext>
            </a:extLst>
          </p:cNvPr>
          <p:cNvSpPr/>
          <p:nvPr/>
        </p:nvSpPr>
        <p:spPr bwMode="auto">
          <a:xfrm>
            <a:off x="585764" y="5133261"/>
            <a:ext cx="1262914"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2 hours</a:t>
            </a:r>
          </a:p>
        </p:txBody>
      </p:sp>
      <p:sp>
        <p:nvSpPr>
          <p:cNvPr id="45" name="Rectangle: Rounded Corners 44">
            <a:extLst>
              <a:ext uri="{FF2B5EF4-FFF2-40B4-BE49-F238E27FC236}">
                <a16:creationId xmlns:a16="http://schemas.microsoft.com/office/drawing/2014/main" id="{3C8241C2-25A9-474B-9AB7-FA3F650569F7}"/>
              </a:ext>
            </a:extLst>
          </p:cNvPr>
          <p:cNvSpPr/>
          <p:nvPr/>
        </p:nvSpPr>
        <p:spPr bwMode="auto">
          <a:xfrm>
            <a:off x="3664064" y="5160382"/>
            <a:ext cx="1319515"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12 hours</a:t>
            </a:r>
          </a:p>
        </p:txBody>
      </p:sp>
      <p:sp>
        <p:nvSpPr>
          <p:cNvPr id="46" name="Rectangle: Rounded Corners 45">
            <a:extLst>
              <a:ext uri="{FF2B5EF4-FFF2-40B4-BE49-F238E27FC236}">
                <a16:creationId xmlns:a16="http://schemas.microsoft.com/office/drawing/2014/main" id="{32464582-1B0B-4A17-856A-6514D31A6130}"/>
              </a:ext>
            </a:extLst>
          </p:cNvPr>
          <p:cNvSpPr/>
          <p:nvPr/>
        </p:nvSpPr>
        <p:spPr bwMode="auto">
          <a:xfrm>
            <a:off x="5257239" y="5141388"/>
            <a:ext cx="1452599"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24 hours</a:t>
            </a:r>
          </a:p>
        </p:txBody>
      </p:sp>
      <p:sp>
        <p:nvSpPr>
          <p:cNvPr id="47" name="Rectangle: Rounded Corners 46">
            <a:extLst>
              <a:ext uri="{FF2B5EF4-FFF2-40B4-BE49-F238E27FC236}">
                <a16:creationId xmlns:a16="http://schemas.microsoft.com/office/drawing/2014/main" id="{3061466B-70A0-4B0E-BD2C-0FC35CF260BA}"/>
              </a:ext>
            </a:extLst>
          </p:cNvPr>
          <p:cNvSpPr/>
          <p:nvPr/>
        </p:nvSpPr>
        <p:spPr bwMode="auto">
          <a:xfrm>
            <a:off x="2030072" y="5160382"/>
            <a:ext cx="1452598"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4 hours</a:t>
            </a:r>
          </a:p>
        </p:txBody>
      </p:sp>
    </p:spTree>
    <p:extLst>
      <p:ext uri="{BB962C8B-B14F-4D97-AF65-F5344CB8AC3E}">
        <p14:creationId xmlns:p14="http://schemas.microsoft.com/office/powerpoint/2010/main" val="2196512372"/>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p:txBody>
          <a:bodyPr/>
          <a:lstStyle/>
          <a:p>
            <a:r>
              <a:rPr lang="en-US" dirty="0"/>
              <a:t>Just In Time VM Access</a:t>
            </a:r>
          </a:p>
        </p:txBody>
      </p:sp>
    </p:spTree>
    <p:extLst>
      <p:ext uri="{BB962C8B-B14F-4D97-AF65-F5344CB8AC3E}">
        <p14:creationId xmlns:p14="http://schemas.microsoft.com/office/powerpoint/2010/main" val="1817112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JIT VM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Lock down inbound traffic to your Azure Virtual Machines with Azure Security Center's just-in-time (JIT) virtual machine (VM) access feature. </a:t>
            </a:r>
          </a:p>
          <a:p>
            <a:pPr marL="285750" indent="-285750">
              <a:lnSpc>
                <a:spcPct val="100000"/>
              </a:lnSpc>
              <a:spcAft>
                <a:spcPts val="1000"/>
              </a:spcAft>
              <a:buFont typeface="Arial" panose="020B0604020202020204" pitchFamily="34" charset="0"/>
              <a:buChar char="•"/>
            </a:pPr>
            <a:r>
              <a:rPr lang="en-US" sz="1800" dirty="0"/>
              <a:t>Select the ports on the VM to which inbound traffic will be blocked. </a:t>
            </a:r>
          </a:p>
          <a:p>
            <a:pPr marL="285750" indent="-285750">
              <a:lnSpc>
                <a:spcPct val="100000"/>
              </a:lnSpc>
              <a:spcAft>
                <a:spcPts val="1000"/>
              </a:spcAft>
              <a:buFont typeface="Arial" panose="020B0604020202020204" pitchFamily="34" charset="0"/>
              <a:buChar char="•"/>
            </a:pPr>
            <a:r>
              <a:rPr lang="en-US" sz="1800" dirty="0"/>
              <a:t>Ensures "deny all inbound traffic" rules exist for your selected ports in the network security group (NSG) and Azure Firewall rules.</a:t>
            </a:r>
          </a:p>
          <a:p>
            <a:pPr>
              <a:lnSpc>
                <a:spcPct val="100000"/>
              </a:lnSpc>
              <a:spcAft>
                <a:spcPts val="1000"/>
              </a:spcAft>
            </a:pPr>
            <a:endParaRPr lang="en-US" sz="1800" dirty="0"/>
          </a:p>
          <a:p>
            <a:pPr>
              <a:lnSpc>
                <a:spcPct val="100000"/>
              </a:lnSpc>
              <a:spcAft>
                <a:spcPts val="1000"/>
              </a:spcAft>
            </a:pPr>
            <a:r>
              <a:rPr lang="en-US" sz="1800" dirty="0"/>
              <a:t>When a user requests access to a VM, Security Center checks that the user has Azure role-based access control (Azure RBAC) permissions for that VM. </a:t>
            </a:r>
          </a:p>
          <a:p>
            <a:pPr marL="285750" indent="-285750">
              <a:lnSpc>
                <a:spcPct val="100000"/>
              </a:lnSpc>
              <a:spcAft>
                <a:spcPts val="1000"/>
              </a:spcAft>
              <a:buFont typeface="Arial" panose="020B0604020202020204" pitchFamily="34" charset="0"/>
              <a:buChar char="•"/>
            </a:pPr>
            <a:r>
              <a:rPr lang="en-US" sz="1800" dirty="0"/>
              <a:t>If the request is approved, Security Center configures the NSGs and Azure Firewall to allow inbound traffic to the selected ports from the relevant IP address (or range), for the amount of time that was specified</a:t>
            </a:r>
          </a:p>
          <a:p>
            <a:pPr marL="285750" indent="-285750">
              <a:lnSpc>
                <a:spcPct val="100000"/>
              </a:lnSpc>
              <a:spcAft>
                <a:spcPts val="1000"/>
              </a:spcAft>
              <a:buFont typeface="Arial" panose="020B0604020202020204" pitchFamily="34" charset="0"/>
              <a:buChar char="•"/>
            </a:pPr>
            <a:r>
              <a:rPr lang="en-US" sz="1800" dirty="0"/>
              <a:t>After the time has expired, Security Center restores the NSGs to their previous states. Connections that are already established are not interrupted.</a:t>
            </a:r>
          </a:p>
          <a:p>
            <a:endParaRPr lang="en-US" sz="1800" b="1" dirty="0"/>
          </a:p>
        </p:txBody>
      </p:sp>
    </p:spTree>
    <p:extLst>
      <p:ext uri="{BB962C8B-B14F-4D97-AF65-F5344CB8AC3E}">
        <p14:creationId xmlns:p14="http://schemas.microsoft.com/office/powerpoint/2010/main" val="836250816"/>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Why JIT VM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Threat actors actively hunt accessible machines with open management ports, like RDP or SSH. </a:t>
            </a:r>
          </a:p>
          <a:p>
            <a:pPr marL="285750" indent="-285750">
              <a:lnSpc>
                <a:spcPct val="100000"/>
              </a:lnSpc>
              <a:spcAft>
                <a:spcPts val="1000"/>
              </a:spcAft>
              <a:buFont typeface="Arial" panose="020B0604020202020204" pitchFamily="34" charset="0"/>
              <a:buChar char="•"/>
            </a:pPr>
            <a:r>
              <a:rPr lang="en-US" sz="1800" dirty="0"/>
              <a:t>All of your virtual machines are potential targets for an attack. </a:t>
            </a:r>
          </a:p>
          <a:p>
            <a:pPr marL="285750" indent="-285750">
              <a:lnSpc>
                <a:spcPct val="100000"/>
              </a:lnSpc>
              <a:spcAft>
                <a:spcPts val="1000"/>
              </a:spcAft>
              <a:buFont typeface="Arial" panose="020B0604020202020204" pitchFamily="34" charset="0"/>
              <a:buChar char="•"/>
            </a:pPr>
            <a:r>
              <a:rPr lang="en-US" sz="1800" dirty="0"/>
              <a:t>When a VM is successfully compromised, it's used as the entry point to attack further resources within your environment.</a:t>
            </a:r>
          </a:p>
          <a:p>
            <a:pPr>
              <a:lnSpc>
                <a:spcPct val="100000"/>
              </a:lnSpc>
              <a:spcAft>
                <a:spcPts val="1000"/>
              </a:spcAft>
            </a:pPr>
            <a:endParaRPr lang="en-US" sz="1800" dirty="0"/>
          </a:p>
          <a:p>
            <a:pPr>
              <a:lnSpc>
                <a:spcPct val="100000"/>
              </a:lnSpc>
              <a:spcAft>
                <a:spcPts val="1000"/>
              </a:spcAft>
            </a:pPr>
            <a:r>
              <a:rPr lang="en-US" sz="1800" dirty="0"/>
              <a:t>As with all cybersecurity prevention techniques, your goal should be to reduce the attack surface. In this case, that means having fewer open ports, especially management ports.</a:t>
            </a:r>
          </a:p>
          <a:p>
            <a:pPr>
              <a:lnSpc>
                <a:spcPct val="100000"/>
              </a:lnSpc>
              <a:spcAft>
                <a:spcPts val="1000"/>
              </a:spcAft>
            </a:pPr>
            <a:endParaRPr lang="en-US" sz="1800" dirty="0"/>
          </a:p>
          <a:p>
            <a:pPr>
              <a:lnSpc>
                <a:spcPct val="100000"/>
              </a:lnSpc>
              <a:spcAft>
                <a:spcPts val="1000"/>
              </a:spcAft>
            </a:pPr>
            <a:r>
              <a:rPr lang="en-US" sz="1800" dirty="0"/>
              <a:t>Your legitimate users also use these ports, so it's not practical to keep them closed.</a:t>
            </a:r>
          </a:p>
        </p:txBody>
      </p:sp>
    </p:spTree>
    <p:extLst>
      <p:ext uri="{BB962C8B-B14F-4D97-AF65-F5344CB8AC3E}">
        <p14:creationId xmlns:p14="http://schemas.microsoft.com/office/powerpoint/2010/main" val="484072515"/>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Supported Ports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following ports are utilized in the JIT configured rules:</a:t>
            </a:r>
          </a:p>
          <a:p>
            <a:pPr>
              <a:lnSpc>
                <a:spcPct val="100000"/>
              </a:lnSpc>
              <a:spcAft>
                <a:spcPts val="1000"/>
              </a:spcAft>
            </a:pPr>
            <a:endParaRPr lang="en-US" sz="1800" dirty="0"/>
          </a:p>
          <a:p>
            <a:pPr>
              <a:lnSpc>
                <a:spcPct val="100000"/>
              </a:lnSpc>
              <a:spcAft>
                <a:spcPts val="1000"/>
              </a:spcAft>
            </a:pPr>
            <a:r>
              <a:rPr lang="en-US" sz="1800" dirty="0"/>
              <a:t>22 - used for SSH connections</a:t>
            </a:r>
          </a:p>
          <a:p>
            <a:pPr>
              <a:lnSpc>
                <a:spcPct val="100000"/>
              </a:lnSpc>
              <a:spcAft>
                <a:spcPts val="1000"/>
              </a:spcAft>
            </a:pPr>
            <a:r>
              <a:rPr lang="en-US" sz="1800" dirty="0"/>
              <a:t>3389 - used for Remote Desktop Connections to Windows Servers</a:t>
            </a:r>
          </a:p>
          <a:p>
            <a:pPr>
              <a:lnSpc>
                <a:spcPct val="100000"/>
              </a:lnSpc>
              <a:spcAft>
                <a:spcPts val="1000"/>
              </a:spcAft>
            </a:pPr>
            <a:r>
              <a:rPr lang="en-US" sz="1800" dirty="0"/>
              <a:t>5985 - used for remote PowerShell connections over HTTP</a:t>
            </a:r>
          </a:p>
          <a:p>
            <a:pPr>
              <a:lnSpc>
                <a:spcPct val="100000"/>
              </a:lnSpc>
              <a:spcAft>
                <a:spcPts val="1000"/>
              </a:spcAft>
            </a:pPr>
            <a:r>
              <a:rPr lang="en-US" sz="1800" dirty="0"/>
              <a:t>5986 - used for remote PowerShell connections over HTTPS</a:t>
            </a:r>
          </a:p>
          <a:p>
            <a:pPr>
              <a:lnSpc>
                <a:spcPct val="100000"/>
              </a:lnSpc>
              <a:spcAft>
                <a:spcPts val="1000"/>
              </a:spcAft>
            </a:pPr>
            <a:endParaRPr lang="en-US" sz="1800" b="1" dirty="0"/>
          </a:p>
          <a:p>
            <a:pPr>
              <a:lnSpc>
                <a:spcPct val="100000"/>
              </a:lnSpc>
              <a:spcAft>
                <a:spcPts val="1000"/>
              </a:spcAft>
            </a:pPr>
            <a:r>
              <a:rPr lang="en-US" sz="1800" dirty="0"/>
              <a:t>New ports can be added to the JIT VM Access Configuration.</a:t>
            </a:r>
          </a:p>
        </p:txBody>
      </p:sp>
      <p:pic>
        <p:nvPicPr>
          <p:cNvPr id="7170" name="Picture 2" descr="Configuring a port for Just In Time Access">
            <a:extLst>
              <a:ext uri="{FF2B5EF4-FFF2-40B4-BE49-F238E27FC236}">
                <a16:creationId xmlns:a16="http://schemas.microsoft.com/office/drawing/2014/main" id="{F68E5586-770D-40FB-9E24-71D41D827F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7185" y="601594"/>
            <a:ext cx="3307152" cy="5113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807429"/>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Security Groups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When you enable just-in-time VM access, you can select the ports on the VM to which inbound traffic will be blocked. Security Center ensures "deny all inbound traffic" rules exist for your selected ports in the network security group (NSG) and Azure Firewall rules. </a:t>
            </a:r>
          </a:p>
          <a:p>
            <a:pPr>
              <a:lnSpc>
                <a:spcPct val="100000"/>
              </a:lnSpc>
              <a:spcAft>
                <a:spcPts val="1000"/>
              </a:spcAft>
            </a:pPr>
            <a:r>
              <a:rPr lang="en-US" sz="1800" dirty="0"/>
              <a:t>These rules restrict access to your Azure VMs’ management ports and defend them from attack.</a:t>
            </a:r>
          </a:p>
          <a:p>
            <a:pPr>
              <a:lnSpc>
                <a:spcPct val="100000"/>
              </a:lnSpc>
              <a:spcAft>
                <a:spcPts val="1000"/>
              </a:spcAft>
            </a:pPr>
            <a:endParaRPr lang="en-US" sz="1800" dirty="0"/>
          </a:p>
          <a:p>
            <a:pPr>
              <a:lnSpc>
                <a:spcPct val="100000"/>
              </a:lnSpc>
              <a:spcAft>
                <a:spcPts val="1000"/>
              </a:spcAft>
            </a:pPr>
            <a:r>
              <a:rPr lang="en-US" sz="1800" dirty="0"/>
              <a:t>If other rules already exist for the selected ports, then those existing rules take priority over the new "deny all inbound traffic" rules. </a:t>
            </a:r>
          </a:p>
          <a:p>
            <a:pPr>
              <a:lnSpc>
                <a:spcPct val="100000"/>
              </a:lnSpc>
              <a:spcAft>
                <a:spcPts val="1000"/>
              </a:spcAft>
            </a:pPr>
            <a:r>
              <a:rPr lang="en-US" sz="1800" dirty="0"/>
              <a:t>If there are no existing rules on the selected ports, then the new rules take top priority in the NSG and Azure Firewall.</a:t>
            </a:r>
            <a:endParaRPr lang="en-US" sz="1800" b="1" dirty="0"/>
          </a:p>
        </p:txBody>
      </p:sp>
    </p:spTree>
    <p:extLst>
      <p:ext uri="{BB962C8B-B14F-4D97-AF65-F5344CB8AC3E}">
        <p14:creationId xmlns:p14="http://schemas.microsoft.com/office/powerpoint/2010/main" val="134877215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64C6AB-BA61-428D-9CC6-260CDA3B9CEB}"/>
              </a:ext>
            </a:extLst>
          </p:cNvPr>
          <p:cNvPicPr>
            <a:picLocks noChangeAspect="1"/>
          </p:cNvPicPr>
          <p:nvPr/>
        </p:nvPicPr>
        <p:blipFill>
          <a:blip r:embed="rId2"/>
          <a:stretch>
            <a:fillRect/>
          </a:stretch>
        </p:blipFill>
        <p:spPr>
          <a:xfrm>
            <a:off x="548640" y="0"/>
            <a:ext cx="11094720" cy="6151049"/>
          </a:xfrm>
          <a:prstGeom prst="rect">
            <a:avLst/>
          </a:prstGeom>
        </p:spPr>
      </p:pic>
    </p:spTree>
    <p:extLst>
      <p:ext uri="{BB962C8B-B14F-4D97-AF65-F5344CB8AC3E}">
        <p14:creationId xmlns:p14="http://schemas.microsoft.com/office/powerpoint/2010/main" val="175048786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Requesting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From any JIT enabled VM, select to Connect and then select the Request Access option.</a:t>
            </a:r>
            <a:endParaRPr lang="en-US" sz="1800" b="1" dirty="0"/>
          </a:p>
        </p:txBody>
      </p:sp>
      <p:pic>
        <p:nvPicPr>
          <p:cNvPr id="10242" name="Picture 2" descr="Requesting access to a server">
            <a:extLst>
              <a:ext uri="{FF2B5EF4-FFF2-40B4-BE49-F238E27FC236}">
                <a16:creationId xmlns:a16="http://schemas.microsoft.com/office/drawing/2014/main" id="{ED0697DB-B2A1-4EA2-A673-FA4947C815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3947" y="2116300"/>
            <a:ext cx="9085677" cy="354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9198114"/>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615553"/>
          </a:xfrm>
        </p:spPr>
        <p:txBody>
          <a:bodyPr/>
          <a:lstStyle/>
          <a:p>
            <a:r>
              <a:rPr lang="en-US" dirty="0"/>
              <a:t>TRUE/FALSE: JIT can be enabled on any Virtual Machine?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marL="0" marR="0" lvl="0" indent="0" algn="l"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
        <p:nvSpPr>
          <p:cNvPr id="44" name="Rectangle: Rounded Corners 43">
            <a:extLst>
              <a:ext uri="{FF2B5EF4-FFF2-40B4-BE49-F238E27FC236}">
                <a16:creationId xmlns:a16="http://schemas.microsoft.com/office/drawing/2014/main" id="{93E13880-C9DC-4972-8EC7-87BDC2F3D95E}"/>
              </a:ext>
            </a:extLst>
          </p:cNvPr>
          <p:cNvSpPr/>
          <p:nvPr/>
        </p:nvSpPr>
        <p:spPr bwMode="auto">
          <a:xfrm>
            <a:off x="585764" y="5133261"/>
            <a:ext cx="1262914"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47" name="Rectangle: Rounded Corners 46">
            <a:extLst>
              <a:ext uri="{FF2B5EF4-FFF2-40B4-BE49-F238E27FC236}">
                <a16:creationId xmlns:a16="http://schemas.microsoft.com/office/drawing/2014/main" id="{3061466B-70A0-4B0E-BD2C-0FC35CF260BA}"/>
              </a:ext>
            </a:extLst>
          </p:cNvPr>
          <p:cNvSpPr/>
          <p:nvPr/>
        </p:nvSpPr>
        <p:spPr bwMode="auto">
          <a:xfrm>
            <a:off x="2030072" y="5160382"/>
            <a:ext cx="1452598"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spTree>
    <p:extLst>
      <p:ext uri="{BB962C8B-B14F-4D97-AF65-F5344CB8AC3E}">
        <p14:creationId xmlns:p14="http://schemas.microsoft.com/office/powerpoint/2010/main" val="2421065136"/>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p:txBody>
          <a:bodyPr/>
          <a:lstStyle/>
          <a:p>
            <a:r>
              <a:rPr lang="en-US" dirty="0"/>
              <a:t>Azure Bastion</a:t>
            </a:r>
          </a:p>
        </p:txBody>
      </p:sp>
    </p:spTree>
    <p:extLst>
      <p:ext uri="{BB962C8B-B14F-4D97-AF65-F5344CB8AC3E}">
        <p14:creationId xmlns:p14="http://schemas.microsoft.com/office/powerpoint/2010/main" val="1627778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Bastion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Azure Bastion service is a fully platform-managed PaaS service that you </a:t>
            </a:r>
            <a:br>
              <a:rPr lang="en-US" sz="1800" dirty="0"/>
            </a:br>
            <a:r>
              <a:rPr lang="en-US" sz="1800" dirty="0"/>
              <a:t>provision inside your virtual network. Azure Bastion allows you to connect </a:t>
            </a:r>
            <a:br>
              <a:rPr lang="en-US" sz="1800" dirty="0"/>
            </a:br>
            <a:r>
              <a:rPr lang="en-US" sz="1800" dirty="0"/>
              <a:t>to a virtual machine using your browser and the Azure portal. </a:t>
            </a:r>
          </a:p>
          <a:p>
            <a:pPr marL="285750" indent="-285750">
              <a:lnSpc>
                <a:spcPct val="100000"/>
              </a:lnSpc>
              <a:spcAft>
                <a:spcPts val="1000"/>
              </a:spcAft>
              <a:buFont typeface="Arial" panose="020B0604020202020204" pitchFamily="34" charset="0"/>
              <a:buChar char="•"/>
            </a:pPr>
            <a:endParaRPr lang="en-US" sz="1800" dirty="0"/>
          </a:p>
          <a:p>
            <a:pPr marL="285750" indent="-285750">
              <a:lnSpc>
                <a:spcPct val="100000"/>
              </a:lnSpc>
              <a:spcAft>
                <a:spcPts val="1000"/>
              </a:spcAft>
              <a:buFont typeface="Arial" panose="020B0604020202020204" pitchFamily="34" charset="0"/>
              <a:buChar char="•"/>
            </a:pPr>
            <a:r>
              <a:rPr lang="en-US" sz="1800" dirty="0"/>
              <a:t>It provides secure and seamless RDP/SSH connectivity to your virtual machines directly from the Azure portal over TLS. </a:t>
            </a:r>
          </a:p>
          <a:p>
            <a:pPr marL="285750" indent="-285750">
              <a:lnSpc>
                <a:spcPct val="100000"/>
              </a:lnSpc>
              <a:spcAft>
                <a:spcPts val="1000"/>
              </a:spcAft>
              <a:buFont typeface="Arial" panose="020B0604020202020204" pitchFamily="34" charset="0"/>
              <a:buChar char="•"/>
            </a:pPr>
            <a:r>
              <a:rPr lang="en-US" sz="1800" dirty="0"/>
              <a:t>When you connect via Azure Bastion, your virtual machines do not need a public IP address, agent, or special client software.</a:t>
            </a:r>
          </a:p>
          <a:p>
            <a:pPr marL="285750" indent="-285750">
              <a:lnSpc>
                <a:spcPct val="100000"/>
              </a:lnSpc>
              <a:spcAft>
                <a:spcPts val="1000"/>
              </a:spcAft>
              <a:buFont typeface="Arial" panose="020B0604020202020204" pitchFamily="34" charset="0"/>
              <a:buChar char="•"/>
            </a:pPr>
            <a:r>
              <a:rPr lang="en-US" sz="1800" dirty="0"/>
              <a:t>Bastion provides secure RDP and SSH connectivity to all of the VMs in the virtual network in which it is provisioned. </a:t>
            </a:r>
          </a:p>
          <a:p>
            <a:pPr marL="285750" indent="-285750">
              <a:lnSpc>
                <a:spcPct val="100000"/>
              </a:lnSpc>
              <a:spcAft>
                <a:spcPts val="1000"/>
              </a:spcAft>
              <a:buFont typeface="Arial" panose="020B0604020202020204" pitchFamily="34" charset="0"/>
              <a:buChar char="•"/>
            </a:pPr>
            <a:r>
              <a:rPr lang="en-US" sz="1800" dirty="0"/>
              <a:t>Using Azure Bastion protects your virtual machines from exposing RDP/SSH ports to the outside world, while still providing secure access using RDP/SSH.</a:t>
            </a:r>
            <a:endParaRPr lang="en-US" sz="1800" b="1" dirty="0"/>
          </a:p>
        </p:txBody>
      </p:sp>
      <p:pic>
        <p:nvPicPr>
          <p:cNvPr id="4" name="Picture 3">
            <a:extLst>
              <a:ext uri="{FF2B5EF4-FFF2-40B4-BE49-F238E27FC236}">
                <a16:creationId xmlns:a16="http://schemas.microsoft.com/office/drawing/2014/main" id="{99F3633B-F085-4202-8138-672BD6AADD89}"/>
              </a:ext>
            </a:extLst>
          </p:cNvPr>
          <p:cNvPicPr>
            <a:picLocks noChangeAspect="1"/>
          </p:cNvPicPr>
          <p:nvPr/>
        </p:nvPicPr>
        <p:blipFill>
          <a:blip r:embed="rId3"/>
          <a:stretch>
            <a:fillRect/>
          </a:stretch>
        </p:blipFill>
        <p:spPr>
          <a:xfrm>
            <a:off x="8526531" y="797822"/>
            <a:ext cx="1619250" cy="1495425"/>
          </a:xfrm>
          <a:prstGeom prst="rect">
            <a:avLst/>
          </a:prstGeom>
        </p:spPr>
      </p:pic>
    </p:spTree>
    <p:extLst>
      <p:ext uri="{BB962C8B-B14F-4D97-AF65-F5344CB8AC3E}">
        <p14:creationId xmlns:p14="http://schemas.microsoft.com/office/powerpoint/2010/main" val="3830467250"/>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How does it work?</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Bastion is deployed to a virtual network and supports virtual network peering. Specifically, Azure Bastion manages RDP/SSH connectivity to VMs created in the local or peered virtual networks.</a:t>
            </a:r>
          </a:p>
          <a:p>
            <a:pPr>
              <a:lnSpc>
                <a:spcPct val="100000"/>
              </a:lnSpc>
              <a:spcAft>
                <a:spcPts val="1000"/>
              </a:spcAft>
            </a:pPr>
            <a:endParaRPr lang="en-US" sz="1800" dirty="0"/>
          </a:p>
          <a:p>
            <a:pPr>
              <a:lnSpc>
                <a:spcPct val="100000"/>
              </a:lnSpc>
              <a:spcAft>
                <a:spcPts val="1000"/>
              </a:spcAft>
            </a:pPr>
            <a:endParaRPr lang="en-US" sz="1800" dirty="0"/>
          </a:p>
        </p:txBody>
      </p:sp>
      <p:pic>
        <p:nvPicPr>
          <p:cNvPr id="17410" name="Picture 2" descr="Diagram showing the Azure Bastion architecture.">
            <a:extLst>
              <a:ext uri="{FF2B5EF4-FFF2-40B4-BE49-F238E27FC236}">
                <a16:creationId xmlns:a16="http://schemas.microsoft.com/office/drawing/2014/main" id="{6246F1CF-37E6-4272-9208-29635C5F8D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8467" y="1911790"/>
            <a:ext cx="6546933" cy="4357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881220"/>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p:txBody>
          <a:bodyPr/>
          <a:lstStyle/>
          <a:p>
            <a:r>
              <a:rPr lang="en-US" dirty="0"/>
              <a:t>Adaptive Network Hardening</a:t>
            </a:r>
          </a:p>
        </p:txBody>
      </p:sp>
    </p:spTree>
    <p:extLst>
      <p:ext uri="{BB962C8B-B14F-4D97-AF65-F5344CB8AC3E}">
        <p14:creationId xmlns:p14="http://schemas.microsoft.com/office/powerpoint/2010/main" val="336311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Network Hardening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669574" cy="502447"/>
          </a:xfrm>
        </p:spPr>
        <p:txBody>
          <a:bodyPr/>
          <a:lstStyle/>
          <a:p>
            <a:pPr>
              <a:lnSpc>
                <a:spcPct val="100000"/>
              </a:lnSpc>
              <a:spcAft>
                <a:spcPts val="1000"/>
              </a:spcAft>
            </a:pPr>
            <a:r>
              <a:rPr lang="en-US" sz="1800" dirty="0"/>
              <a:t>Adaptive network hardening is an agentless feature of Azure Security Center - nothing needs to be installed on your machines to benefit from this network hardening tool.</a:t>
            </a:r>
          </a:p>
          <a:p>
            <a:pPr marL="285750" indent="-285750">
              <a:lnSpc>
                <a:spcPct val="100000"/>
              </a:lnSpc>
              <a:spcAft>
                <a:spcPts val="1000"/>
              </a:spcAft>
              <a:buFont typeface="Arial" panose="020B0604020202020204" pitchFamily="34" charset="0"/>
              <a:buChar char="•"/>
            </a:pPr>
            <a:endParaRPr lang="en-US" sz="1800" dirty="0"/>
          </a:p>
          <a:p>
            <a:pPr marL="285750" indent="-285750">
              <a:lnSpc>
                <a:spcPct val="100000"/>
              </a:lnSpc>
              <a:spcAft>
                <a:spcPts val="1000"/>
              </a:spcAft>
              <a:buFont typeface="Arial" panose="020B0604020202020204" pitchFamily="34" charset="0"/>
              <a:buChar char="•"/>
            </a:pPr>
            <a:r>
              <a:rPr lang="en-US" sz="1800" dirty="0"/>
              <a:t>Provides recommendations to further harden NSG rules. </a:t>
            </a:r>
          </a:p>
          <a:p>
            <a:pPr marL="285750" indent="-285750">
              <a:lnSpc>
                <a:spcPct val="100000"/>
              </a:lnSpc>
              <a:spcAft>
                <a:spcPts val="1000"/>
              </a:spcAft>
              <a:buFont typeface="Arial" panose="020B0604020202020204" pitchFamily="34" charset="0"/>
              <a:buChar char="•"/>
            </a:pPr>
            <a:r>
              <a:rPr lang="en-US" sz="1800" dirty="0"/>
              <a:t>It uses a machine learning algorithm that factors in actual traffic, known trusted configuration, threat intelligence, and other indicators of compromise, and then provides recommendations to allow traffic only from specific IP/port tuples.</a:t>
            </a:r>
          </a:p>
          <a:p>
            <a:pPr marL="285750" indent="-285750">
              <a:lnSpc>
                <a:spcPct val="100000"/>
              </a:lnSpc>
              <a:spcAft>
                <a:spcPts val="1000"/>
              </a:spcAft>
              <a:buFont typeface="Arial" panose="020B0604020202020204" pitchFamily="34" charset="0"/>
              <a:buChar char="•"/>
            </a:pPr>
            <a:r>
              <a:rPr lang="en-US" sz="1800" dirty="0"/>
              <a:t>Adaptive network hardening recommendations are only supported on specific ports.</a:t>
            </a:r>
          </a:p>
          <a:p>
            <a:endParaRPr lang="en-US" sz="1800" b="1" dirty="0"/>
          </a:p>
        </p:txBody>
      </p:sp>
      <p:pic>
        <p:nvPicPr>
          <p:cNvPr id="4" name="Picture 3" descr="Graphical user interface, table&#10;&#10;Description automatically generated with medium confidence">
            <a:extLst>
              <a:ext uri="{FF2B5EF4-FFF2-40B4-BE49-F238E27FC236}">
                <a16:creationId xmlns:a16="http://schemas.microsoft.com/office/drawing/2014/main" id="{F4D6DF28-5E17-4642-8BD7-A7FBF747BE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7592" y="1194974"/>
            <a:ext cx="4303936" cy="4657045"/>
          </a:xfrm>
          <a:prstGeom prst="rect">
            <a:avLst/>
          </a:prstGeom>
        </p:spPr>
      </p:pic>
    </p:spTree>
    <p:extLst>
      <p:ext uri="{BB962C8B-B14F-4D97-AF65-F5344CB8AC3E}">
        <p14:creationId xmlns:p14="http://schemas.microsoft.com/office/powerpoint/2010/main" val="3110388947"/>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How does it work?</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It uses a machine learning algorithm that factors in actual traffic, known trusted configuration, threat intelligence, and other indicators of compromise, and then provides recommendations to allow traffic only from specific IP/port tuples.</a:t>
            </a:r>
          </a:p>
          <a:p>
            <a:pPr>
              <a:lnSpc>
                <a:spcPct val="100000"/>
              </a:lnSpc>
              <a:spcAft>
                <a:spcPts val="1000"/>
              </a:spcAft>
            </a:pPr>
            <a:endParaRPr lang="en-US" sz="1800" dirty="0"/>
          </a:p>
          <a:p>
            <a:pPr marL="285750" indent="-285750">
              <a:lnSpc>
                <a:spcPct val="100000"/>
              </a:lnSpc>
              <a:spcAft>
                <a:spcPts val="1000"/>
              </a:spcAft>
              <a:buFont typeface="Arial" panose="020B0604020202020204" pitchFamily="34" charset="0"/>
              <a:buChar char="•"/>
            </a:pPr>
            <a:r>
              <a:rPr lang="en-US" sz="1800" dirty="0"/>
              <a:t>For example, let's say the existing NSG rule is to allow traffic from 140.20.30.10/24 on port 22. Based on traffic analysis, adaptive network hardening might recommend narrowing the range to allow traffic from 140.23.30.10/29, and deny all other traffic to that port.</a:t>
            </a:r>
          </a:p>
          <a:p>
            <a:pPr marL="285750" indent="-285750">
              <a:lnSpc>
                <a:spcPct val="100000"/>
              </a:lnSpc>
              <a:spcAft>
                <a:spcPts val="1000"/>
              </a:spcAft>
              <a:buFont typeface="Arial" panose="020B0604020202020204" pitchFamily="34" charset="0"/>
              <a:buChar char="•"/>
            </a:pPr>
            <a:endParaRPr lang="en-US" sz="1800" b="1" dirty="0"/>
          </a:p>
          <a:p>
            <a:pPr marL="285750" indent="-285750">
              <a:lnSpc>
                <a:spcPct val="100000"/>
              </a:lnSpc>
              <a:spcAft>
                <a:spcPts val="1000"/>
              </a:spcAft>
              <a:buFont typeface="Arial" panose="020B0604020202020204" pitchFamily="34" charset="0"/>
              <a:buChar char="•"/>
            </a:pPr>
            <a:r>
              <a:rPr lang="en-US" sz="1800" dirty="0"/>
              <a:t>Adaptive network hardening is an agentless feature of Azure Security Center - nothing needs to be installed on your machines to benefit from this network hardening tool.</a:t>
            </a:r>
          </a:p>
          <a:p>
            <a:pPr marL="285750" indent="-285750">
              <a:lnSpc>
                <a:spcPct val="100000"/>
              </a:lnSpc>
              <a:spcAft>
                <a:spcPts val="1000"/>
              </a:spcAft>
              <a:buFont typeface="Arial" panose="020B0604020202020204" pitchFamily="34" charset="0"/>
              <a:buChar char="•"/>
            </a:pPr>
            <a:endParaRPr lang="en-US" sz="1800" dirty="0"/>
          </a:p>
          <a:p>
            <a:pPr marL="285750" indent="-285750">
              <a:lnSpc>
                <a:spcPct val="100000"/>
              </a:lnSpc>
              <a:spcAft>
                <a:spcPts val="1000"/>
              </a:spcAft>
              <a:buFont typeface="Arial" panose="020B0604020202020204" pitchFamily="34" charset="0"/>
              <a:buChar char="•"/>
            </a:pPr>
            <a:r>
              <a:rPr lang="en-US" sz="1800" dirty="0"/>
              <a:t>Azure Security Center needs to collect data for more than 30 days on your resources in order to provide more granular recommendations as it analyzes the traffic to and from these resources. </a:t>
            </a:r>
          </a:p>
        </p:txBody>
      </p:sp>
    </p:spTree>
    <p:extLst>
      <p:ext uri="{BB962C8B-B14F-4D97-AF65-F5344CB8AC3E}">
        <p14:creationId xmlns:p14="http://schemas.microsoft.com/office/powerpoint/2010/main" val="838383245"/>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Microsoft Defender for Cloud – Case Studies</a:t>
            </a:r>
          </a:p>
        </p:txBody>
      </p:sp>
    </p:spTree>
    <p:extLst>
      <p:ext uri="{BB962C8B-B14F-4D97-AF65-F5344CB8AC3E}">
        <p14:creationId xmlns:p14="http://schemas.microsoft.com/office/powerpoint/2010/main" val="33854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NCR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8525069" cy="3611642"/>
          </a:xfrm>
        </p:spPr>
        <p:txBody>
          <a:bodyPr/>
          <a:lstStyle/>
          <a:p>
            <a:pPr>
              <a:lnSpc>
                <a:spcPct val="100000"/>
              </a:lnSpc>
              <a:spcAft>
                <a:spcPts val="1000"/>
              </a:spcAft>
            </a:pPr>
            <a:r>
              <a:rPr lang="en-US" sz="1800" dirty="0"/>
              <a:t>“The moment a solution is installed in the Azure environment, it becomes integrated with Azure Security Center and shows up in the centralized dashboard as an element for us to address in our security posture.” </a:t>
            </a:r>
          </a:p>
          <a:p>
            <a:pPr>
              <a:lnSpc>
                <a:spcPct val="100000"/>
              </a:lnSpc>
              <a:spcAft>
                <a:spcPts val="1000"/>
              </a:spcAft>
            </a:pPr>
            <a:endParaRPr lang="en-US" sz="1800" dirty="0"/>
          </a:p>
          <a:p>
            <a:pPr>
              <a:lnSpc>
                <a:spcPct val="100000"/>
              </a:lnSpc>
              <a:spcAft>
                <a:spcPts val="1000"/>
              </a:spcAft>
            </a:pPr>
            <a:r>
              <a:rPr lang="en-US" sz="1800" dirty="0"/>
              <a:t>To help secure storage, IT staff set up </a:t>
            </a:r>
            <a:r>
              <a:rPr lang="en-US" sz="1800" b="1" dirty="0"/>
              <a:t>Microsoft Defender for Cloud for SQL</a:t>
            </a:r>
            <a:r>
              <a:rPr lang="en-US" sz="1800" dirty="0"/>
              <a:t>, which provides vulnerability assessments and advanced protection against threats like SQL injection attacks. NCR has a data lake, storage blobs, and containers in Azure that it uses across different solutions. It also has Azure SQL databases, some of which are backed by hyperscale storage technology to handle fluctuations in demand. </a:t>
            </a:r>
          </a:p>
          <a:p>
            <a:pPr>
              <a:lnSpc>
                <a:spcPct val="100000"/>
              </a:lnSpc>
              <a:spcAft>
                <a:spcPts val="1000"/>
              </a:spcAft>
            </a:pPr>
            <a:endParaRPr lang="en-US" sz="1800" dirty="0"/>
          </a:p>
          <a:p>
            <a:pPr>
              <a:lnSpc>
                <a:spcPct val="100000"/>
              </a:lnSpc>
              <a:spcAft>
                <a:spcPts val="1000"/>
              </a:spcAft>
            </a:pPr>
            <a:r>
              <a:rPr lang="en-US" sz="1800" dirty="0"/>
              <a:t>The biggest benefits of Azure Security Center are centralized security with visibility into entire deployments. And every time we bring a new solution into the cloud, we automate security. We don’t have to have teams writing or installing configuration management tools; we have a more agile approach to the cloud using an infrastructure-as-code methodology with Azure Resource Manager.</a:t>
            </a:r>
          </a:p>
        </p:txBody>
      </p:sp>
      <p:pic>
        <p:nvPicPr>
          <p:cNvPr id="5" name="Picture 4" descr="A picture containing text&#10;&#10;Description automatically generated">
            <a:extLst>
              <a:ext uri="{FF2B5EF4-FFF2-40B4-BE49-F238E27FC236}">
                <a16:creationId xmlns:a16="http://schemas.microsoft.com/office/drawing/2014/main" id="{299D4F50-CE31-4263-AC40-67498B6E3B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8457" y="868278"/>
            <a:ext cx="1858879" cy="1858879"/>
          </a:xfrm>
          <a:prstGeom prst="rect">
            <a:avLst/>
          </a:prstGeom>
        </p:spPr>
      </p:pic>
    </p:spTree>
    <p:extLst>
      <p:ext uri="{BB962C8B-B14F-4D97-AF65-F5344CB8AC3E}">
        <p14:creationId xmlns:p14="http://schemas.microsoft.com/office/powerpoint/2010/main" val="102039031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Community Repository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64396" y="1289215"/>
            <a:ext cx="10782724" cy="2974175"/>
          </a:xfrm>
        </p:spPr>
        <p:txBody>
          <a:bodyPr/>
          <a:lstStyle/>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Open-source community facilitating collaboration among customers and partners through GitHub. </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Available on GitHub as a valuable resource fore the community</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Security recommendations that are in private preview</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Programmatic remediation tools for security recommendations</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PowerShell scripts for programmatic management</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Azure Policy custom definitions for at-scale management of Azure Security Center</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Logic App templates that work with Security Center's Logic App connectors (to automate response to Security alerts and recommendations)</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Logic App templates that help you run regular tasks or reports within the scope of Azure Security Center</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Custom workbooks to visualize Azure Security Center data</a:t>
            </a:r>
          </a:p>
          <a:p>
            <a:pPr marL="285750" lvl="0" indent="-285750" defTabSz="797968">
              <a:spcBef>
                <a:spcPct val="0"/>
              </a:spcBef>
              <a:spcAft>
                <a:spcPts val="800"/>
              </a:spcAft>
              <a:buFont typeface="Arial" panose="020B0604020202020204" pitchFamily="34" charset="0"/>
              <a:buChar char="•"/>
              <a:defRPr/>
            </a:pPr>
            <a:r>
              <a:rPr lang="en-US" sz="1800" dirty="0">
                <a:ln w="3175">
                  <a:noFill/>
                </a:ln>
                <a:cs typeface="Segoe UI Semibold"/>
                <a:hlinkClick r:id="rId3"/>
              </a:rPr>
              <a:t>https://github.com/Azure/Microsoft-Defender-for-Cloud</a:t>
            </a:r>
            <a:endParaRPr lang="en-US" sz="1800" dirty="0">
              <a:ln w="3175">
                <a:noFill/>
              </a:ln>
              <a:cs typeface="Segoe UI Semibold"/>
            </a:endParaRPr>
          </a:p>
        </p:txBody>
      </p:sp>
      <p:pic>
        <p:nvPicPr>
          <p:cNvPr id="6" name="Picture 5">
            <a:extLst>
              <a:ext uri="{FF2B5EF4-FFF2-40B4-BE49-F238E27FC236}">
                <a16:creationId xmlns:a16="http://schemas.microsoft.com/office/drawing/2014/main" id="{569F03A4-7310-4AD1-9A8C-0242B335374E}"/>
              </a:ext>
            </a:extLst>
          </p:cNvPr>
          <p:cNvPicPr>
            <a:picLocks noChangeAspect="1"/>
          </p:cNvPicPr>
          <p:nvPr/>
        </p:nvPicPr>
        <p:blipFill>
          <a:blip r:embed="rId4"/>
          <a:stretch>
            <a:fillRect/>
          </a:stretch>
        </p:blipFill>
        <p:spPr>
          <a:xfrm>
            <a:off x="2635422" y="5059197"/>
            <a:ext cx="5905500" cy="1019175"/>
          </a:xfrm>
          <a:prstGeom prst="rect">
            <a:avLst/>
          </a:prstGeom>
        </p:spPr>
      </p:pic>
    </p:spTree>
    <p:extLst>
      <p:ext uri="{BB962C8B-B14F-4D97-AF65-F5344CB8AC3E}">
        <p14:creationId xmlns:p14="http://schemas.microsoft.com/office/powerpoint/2010/main" val="3335679483"/>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Centro Paula Souza</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7767077" cy="3611642"/>
          </a:xfrm>
        </p:spPr>
        <p:txBody>
          <a:bodyPr/>
          <a:lstStyle/>
          <a:p>
            <a:pPr>
              <a:lnSpc>
                <a:spcPct val="100000"/>
              </a:lnSpc>
              <a:spcAft>
                <a:spcPts val="1000"/>
              </a:spcAft>
            </a:pPr>
            <a:r>
              <a:rPr lang="en-US" sz="1800" dirty="0"/>
              <a:t>We had a good visibility on the technical side about how a tool like Azure Security Center would help us, and how the implementation was quick, agile and transparent, without causing any problems in our structure. </a:t>
            </a:r>
          </a:p>
          <a:p>
            <a:pPr>
              <a:lnSpc>
                <a:spcPct val="100000"/>
              </a:lnSpc>
              <a:spcAft>
                <a:spcPts val="1000"/>
              </a:spcAft>
            </a:pPr>
            <a:endParaRPr lang="en-US" sz="1800" dirty="0"/>
          </a:p>
          <a:p>
            <a:pPr>
              <a:lnSpc>
                <a:spcPct val="100000"/>
              </a:lnSpc>
              <a:spcAft>
                <a:spcPts val="1000"/>
              </a:spcAft>
            </a:pPr>
            <a:r>
              <a:rPr lang="en-US" sz="1800" dirty="0"/>
              <a:t>From the user’s perspective it gave us visibility. We identified, for example, machines in the schools that were being used for bitcoin mining</a:t>
            </a:r>
          </a:p>
          <a:p>
            <a:pPr>
              <a:lnSpc>
                <a:spcPct val="100000"/>
              </a:lnSpc>
              <a:spcAft>
                <a:spcPts val="1000"/>
              </a:spcAft>
            </a:pPr>
            <a:endParaRPr lang="en-US" sz="1800" dirty="0"/>
          </a:p>
          <a:p>
            <a:pPr>
              <a:lnSpc>
                <a:spcPct val="100000"/>
              </a:lnSpc>
              <a:spcAft>
                <a:spcPts val="1000"/>
              </a:spcAft>
            </a:pPr>
            <a:r>
              <a:rPr lang="en-US" sz="1800" dirty="0"/>
              <a:t>On average CPS’s Azure Security Center captures more than 588 million security events per week, identifying between 15 to 30 really critical events, such as brute-force attacks.</a:t>
            </a:r>
          </a:p>
        </p:txBody>
      </p:sp>
      <p:pic>
        <p:nvPicPr>
          <p:cNvPr id="5" name="Picture 4" descr="Icon&#10;&#10;Description automatically generated">
            <a:extLst>
              <a:ext uri="{FF2B5EF4-FFF2-40B4-BE49-F238E27FC236}">
                <a16:creationId xmlns:a16="http://schemas.microsoft.com/office/drawing/2014/main" id="{0540657C-E746-4A0E-B6EB-25A38CF72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6329" y="601594"/>
            <a:ext cx="2857500" cy="2028825"/>
          </a:xfrm>
          <a:prstGeom prst="rect">
            <a:avLst/>
          </a:prstGeom>
        </p:spPr>
      </p:pic>
    </p:spTree>
    <p:extLst>
      <p:ext uri="{BB962C8B-B14F-4D97-AF65-F5344CB8AC3E}">
        <p14:creationId xmlns:p14="http://schemas.microsoft.com/office/powerpoint/2010/main" val="2160971864"/>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solidFill>
                  <a:schemeClr val="tx1"/>
                </a:solidFill>
              </a:rPr>
              <a:t>Breakout Activity: </a:t>
            </a:r>
            <a:br>
              <a:rPr lang="en-US" dirty="0"/>
            </a:br>
            <a:r>
              <a:rPr lang="en-US" dirty="0">
                <a:solidFill>
                  <a:srgbClr val="737373"/>
                </a:solidFill>
              </a:rPr>
              <a:t>Microsoft Defender for Cloud Onboarding Discussion</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chemeClr val="accent1"/>
                </a:solidFill>
                <a:effectLst/>
                <a:uLnTx/>
                <a:uFillTx/>
                <a:latin typeface="Segoe UI"/>
                <a:ea typeface="+mn-ea"/>
                <a:cs typeface="+mn-cs"/>
              </a:rPr>
              <a:t>Answer Microsoft Defender for Cloud </a:t>
            </a:r>
            <a:r>
              <a:rPr lang="en-US" b="1" dirty="0">
                <a:solidFill>
                  <a:schemeClr val="accent1"/>
                </a:solidFill>
                <a:latin typeface="Segoe UI"/>
              </a:rPr>
              <a:t>Questions</a:t>
            </a:r>
            <a:endParaRPr kumimoji="0" lang="en-US" sz="1800" b="0" i="0" u="none" strike="noStrike" kern="1200" cap="none" spc="0" normalizeH="0" baseline="0" noProof="0" dirty="0">
              <a:ln>
                <a:noFill/>
              </a:ln>
              <a:solidFill>
                <a:schemeClr val="accent1"/>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9726613" y="6004815"/>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224528"/>
            <a:chOff x="1566956" y="3705679"/>
            <a:chExt cx="7584971" cy="1224528"/>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56449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provided via </a:t>
              </a:r>
              <a:r>
                <a:rPr kumimoji="0" lang="en-US" sz="1600" b="0" i="0" u="none" strike="noStrike" kern="1200" cap="none" spc="0" normalizeH="0" baseline="0" noProof="0" dirty="0" err="1">
                  <a:ln>
                    <a:noFill/>
                  </a:ln>
                  <a:solidFill>
                    <a:srgbClr val="1A1A1A"/>
                  </a:solidFill>
                  <a:effectLst/>
                  <a:uLnTx/>
                  <a:uFillTx/>
                  <a:latin typeface="Segoe UI"/>
                  <a:ea typeface="+mn-ea"/>
                  <a:cs typeface="+mn-cs"/>
                </a:rPr>
                <a:t>Mentimenter</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Answer </a:t>
              </a:r>
              <a:r>
                <a:rPr kumimoji="0" lang="en-US" sz="1600" b="0" i="0" u="none" strike="noStrike" kern="1200" cap="none" spc="0" normalizeH="0" baseline="0" noProof="0" dirty="0">
                  <a:ln>
                    <a:noFill/>
                  </a:ln>
                  <a:solidFill>
                    <a:schemeClr val="accent1"/>
                  </a:solidFill>
                  <a:effectLst/>
                  <a:uLnTx/>
                  <a:uFillTx/>
                  <a:latin typeface="Segoe UI"/>
                  <a:ea typeface="+mn-ea"/>
                  <a:cs typeface="+mn-cs"/>
                </a:rPr>
                <a:t>various questions </a:t>
              </a:r>
              <a:r>
                <a:rPr kumimoji="0" lang="en-US" sz="1600" b="0" i="0" u="none" strike="noStrike" kern="1200" cap="none" spc="0" normalizeH="0" baseline="0" noProof="0" dirty="0">
                  <a:ln>
                    <a:noFill/>
                  </a:ln>
                  <a:solidFill>
                    <a:srgbClr val="1A1A1A"/>
                  </a:solidFill>
                  <a:effectLst/>
                  <a:uLnTx/>
                  <a:uFillTx/>
                  <a:latin typeface="Segoe UI"/>
                  <a:ea typeface="+mn-ea"/>
                  <a:cs typeface="+mn-cs"/>
                </a:rPr>
                <a:t>on Microsoft Defender for Cloud</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0068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BDCC2-43C3-46CA-92DB-A430A67F9FF2}"/>
              </a:ext>
            </a:extLst>
          </p:cNvPr>
          <p:cNvSpPr>
            <a:spLocks noGrp="1"/>
          </p:cNvSpPr>
          <p:nvPr>
            <p:ph type="title"/>
          </p:nvPr>
        </p:nvSpPr>
        <p:spPr/>
        <p:txBody>
          <a:bodyPr/>
          <a:lstStyle/>
          <a:p>
            <a:r>
              <a:rPr lang="en-US" dirty="0"/>
              <a:t>Today’s Agenda</a:t>
            </a:r>
          </a:p>
        </p:txBody>
      </p:sp>
      <p:sp>
        <p:nvSpPr>
          <p:cNvPr id="19" name="Google Shape;349;p23">
            <a:extLst>
              <a:ext uri="{FF2B5EF4-FFF2-40B4-BE49-F238E27FC236}">
                <a16:creationId xmlns:a16="http://schemas.microsoft.com/office/drawing/2014/main" id="{F262EBD2-234F-48E4-942C-D333927F5543}"/>
              </a:ext>
            </a:extLst>
          </p:cNvPr>
          <p:cNvSpPr txBox="1"/>
          <p:nvPr/>
        </p:nvSpPr>
        <p:spPr>
          <a:xfrm>
            <a:off x="1399619" y="115077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solidFill>
                <a:effectLst/>
                <a:uLnTx/>
                <a:uFillTx/>
                <a:latin typeface="Segoe UI"/>
                <a:ea typeface="+mn-ea"/>
                <a:cs typeface="+mn-cs"/>
              </a:rPr>
              <a:t>Welcome</a:t>
            </a:r>
          </a:p>
        </p:txBody>
      </p:sp>
      <p:sp>
        <p:nvSpPr>
          <p:cNvPr id="36" name="Oval 35">
            <a:extLst>
              <a:ext uri="{FF2B5EF4-FFF2-40B4-BE49-F238E27FC236}">
                <a16:creationId xmlns:a16="http://schemas.microsoft.com/office/drawing/2014/main" id="{BAFB245E-B71F-4655-942D-C64C459EC01E}"/>
              </a:ext>
            </a:extLst>
          </p:cNvPr>
          <p:cNvSpPr/>
          <p:nvPr/>
        </p:nvSpPr>
        <p:spPr bwMode="auto">
          <a:xfrm>
            <a:off x="4090336" y="114921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min</a:t>
            </a:r>
          </a:p>
        </p:txBody>
      </p:sp>
      <p:sp>
        <p:nvSpPr>
          <p:cNvPr id="34" name="Google Shape;349;p23">
            <a:extLst>
              <a:ext uri="{FF2B5EF4-FFF2-40B4-BE49-F238E27FC236}">
                <a16:creationId xmlns:a16="http://schemas.microsoft.com/office/drawing/2014/main" id="{C09ED79D-BF89-44F2-A5F5-16EC3EC7369F}"/>
              </a:ext>
            </a:extLst>
          </p:cNvPr>
          <p:cNvSpPr txBox="1"/>
          <p:nvPr/>
        </p:nvSpPr>
        <p:spPr>
          <a:xfrm>
            <a:off x="1391928" y="155249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solidFill>
                <a:effectLst/>
                <a:uLnTx/>
                <a:uFillTx/>
                <a:latin typeface="Segoe UI"/>
                <a:ea typeface="+mn-ea"/>
                <a:cs typeface="+mn-cs"/>
              </a:rPr>
              <a:t>Keynote: Microsoft Defender for Cloud</a:t>
            </a:r>
          </a:p>
        </p:txBody>
      </p:sp>
      <p:sp>
        <p:nvSpPr>
          <p:cNvPr id="38" name="Oval 37">
            <a:extLst>
              <a:ext uri="{FF2B5EF4-FFF2-40B4-BE49-F238E27FC236}">
                <a16:creationId xmlns:a16="http://schemas.microsoft.com/office/drawing/2014/main" id="{5EF761A0-8CA2-4F0B-BD06-2FDEFFBCB5F4}"/>
              </a:ext>
            </a:extLst>
          </p:cNvPr>
          <p:cNvSpPr/>
          <p:nvPr/>
        </p:nvSpPr>
        <p:spPr bwMode="auto">
          <a:xfrm>
            <a:off x="4088888" y="154788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25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min</a:t>
            </a:r>
          </a:p>
        </p:txBody>
      </p:sp>
      <p:sp>
        <p:nvSpPr>
          <p:cNvPr id="20" name="Google Shape;349;p23">
            <a:extLst>
              <a:ext uri="{FF2B5EF4-FFF2-40B4-BE49-F238E27FC236}">
                <a16:creationId xmlns:a16="http://schemas.microsoft.com/office/drawing/2014/main" id="{202C0478-739E-41C2-A307-52CA876925CF}"/>
              </a:ext>
            </a:extLst>
          </p:cNvPr>
          <p:cNvSpPr txBox="1"/>
          <p:nvPr/>
        </p:nvSpPr>
        <p:spPr>
          <a:xfrm>
            <a:off x="1391928" y="195421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solidFill>
                <a:effectLst/>
                <a:uLnTx/>
                <a:uFillTx/>
                <a:latin typeface="Segoe UI"/>
                <a:ea typeface="+mn-ea"/>
                <a:cs typeface="+mn-cs"/>
              </a:rPr>
              <a:t>Demo Walk Through</a:t>
            </a:r>
          </a:p>
        </p:txBody>
      </p:sp>
      <p:sp>
        <p:nvSpPr>
          <p:cNvPr id="39" name="Oval 38">
            <a:extLst>
              <a:ext uri="{FF2B5EF4-FFF2-40B4-BE49-F238E27FC236}">
                <a16:creationId xmlns:a16="http://schemas.microsoft.com/office/drawing/2014/main" id="{D6BF9C35-DA4A-4228-82AE-FFAF633D3C1E}"/>
              </a:ext>
            </a:extLst>
          </p:cNvPr>
          <p:cNvSpPr/>
          <p:nvPr/>
        </p:nvSpPr>
        <p:spPr bwMode="auto">
          <a:xfrm>
            <a:off x="4088888" y="1953435"/>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20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min</a:t>
            </a:r>
          </a:p>
        </p:txBody>
      </p:sp>
      <p:sp>
        <p:nvSpPr>
          <p:cNvPr id="21" name="Google Shape;349;p23">
            <a:extLst>
              <a:ext uri="{FF2B5EF4-FFF2-40B4-BE49-F238E27FC236}">
                <a16:creationId xmlns:a16="http://schemas.microsoft.com/office/drawing/2014/main" id="{79A89461-83C8-45CB-9A19-9F7DD3BA08C1}"/>
              </a:ext>
            </a:extLst>
          </p:cNvPr>
          <p:cNvSpPr txBox="1"/>
          <p:nvPr/>
        </p:nvSpPr>
        <p:spPr>
          <a:xfrm>
            <a:off x="1391928" y="235593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solidFill>
                <a:effectLst/>
                <a:uLnTx/>
                <a:uFillTx/>
                <a:latin typeface="Segoe UI"/>
                <a:ea typeface="+mn-ea"/>
                <a:cs typeface="+mn-cs"/>
              </a:rPr>
              <a:t>Break</a:t>
            </a:r>
          </a:p>
        </p:txBody>
      </p:sp>
      <p:sp>
        <p:nvSpPr>
          <p:cNvPr id="40" name="Oval 39">
            <a:extLst>
              <a:ext uri="{FF2B5EF4-FFF2-40B4-BE49-F238E27FC236}">
                <a16:creationId xmlns:a16="http://schemas.microsoft.com/office/drawing/2014/main" id="{B48C72BC-3D30-4E5E-B876-53FA986B773B}"/>
              </a:ext>
            </a:extLst>
          </p:cNvPr>
          <p:cNvSpPr/>
          <p:nvPr/>
        </p:nvSpPr>
        <p:spPr bwMode="auto">
          <a:xfrm>
            <a:off x="4088888" y="2356434"/>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10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min</a:t>
            </a:r>
          </a:p>
        </p:txBody>
      </p:sp>
      <p:sp>
        <p:nvSpPr>
          <p:cNvPr id="22" name="Google Shape;349;p23">
            <a:extLst>
              <a:ext uri="{FF2B5EF4-FFF2-40B4-BE49-F238E27FC236}">
                <a16:creationId xmlns:a16="http://schemas.microsoft.com/office/drawing/2014/main" id="{F1F3FA8C-4FAF-48E4-8DB9-78E00A535A07}"/>
              </a:ext>
            </a:extLst>
          </p:cNvPr>
          <p:cNvSpPr txBox="1"/>
          <p:nvPr/>
        </p:nvSpPr>
        <p:spPr>
          <a:xfrm>
            <a:off x="1391928" y="275765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solidFill>
                <a:effectLst/>
                <a:uLnTx/>
                <a:uFillTx/>
                <a:latin typeface="Segoe UI"/>
                <a:ea typeface="+mn-ea"/>
                <a:cs typeface="+mn-cs"/>
              </a:rPr>
              <a:t>Microsoft Defender for Cloud vs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solidFill>
                <a:effectLst/>
                <a:uLnTx/>
                <a:uFillTx/>
                <a:latin typeface="Segoe UI"/>
                <a:ea typeface="+mn-ea"/>
                <a:cs typeface="+mn-cs"/>
              </a:rPr>
              <a:t>other Azure Products</a:t>
            </a:r>
          </a:p>
        </p:txBody>
      </p:sp>
      <p:sp>
        <p:nvSpPr>
          <p:cNvPr id="41" name="Oval 40">
            <a:extLst>
              <a:ext uri="{FF2B5EF4-FFF2-40B4-BE49-F238E27FC236}">
                <a16:creationId xmlns:a16="http://schemas.microsoft.com/office/drawing/2014/main" id="{796181FB-EE8D-4563-897C-B35DB9777F62}"/>
              </a:ext>
            </a:extLst>
          </p:cNvPr>
          <p:cNvSpPr/>
          <p:nvPr/>
        </p:nvSpPr>
        <p:spPr bwMode="auto">
          <a:xfrm>
            <a:off x="4088888" y="275535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45</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min</a:t>
            </a:r>
          </a:p>
        </p:txBody>
      </p:sp>
      <p:sp>
        <p:nvSpPr>
          <p:cNvPr id="31" name="Google Shape;349;p23">
            <a:extLst>
              <a:ext uri="{FF2B5EF4-FFF2-40B4-BE49-F238E27FC236}">
                <a16:creationId xmlns:a16="http://schemas.microsoft.com/office/drawing/2014/main" id="{C39478EB-3573-4C0E-996C-7FF52315B585}"/>
              </a:ext>
            </a:extLst>
          </p:cNvPr>
          <p:cNvSpPr txBox="1"/>
          <p:nvPr/>
        </p:nvSpPr>
        <p:spPr>
          <a:xfrm>
            <a:off x="1391928" y="3561093"/>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solidFill>
                <a:effectLst/>
                <a:uLnTx/>
                <a:uFillTx/>
                <a:latin typeface="Segoe UI"/>
                <a:ea typeface="+mn-ea"/>
                <a:cs typeface="+mn-cs"/>
              </a:rPr>
              <a:t>Break</a:t>
            </a:r>
          </a:p>
        </p:txBody>
      </p:sp>
      <p:sp>
        <p:nvSpPr>
          <p:cNvPr id="42" name="Oval 41">
            <a:extLst>
              <a:ext uri="{FF2B5EF4-FFF2-40B4-BE49-F238E27FC236}">
                <a16:creationId xmlns:a16="http://schemas.microsoft.com/office/drawing/2014/main" id="{E0819730-DE07-4535-ABAA-E328BE475A2B}"/>
              </a:ext>
            </a:extLst>
          </p:cNvPr>
          <p:cNvSpPr/>
          <p:nvPr/>
        </p:nvSpPr>
        <p:spPr bwMode="auto">
          <a:xfrm>
            <a:off x="4088888" y="355648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min</a:t>
            </a:r>
          </a:p>
        </p:txBody>
      </p:sp>
      <p:sp>
        <p:nvSpPr>
          <p:cNvPr id="24" name="Google Shape;349;p23">
            <a:extLst>
              <a:ext uri="{FF2B5EF4-FFF2-40B4-BE49-F238E27FC236}">
                <a16:creationId xmlns:a16="http://schemas.microsoft.com/office/drawing/2014/main" id="{A63AFEFD-6C41-4402-AD04-1CA0D34D7B0C}"/>
              </a:ext>
            </a:extLst>
          </p:cNvPr>
          <p:cNvSpPr txBox="1"/>
          <p:nvPr/>
        </p:nvSpPr>
        <p:spPr>
          <a:xfrm>
            <a:off x="1391928" y="315937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solidFill>
                <a:effectLst/>
                <a:uLnTx/>
                <a:uFillTx/>
                <a:latin typeface="Segoe UI"/>
                <a:ea typeface="+mn-ea"/>
                <a:cs typeface="+mn-cs"/>
              </a:rPr>
              <a:t>Microsoft Defender for Cloud Part 1</a:t>
            </a:r>
          </a:p>
        </p:txBody>
      </p:sp>
      <p:sp>
        <p:nvSpPr>
          <p:cNvPr id="43" name="Oval 42">
            <a:extLst>
              <a:ext uri="{FF2B5EF4-FFF2-40B4-BE49-F238E27FC236}">
                <a16:creationId xmlns:a16="http://schemas.microsoft.com/office/drawing/2014/main" id="{EEB84695-C400-462D-9E67-3C927980639D}"/>
              </a:ext>
            </a:extLst>
          </p:cNvPr>
          <p:cNvSpPr/>
          <p:nvPr/>
        </p:nvSpPr>
        <p:spPr bwMode="auto">
          <a:xfrm>
            <a:off x="4088888" y="3152034"/>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45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min</a:t>
            </a:r>
          </a:p>
        </p:txBody>
      </p:sp>
      <p:sp>
        <p:nvSpPr>
          <p:cNvPr id="32" name="Google Shape;349;p23">
            <a:extLst>
              <a:ext uri="{FF2B5EF4-FFF2-40B4-BE49-F238E27FC236}">
                <a16:creationId xmlns:a16="http://schemas.microsoft.com/office/drawing/2014/main" id="{2542F204-14E0-44AD-9967-6BAA1C72D25C}"/>
              </a:ext>
            </a:extLst>
          </p:cNvPr>
          <p:cNvSpPr txBox="1"/>
          <p:nvPr/>
        </p:nvSpPr>
        <p:spPr>
          <a:xfrm>
            <a:off x="1391928" y="476625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solidFill>
                <a:effectLst/>
                <a:uLnTx/>
                <a:uFillTx/>
                <a:latin typeface="Segoe UI"/>
                <a:ea typeface="+mn-ea"/>
                <a:cs typeface="+mn-cs"/>
              </a:rPr>
              <a:t>Break</a:t>
            </a:r>
          </a:p>
        </p:txBody>
      </p:sp>
      <p:sp>
        <p:nvSpPr>
          <p:cNvPr id="44" name="Oval 43">
            <a:extLst>
              <a:ext uri="{FF2B5EF4-FFF2-40B4-BE49-F238E27FC236}">
                <a16:creationId xmlns:a16="http://schemas.microsoft.com/office/drawing/2014/main" id="{B3681CA7-4BE8-46DA-855A-C44CA5C145F8}"/>
              </a:ext>
            </a:extLst>
          </p:cNvPr>
          <p:cNvSpPr/>
          <p:nvPr/>
        </p:nvSpPr>
        <p:spPr bwMode="auto">
          <a:xfrm>
            <a:off x="4088888" y="476164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min</a:t>
            </a:r>
          </a:p>
        </p:txBody>
      </p:sp>
      <p:sp>
        <p:nvSpPr>
          <p:cNvPr id="45" name="Google Shape;349;p23">
            <a:extLst>
              <a:ext uri="{FF2B5EF4-FFF2-40B4-BE49-F238E27FC236}">
                <a16:creationId xmlns:a16="http://schemas.microsoft.com/office/drawing/2014/main" id="{3A3AD43A-F847-4DB7-B94D-8EC894AEE893}"/>
              </a:ext>
            </a:extLst>
          </p:cNvPr>
          <p:cNvSpPr txBox="1"/>
          <p:nvPr/>
        </p:nvSpPr>
        <p:spPr>
          <a:xfrm>
            <a:off x="1391928" y="436453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solidFill>
                <a:effectLst/>
                <a:uLnTx/>
                <a:uFillTx/>
                <a:latin typeface="Segoe UI"/>
                <a:ea typeface="+mn-ea"/>
                <a:cs typeface="+mn-cs"/>
              </a:rPr>
              <a:t>Hands-on Lab: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solidFill>
                <a:effectLst/>
                <a:uLnTx/>
                <a:uFillTx/>
                <a:latin typeface="Segoe UI"/>
                <a:ea typeface="+mn-ea"/>
                <a:cs typeface="+mn-cs"/>
              </a:rPr>
              <a:t>for Cloud Settings + Part 1</a:t>
            </a:r>
          </a:p>
        </p:txBody>
      </p:sp>
      <p:sp>
        <p:nvSpPr>
          <p:cNvPr id="53" name="Oval 52">
            <a:extLst>
              <a:ext uri="{FF2B5EF4-FFF2-40B4-BE49-F238E27FC236}">
                <a16:creationId xmlns:a16="http://schemas.microsoft.com/office/drawing/2014/main" id="{A78A0B8C-670F-4EBF-B3A5-EA4194B02DF7}"/>
              </a:ext>
            </a:extLst>
          </p:cNvPr>
          <p:cNvSpPr/>
          <p:nvPr/>
        </p:nvSpPr>
        <p:spPr bwMode="auto">
          <a:xfrm>
            <a:off x="4088888" y="436223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60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min</a:t>
            </a:r>
          </a:p>
        </p:txBody>
      </p:sp>
      <p:sp>
        <p:nvSpPr>
          <p:cNvPr id="26" name="Google Shape;349;p23">
            <a:extLst>
              <a:ext uri="{FF2B5EF4-FFF2-40B4-BE49-F238E27FC236}">
                <a16:creationId xmlns:a16="http://schemas.microsoft.com/office/drawing/2014/main" id="{25F95A70-0B6A-4E18-BE66-5DF8B0F3DAD7}"/>
              </a:ext>
            </a:extLst>
          </p:cNvPr>
          <p:cNvSpPr txBox="1"/>
          <p:nvPr/>
        </p:nvSpPr>
        <p:spPr>
          <a:xfrm>
            <a:off x="1391928" y="516797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Microsoft Defender for Cloud Part 2</a:t>
            </a:r>
          </a:p>
        </p:txBody>
      </p:sp>
      <p:sp>
        <p:nvSpPr>
          <p:cNvPr id="54" name="Oval 53">
            <a:extLst>
              <a:ext uri="{FF2B5EF4-FFF2-40B4-BE49-F238E27FC236}">
                <a16:creationId xmlns:a16="http://schemas.microsoft.com/office/drawing/2014/main" id="{250585CE-027A-4D4F-B3C3-0D4DFFD80976}"/>
              </a:ext>
            </a:extLst>
          </p:cNvPr>
          <p:cNvSpPr/>
          <p:nvPr/>
        </p:nvSpPr>
        <p:spPr bwMode="auto">
          <a:xfrm>
            <a:off x="4088888" y="516567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27" name="Google Shape;349;p23">
            <a:extLst>
              <a:ext uri="{FF2B5EF4-FFF2-40B4-BE49-F238E27FC236}">
                <a16:creationId xmlns:a16="http://schemas.microsoft.com/office/drawing/2014/main" id="{ED0547D5-4FB0-4F06-9C51-312190FC5504}"/>
              </a:ext>
            </a:extLst>
          </p:cNvPr>
          <p:cNvSpPr txBox="1"/>
          <p:nvPr/>
        </p:nvSpPr>
        <p:spPr>
          <a:xfrm>
            <a:off x="1391928" y="556969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Activity: Microsoft Defender for Cloud</a:t>
            </a:r>
          </a:p>
        </p:txBody>
      </p:sp>
      <p:sp>
        <p:nvSpPr>
          <p:cNvPr id="55" name="Oval 54">
            <a:extLst>
              <a:ext uri="{FF2B5EF4-FFF2-40B4-BE49-F238E27FC236}">
                <a16:creationId xmlns:a16="http://schemas.microsoft.com/office/drawing/2014/main" id="{8AD6028E-6FB9-45D3-BEA4-7C2EB8C469D6}"/>
              </a:ext>
            </a:extLst>
          </p:cNvPr>
          <p:cNvSpPr/>
          <p:nvPr/>
        </p:nvSpPr>
        <p:spPr bwMode="auto">
          <a:xfrm>
            <a:off x="4088888" y="556508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28" name="Google Shape;349;p23">
            <a:extLst>
              <a:ext uri="{FF2B5EF4-FFF2-40B4-BE49-F238E27FC236}">
                <a16:creationId xmlns:a16="http://schemas.microsoft.com/office/drawing/2014/main" id="{02C0B7BC-CE11-45F1-BD01-9C58B006619E}"/>
              </a:ext>
            </a:extLst>
          </p:cNvPr>
          <p:cNvSpPr txBox="1"/>
          <p:nvPr/>
        </p:nvSpPr>
        <p:spPr>
          <a:xfrm>
            <a:off x="1391928" y="5971418"/>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Lab: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 Part 2</a:t>
            </a:r>
          </a:p>
        </p:txBody>
      </p:sp>
      <p:sp>
        <p:nvSpPr>
          <p:cNvPr id="56" name="Oval 55">
            <a:extLst>
              <a:ext uri="{FF2B5EF4-FFF2-40B4-BE49-F238E27FC236}">
                <a16:creationId xmlns:a16="http://schemas.microsoft.com/office/drawing/2014/main" id="{651CEBE6-92C1-4ED2-B74B-7EB777C3465F}"/>
              </a:ext>
            </a:extLst>
          </p:cNvPr>
          <p:cNvSpPr/>
          <p:nvPr/>
        </p:nvSpPr>
        <p:spPr bwMode="auto">
          <a:xfrm>
            <a:off x="4081201" y="596911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90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9" name="Google Shape;349;p23">
            <a:extLst>
              <a:ext uri="{FF2B5EF4-FFF2-40B4-BE49-F238E27FC236}">
                <a16:creationId xmlns:a16="http://schemas.microsoft.com/office/drawing/2014/main" id="{9A9F2ADF-DDDA-43CA-98AF-249A4874899B}"/>
              </a:ext>
            </a:extLst>
          </p:cNvPr>
          <p:cNvSpPr txBox="1"/>
          <p:nvPr/>
        </p:nvSpPr>
        <p:spPr>
          <a:xfrm>
            <a:off x="1391928" y="6373143"/>
            <a:ext cx="2981881"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Close</a:t>
            </a:r>
          </a:p>
        </p:txBody>
      </p:sp>
      <p:sp>
        <p:nvSpPr>
          <p:cNvPr id="57" name="Oval 56">
            <a:extLst>
              <a:ext uri="{FF2B5EF4-FFF2-40B4-BE49-F238E27FC236}">
                <a16:creationId xmlns:a16="http://schemas.microsoft.com/office/drawing/2014/main" id="{42623678-C7E7-4CFF-AE90-319DDF2648D9}"/>
              </a:ext>
            </a:extLst>
          </p:cNvPr>
          <p:cNvSpPr/>
          <p:nvPr/>
        </p:nvSpPr>
        <p:spPr bwMode="auto">
          <a:xfrm>
            <a:off x="4089407" y="637083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58" name="Right Brace 57">
            <a:extLst>
              <a:ext uri="{FF2B5EF4-FFF2-40B4-BE49-F238E27FC236}">
                <a16:creationId xmlns:a16="http://schemas.microsoft.com/office/drawing/2014/main" id="{34205A5C-B2D9-4415-9E56-D368BE2784DB}"/>
              </a:ext>
            </a:extLst>
          </p:cNvPr>
          <p:cNvSpPr/>
          <p:nvPr/>
        </p:nvSpPr>
        <p:spPr>
          <a:xfrm>
            <a:off x="4432061" y="3979793"/>
            <a:ext cx="209614" cy="1072101"/>
          </a:xfrm>
          <a:prstGeom prst="rightBrace">
            <a:avLst>
              <a:gd name="adj1" fmla="val 4923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Right Brace 58">
            <a:extLst>
              <a:ext uri="{FF2B5EF4-FFF2-40B4-BE49-F238E27FC236}">
                <a16:creationId xmlns:a16="http://schemas.microsoft.com/office/drawing/2014/main" id="{C69D4AB3-8AB3-4F67-9ED3-8184A06CBCA7}"/>
              </a:ext>
            </a:extLst>
          </p:cNvPr>
          <p:cNvSpPr/>
          <p:nvPr/>
        </p:nvSpPr>
        <p:spPr>
          <a:xfrm>
            <a:off x="4430929" y="5969113"/>
            <a:ext cx="209614" cy="275802"/>
          </a:xfrm>
          <a:prstGeom prst="rightBrace">
            <a:avLst>
              <a:gd name="adj1" fmla="val 4923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688579EE-1EB0-4834-A85C-322A77F0AB20}"/>
              </a:ext>
            </a:extLst>
          </p:cNvPr>
          <p:cNvSpPr txBox="1"/>
          <p:nvPr/>
        </p:nvSpPr>
        <p:spPr>
          <a:xfrm>
            <a:off x="4750019" y="4423510"/>
            <a:ext cx="119081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Table Groups</a:t>
            </a:r>
          </a:p>
        </p:txBody>
      </p:sp>
      <p:sp>
        <p:nvSpPr>
          <p:cNvPr id="61" name="TextBox 60">
            <a:extLst>
              <a:ext uri="{FF2B5EF4-FFF2-40B4-BE49-F238E27FC236}">
                <a16:creationId xmlns:a16="http://schemas.microsoft.com/office/drawing/2014/main" id="{679B8ACA-691B-40BA-A17F-703056DA9581}"/>
              </a:ext>
            </a:extLst>
          </p:cNvPr>
          <p:cNvSpPr txBox="1"/>
          <p:nvPr/>
        </p:nvSpPr>
        <p:spPr>
          <a:xfrm>
            <a:off x="4750019" y="6017859"/>
            <a:ext cx="119081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Table Groups</a:t>
            </a:r>
          </a:p>
        </p:txBody>
      </p:sp>
      <p:sp>
        <p:nvSpPr>
          <p:cNvPr id="88" name="Google Shape;349;p23">
            <a:extLst>
              <a:ext uri="{FF2B5EF4-FFF2-40B4-BE49-F238E27FC236}">
                <a16:creationId xmlns:a16="http://schemas.microsoft.com/office/drawing/2014/main" id="{DB0FEBEA-4DA6-4381-BC4C-9B7F42317B1C}"/>
              </a:ext>
            </a:extLst>
          </p:cNvPr>
          <p:cNvSpPr txBox="1"/>
          <p:nvPr/>
        </p:nvSpPr>
        <p:spPr>
          <a:xfrm>
            <a:off x="1391928" y="396281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solidFill>
                <a:effectLst/>
                <a:uLnTx/>
                <a:uFillTx/>
                <a:latin typeface="Segoe UI"/>
                <a:ea typeface="+mn-ea"/>
                <a:cs typeface="+mn-cs"/>
              </a:rPr>
              <a:t>Activity: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solidFill>
                <a:effectLst/>
                <a:uLnTx/>
                <a:uFillTx/>
                <a:latin typeface="Segoe UI"/>
                <a:ea typeface="+mn-ea"/>
                <a:cs typeface="+mn-cs"/>
              </a:rPr>
              <a:t>for Cloud Onboarding </a:t>
            </a:r>
          </a:p>
        </p:txBody>
      </p:sp>
      <p:sp>
        <p:nvSpPr>
          <p:cNvPr id="89" name="Oval 88">
            <a:extLst>
              <a:ext uri="{FF2B5EF4-FFF2-40B4-BE49-F238E27FC236}">
                <a16:creationId xmlns:a16="http://schemas.microsoft.com/office/drawing/2014/main" id="{AB1A999A-A057-4B14-863A-2F5325D1B999}"/>
              </a:ext>
            </a:extLst>
          </p:cNvPr>
          <p:cNvSpPr/>
          <p:nvPr/>
        </p:nvSpPr>
        <p:spPr bwMode="auto">
          <a:xfrm>
            <a:off x="4088888" y="396051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15</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min</a:t>
            </a:r>
          </a:p>
        </p:txBody>
      </p:sp>
    </p:spTree>
    <p:extLst>
      <p:ext uri="{BB962C8B-B14F-4D97-AF65-F5344CB8AC3E}">
        <p14:creationId xmlns:p14="http://schemas.microsoft.com/office/powerpoint/2010/main" val="2496532529"/>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solidFill>
                  <a:schemeClr val="tx1"/>
                </a:solidFill>
              </a:rPr>
              <a:t>Build Hands-on Lab 2: </a:t>
            </a:r>
            <a:br>
              <a:rPr lang="en-US" dirty="0"/>
            </a:br>
            <a:r>
              <a:rPr lang="en-US" dirty="0">
                <a:solidFill>
                  <a:srgbClr val="737373"/>
                </a:solidFill>
              </a:rPr>
              <a:t>Microsoft Defender for Cloud Solutions – Part II</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chemeClr val="accent1"/>
                </a:solidFill>
                <a:effectLst/>
                <a:uLnTx/>
                <a:uFillTx/>
                <a:latin typeface="Segoe UI"/>
                <a:ea typeface="+mn-ea"/>
                <a:cs typeface="+mn-cs"/>
              </a:rPr>
              <a:t>Work with Microsoft Defender for Cloud Solutions</a:t>
            </a:r>
            <a:endParaRPr kumimoji="0" lang="en-US" sz="1800" b="0" i="0" u="none" strike="noStrike" kern="1200" cap="none" spc="0" normalizeH="0" baseline="0" noProof="0" dirty="0">
              <a:ln>
                <a:noFill/>
              </a:ln>
              <a:solidFill>
                <a:schemeClr val="accent1"/>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60</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chemeClr val="accent1"/>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lab exercises.</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296239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297428" y="255445"/>
            <a:ext cx="10789916" cy="977575"/>
          </a:xfrm>
        </p:spPr>
        <p:txBody>
          <a:bodyPr/>
          <a:lstStyle/>
          <a:p>
            <a:r>
              <a:rPr lang="en-US" dirty="0">
                <a:solidFill>
                  <a:schemeClr val="tx1"/>
                </a:solidFill>
              </a:rPr>
              <a:t>Build Hands-on Lab 3: </a:t>
            </a:r>
            <a:br>
              <a:rPr lang="en-US" dirty="0"/>
            </a:br>
            <a:r>
              <a:rPr lang="en-US" dirty="0">
                <a:solidFill>
                  <a:srgbClr val="737373"/>
                </a:solidFill>
              </a:rPr>
              <a:t>Microsoft Defender for Cloud Solutions – Part III</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chemeClr val="accent1"/>
                </a:solidFill>
                <a:effectLst/>
                <a:uLnTx/>
                <a:uFillTx/>
                <a:latin typeface="Segoe UI"/>
                <a:ea typeface="+mn-ea"/>
                <a:cs typeface="+mn-cs"/>
              </a:rPr>
              <a:t>Work with Microsoft Defender for Cloud Solutions</a:t>
            </a:r>
            <a:endParaRPr kumimoji="0" lang="en-US" sz="1800" b="0" i="0" u="none" strike="noStrike" kern="1200" cap="none" spc="0" normalizeH="0" baseline="0" noProof="0" dirty="0">
              <a:ln>
                <a:noFill/>
              </a:ln>
              <a:solidFill>
                <a:schemeClr val="accent1"/>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30</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chemeClr val="accent1"/>
                </a:solidFill>
                <a:effectLst/>
                <a:uLnTx/>
                <a:uFillTx/>
                <a:latin typeface="Segoe UI"/>
                <a:ea typeface="+mn-ea"/>
                <a:cs typeface="+mn-cs"/>
              </a:rPr>
              <a:t>work through a set of tasks you would typically follow</a:t>
            </a:r>
            <a:r>
              <a:rPr kumimoji="0" lang="en-US" sz="1600" b="0" i="0" u="none" strike="noStrike" kern="1200" cap="none" spc="0" normalizeH="0" baseline="0" noProof="0" dirty="0">
                <a:ln>
                  <a:noFill/>
                </a:ln>
                <a:solidFill>
                  <a:srgbClr val="B4A0FF"/>
                </a:solidFill>
                <a:effectLst/>
                <a:uLnTx/>
                <a:uFillTx/>
                <a:latin typeface="Segoe UI"/>
                <a:ea typeface="+mn-ea"/>
                <a:cs typeface="+mn-cs"/>
              </a:rPr>
              <a:t>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lab exercises.</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2417687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solidFill>
                  <a:schemeClr val="tx1"/>
                </a:solidFill>
              </a:rPr>
              <a:t>Build Hands-on Lab 4: </a:t>
            </a:r>
            <a:br>
              <a:rPr lang="en-US" dirty="0"/>
            </a:br>
            <a:r>
              <a:rPr lang="en-US" dirty="0">
                <a:solidFill>
                  <a:srgbClr val="737373"/>
                </a:solidFill>
              </a:rPr>
              <a:t>Security Portals</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chemeClr val="accent1"/>
                </a:solidFill>
                <a:effectLst/>
                <a:uLnTx/>
                <a:uFillTx/>
                <a:latin typeface="Segoe UI"/>
                <a:ea typeface="+mn-ea"/>
                <a:cs typeface="+mn-cs"/>
              </a:rPr>
              <a:t>Understand difference between Microsoft Security Portals</a:t>
            </a:r>
            <a:endParaRPr kumimoji="0" lang="en-US" sz="1800" b="0" i="0" u="none" strike="noStrike" kern="1200" cap="none" spc="0" normalizeH="0" baseline="0" noProof="0" dirty="0">
              <a:ln>
                <a:noFill/>
              </a:ln>
              <a:solidFill>
                <a:schemeClr val="accent1"/>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10</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chemeClr val="accent1"/>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lab exercises.</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205765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p:txBody>
          <a:bodyPr>
            <a:normAutofit fontScale="90000"/>
          </a:bodyPr>
          <a:lstStyle/>
          <a:p>
            <a:r>
              <a:rPr lang="en-US" dirty="0">
                <a:cs typeface="Segoe UI"/>
              </a:rPr>
              <a:t>Full Group Activity: </a:t>
            </a:r>
            <a:br>
              <a:rPr lang="en-US" dirty="0">
                <a:cs typeface="Segoe UI"/>
              </a:rPr>
            </a:br>
            <a:r>
              <a:rPr lang="en-US" dirty="0"/>
              <a:t>Microsoft Defender for Cloud</a:t>
            </a:r>
          </a:p>
        </p:txBody>
      </p:sp>
      <p:sp>
        <p:nvSpPr>
          <p:cNvPr id="3" name="Text Placeholder 2">
            <a:extLst>
              <a:ext uri="{FF2B5EF4-FFF2-40B4-BE49-F238E27FC236}">
                <a16:creationId xmlns:a16="http://schemas.microsoft.com/office/drawing/2014/main" id="{1554EF94-35D5-48DE-8D54-E5143F94885F}"/>
              </a:ext>
            </a:extLst>
          </p:cNvPr>
          <p:cNvSpPr>
            <a:spLocks noGrp="1"/>
          </p:cNvSpPr>
          <p:nvPr>
            <p:ph type="body" sz="quarter" idx="10"/>
          </p:nvPr>
        </p:nvSpPr>
        <p:spPr>
          <a:xfrm>
            <a:off x="590041" y="2209800"/>
            <a:ext cx="5212080" cy="2923877"/>
          </a:xfrm>
        </p:spPr>
        <p:txBody>
          <a:bodyPr/>
          <a:lstStyle/>
          <a:p>
            <a:r>
              <a:rPr lang="en-US" sz="2000" b="1" dirty="0"/>
              <a:t>Objective: </a:t>
            </a:r>
            <a:r>
              <a:rPr lang="en-US" sz="2000" dirty="0"/>
              <a:t>As a result of participating in this activity, you will better be able to answer questions about the product(s).</a:t>
            </a:r>
          </a:p>
          <a:p>
            <a:endParaRPr lang="en-US" sz="2000" dirty="0"/>
          </a:p>
          <a:p>
            <a:r>
              <a:rPr lang="en-US" sz="1600" b="1" dirty="0"/>
              <a:t>What you will be doing: </a:t>
            </a:r>
            <a:r>
              <a:rPr lang="en-US" sz="1600" dirty="0"/>
              <a:t>The facilitator will be posting questions to the entire group using an interactive tool called </a:t>
            </a:r>
            <a:r>
              <a:rPr lang="en-US" sz="1600" dirty="0" err="1"/>
              <a:t>Mentimeter</a:t>
            </a:r>
            <a:r>
              <a:rPr lang="en-US" sz="1600" dirty="0"/>
              <a:t>. The answers you post using </a:t>
            </a:r>
            <a:r>
              <a:rPr lang="en-US" sz="1600" dirty="0" err="1"/>
              <a:t>Mentimeter</a:t>
            </a:r>
            <a:r>
              <a:rPr lang="en-US" sz="1600" dirty="0"/>
              <a:t> will then drive the discussion. </a:t>
            </a:r>
          </a:p>
          <a:p>
            <a:endParaRPr lang="en-US" sz="1600" dirty="0"/>
          </a:p>
        </p:txBody>
      </p:sp>
      <p:sp>
        <p:nvSpPr>
          <p:cNvPr id="9" name="TextBox 8">
            <a:extLst>
              <a:ext uri="{FF2B5EF4-FFF2-40B4-BE49-F238E27FC236}">
                <a16:creationId xmlns:a16="http://schemas.microsoft.com/office/drawing/2014/main" id="{243FFC84-B70E-4064-83ED-02E404006BF8}"/>
              </a:ext>
            </a:extLst>
          </p:cNvPr>
          <p:cNvSpPr txBox="1"/>
          <p:nvPr/>
        </p:nvSpPr>
        <p:spPr>
          <a:xfrm>
            <a:off x="588263" y="5969913"/>
            <a:ext cx="5212080"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spTree>
    <p:extLst>
      <p:ext uri="{BB962C8B-B14F-4D97-AF65-F5344CB8AC3E}">
        <p14:creationId xmlns:p14="http://schemas.microsoft.com/office/powerpoint/2010/main" val="3648708314"/>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392B-B9E6-4AE0-A256-7D137C44D563}"/>
              </a:ext>
            </a:extLst>
          </p:cNvPr>
          <p:cNvSpPr>
            <a:spLocks noGrp="1"/>
          </p:cNvSpPr>
          <p:nvPr>
            <p:ph type="title"/>
          </p:nvPr>
        </p:nvSpPr>
        <p:spPr>
          <a:xfrm>
            <a:off x="585216" y="811083"/>
            <a:ext cx="3948684" cy="498598"/>
          </a:xfrm>
        </p:spPr>
        <p:txBody>
          <a:bodyPr/>
          <a:lstStyle/>
          <a:p>
            <a:r>
              <a:rPr lang="en-US" dirty="0" err="1"/>
              <a:t>Mentimeter</a:t>
            </a:r>
            <a:r>
              <a:rPr lang="en-US" dirty="0"/>
              <a:t> Poll</a:t>
            </a:r>
          </a:p>
        </p:txBody>
      </p:sp>
      <p:pic>
        <p:nvPicPr>
          <p:cNvPr id="3" name="Picture 2">
            <a:extLst>
              <a:ext uri="{FF2B5EF4-FFF2-40B4-BE49-F238E27FC236}">
                <a16:creationId xmlns:a16="http://schemas.microsoft.com/office/drawing/2014/main" id="{08756B76-CBF2-44BF-840D-26BD340F6F23}"/>
              </a:ext>
            </a:extLst>
          </p:cNvPr>
          <p:cNvPicPr>
            <a:picLocks noChangeAspect="1"/>
          </p:cNvPicPr>
          <p:nvPr/>
        </p:nvPicPr>
        <p:blipFill>
          <a:blip r:embed="rId2"/>
          <a:stretch>
            <a:fillRect/>
          </a:stretch>
        </p:blipFill>
        <p:spPr>
          <a:xfrm>
            <a:off x="585216" y="2909316"/>
            <a:ext cx="3948684" cy="3948684"/>
          </a:xfrm>
          <a:prstGeom prst="rect">
            <a:avLst/>
          </a:prstGeom>
        </p:spPr>
      </p:pic>
      <p:sp>
        <p:nvSpPr>
          <p:cNvPr id="4" name="Text Placeholder 9">
            <a:extLst>
              <a:ext uri="{FF2B5EF4-FFF2-40B4-BE49-F238E27FC236}">
                <a16:creationId xmlns:a16="http://schemas.microsoft.com/office/drawing/2014/main" id="{B0FA884B-D924-4212-9421-4BA1F4CBE8FC}"/>
              </a:ext>
            </a:extLst>
          </p:cNvPr>
          <p:cNvSpPr txBox="1">
            <a:spLocks/>
          </p:cNvSpPr>
          <p:nvPr/>
        </p:nvSpPr>
        <p:spPr>
          <a:xfrm>
            <a:off x="585216" y="1586847"/>
            <a:ext cx="4164583" cy="211224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dirty="0"/>
              <a:t>Scan QR Code</a:t>
            </a:r>
          </a:p>
          <a:p>
            <a:pPr marL="0" indent="0" algn="ctr">
              <a:buNone/>
            </a:pPr>
            <a:r>
              <a:rPr lang="en-US" sz="1800" dirty="0"/>
              <a:t>or</a:t>
            </a:r>
            <a:br>
              <a:rPr lang="en-US" sz="1800" dirty="0"/>
            </a:br>
            <a:r>
              <a:rPr lang="en-US" sz="1800" dirty="0"/>
              <a:t>Go to </a:t>
            </a:r>
            <a:r>
              <a:rPr lang="en-US" sz="1800" dirty="0">
                <a:hlinkClick r:id="rId3"/>
              </a:rPr>
              <a:t>www.menti.com</a:t>
            </a:r>
            <a:r>
              <a:rPr lang="en-US" sz="1800" dirty="0"/>
              <a:t> and use code</a:t>
            </a:r>
          </a:p>
          <a:p>
            <a:pPr marL="0" indent="0" algn="ctr">
              <a:buNone/>
            </a:pPr>
            <a:r>
              <a:rPr lang="en-US" b="1" dirty="0">
                <a:solidFill>
                  <a:schemeClr val="accent1"/>
                </a:solidFill>
                <a:latin typeface="MentiText"/>
              </a:rPr>
              <a:t>1183 9575</a:t>
            </a:r>
            <a:endParaRPr lang="en-US" dirty="0">
              <a:solidFill>
                <a:schemeClr val="accent1"/>
              </a:solidFill>
            </a:endParaRPr>
          </a:p>
        </p:txBody>
      </p:sp>
    </p:spTree>
    <p:extLst>
      <p:ext uri="{BB962C8B-B14F-4D97-AF65-F5344CB8AC3E}">
        <p14:creationId xmlns:p14="http://schemas.microsoft.com/office/powerpoint/2010/main" val="16941633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1126847"/>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Microsoft Defender for Cloud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Other Microsoft Defender products</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Part I and Part II</a:t>
            </a:r>
            <a:endParaRPr lang="en-US" sz="1600" dirty="0">
              <a:effectLst/>
              <a:ea typeface="Calibri" panose="020F0502020204030204" pitchFamily="34" charset="0"/>
              <a:cs typeface="Times New Roman" panose="02020603050405020304" pitchFamily="18" charset="0"/>
            </a:endParaRP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1508105"/>
          </a:xfrm>
          <a:prstGeom prst="rect">
            <a:avLst/>
          </a:prstGeom>
          <a:noFill/>
        </p:spPr>
        <p:txBody>
          <a:bodyPr wrap="square">
            <a:spAutoFit/>
          </a:bodyPr>
          <a:lstStyle/>
          <a:p>
            <a:pPr>
              <a:lnSpc>
                <a:spcPct val="90000"/>
              </a:lnSpc>
              <a:spcAft>
                <a:spcPts val="588"/>
              </a:spcAft>
            </a:pPr>
            <a:r>
              <a:rPr lang="en-US" sz="1600" dirty="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Part III and Part IV</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Attack Patterns and Analysis</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Perform Attack Simulations</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Restoring Systems – “When disaster strikes”</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2800643053"/>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F3F5F8"/>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659637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Value Proposition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64396" y="1289215"/>
            <a:ext cx="10782724" cy="2974175"/>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Cloud Security Posture Management (CSPM) – Control Plane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Security Center continuously monitors your cross-cloud resources such as virtual machines, networks, applications, and data services.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You can quickly assess your security posture with Secure Score, a feature of Security Center. Secure Score provides a numerical value for your current state and recommends actions.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scoring system offers best-practice guidance that can help prevent common misconfigurations—such as exposure of sensitive resources to the internet, lack of encryption, or a missing firewall for your cloud workloads.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Cloud Workload Protection Platform (CWPP) – Data Plane</a:t>
            </a:r>
          </a:p>
          <a:p>
            <a:pPr lvl="0" defTabSz="797968">
              <a:spcBef>
                <a:spcPct val="0"/>
              </a:spcBef>
              <a:spcAft>
                <a:spcPts val="800"/>
              </a:spcAft>
              <a:defRPr/>
            </a:pPr>
            <a:endParaRPr lang="en-US" sz="1800" b="1"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Security Center doesn’t just evaluate your security posture, it also provides tools to help you reduce your attack surface. Using machine learning to process trillions of signals across from around the globe, Security Center alerts you of threats to your environments, such as remote desktop protocol (RDP), brute-force attacks, and SQL injections.</a:t>
            </a:r>
          </a:p>
        </p:txBody>
      </p:sp>
    </p:spTree>
    <p:extLst>
      <p:ext uri="{BB962C8B-B14F-4D97-AF65-F5344CB8AC3E}">
        <p14:creationId xmlns:p14="http://schemas.microsoft.com/office/powerpoint/2010/main" val="1260545717"/>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p:txBody>
          <a:bodyPr/>
          <a:lstStyle/>
          <a:p>
            <a:r>
              <a:rPr lang="en-US" dirty="0"/>
              <a:t>Microsoft Defender for Cloud</a:t>
            </a:r>
          </a:p>
        </p:txBody>
      </p:sp>
    </p:spTree>
    <p:custDataLst>
      <p:tags r:id="rId1"/>
    </p:custDataLst>
    <p:extLst>
      <p:ext uri="{BB962C8B-B14F-4D97-AF65-F5344CB8AC3E}">
        <p14:creationId xmlns:p14="http://schemas.microsoft.com/office/powerpoint/2010/main" val="66936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Microsoft Defender for Cloud</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341337" cy="502447"/>
          </a:xfrm>
        </p:spPr>
        <p:txBody>
          <a:bodyPr/>
          <a:lstStyle/>
          <a:p>
            <a:pPr>
              <a:lnSpc>
                <a:spcPct val="100000"/>
              </a:lnSpc>
              <a:spcAft>
                <a:spcPts val="1000"/>
              </a:spcAft>
            </a:pPr>
            <a:r>
              <a:rPr lang="en-US" sz="1800" dirty="0"/>
              <a:t>Built-in protection for your hybrid cloud workloads. Use Microsoft Defender for Cloud, integrated with Azure Security Center, for Azure and hybrid cloud workload protection and security. </a:t>
            </a:r>
          </a:p>
          <a:p>
            <a:pPr>
              <a:lnSpc>
                <a:spcPct val="100000"/>
              </a:lnSpc>
              <a:spcAft>
                <a:spcPts val="1000"/>
              </a:spcAft>
            </a:pPr>
            <a:r>
              <a:rPr lang="en-US" sz="1800" dirty="0"/>
              <a:t>With extended detection and response (XDR) capabilities, stand up against threats like remote desktop protocol (RDP) brute-force attacks, and SQL injections. </a:t>
            </a:r>
          </a:p>
          <a:p>
            <a:pPr>
              <a:lnSpc>
                <a:spcPct val="100000"/>
              </a:lnSpc>
              <a:spcAft>
                <a:spcPts val="1000"/>
              </a:spcAft>
            </a:pPr>
            <a:r>
              <a:rPr lang="en-US" sz="1800" dirty="0"/>
              <a:t>Streamline security with AI and automation.</a:t>
            </a:r>
          </a:p>
          <a:p>
            <a:endParaRPr lang="en-US" sz="1800" b="1" dirty="0"/>
          </a:p>
        </p:txBody>
      </p:sp>
      <p:pic>
        <p:nvPicPr>
          <p:cNvPr id="6" name="Picture 5">
            <a:extLst>
              <a:ext uri="{FF2B5EF4-FFF2-40B4-BE49-F238E27FC236}">
                <a16:creationId xmlns:a16="http://schemas.microsoft.com/office/drawing/2014/main" id="{1E441667-AC9A-4F5F-BD35-76AA5EF9E499}"/>
              </a:ext>
            </a:extLst>
          </p:cNvPr>
          <p:cNvPicPr>
            <a:picLocks noChangeAspect="1"/>
          </p:cNvPicPr>
          <p:nvPr/>
        </p:nvPicPr>
        <p:blipFill>
          <a:blip r:embed="rId3"/>
          <a:stretch>
            <a:fillRect/>
          </a:stretch>
        </p:blipFill>
        <p:spPr>
          <a:xfrm>
            <a:off x="539723" y="3870909"/>
            <a:ext cx="3000375" cy="1895475"/>
          </a:xfrm>
          <a:prstGeom prst="rect">
            <a:avLst/>
          </a:prstGeom>
        </p:spPr>
      </p:pic>
      <p:pic>
        <p:nvPicPr>
          <p:cNvPr id="8" name="Picture 7">
            <a:extLst>
              <a:ext uri="{FF2B5EF4-FFF2-40B4-BE49-F238E27FC236}">
                <a16:creationId xmlns:a16="http://schemas.microsoft.com/office/drawing/2014/main" id="{EE97D711-2BD0-4BB2-A911-B189966CD7CE}"/>
              </a:ext>
            </a:extLst>
          </p:cNvPr>
          <p:cNvPicPr>
            <a:picLocks noChangeAspect="1"/>
          </p:cNvPicPr>
          <p:nvPr/>
        </p:nvPicPr>
        <p:blipFill>
          <a:blip r:embed="rId4"/>
          <a:stretch>
            <a:fillRect/>
          </a:stretch>
        </p:blipFill>
        <p:spPr>
          <a:xfrm>
            <a:off x="4017448" y="3758026"/>
            <a:ext cx="3057525" cy="1905000"/>
          </a:xfrm>
          <a:prstGeom prst="rect">
            <a:avLst/>
          </a:prstGeom>
        </p:spPr>
      </p:pic>
      <p:pic>
        <p:nvPicPr>
          <p:cNvPr id="10" name="Picture 9">
            <a:extLst>
              <a:ext uri="{FF2B5EF4-FFF2-40B4-BE49-F238E27FC236}">
                <a16:creationId xmlns:a16="http://schemas.microsoft.com/office/drawing/2014/main" id="{663DF488-3289-4D9B-9683-4579C5765F6F}"/>
              </a:ext>
            </a:extLst>
          </p:cNvPr>
          <p:cNvPicPr>
            <a:picLocks noChangeAspect="1"/>
          </p:cNvPicPr>
          <p:nvPr/>
        </p:nvPicPr>
        <p:blipFill>
          <a:blip r:embed="rId5"/>
          <a:stretch>
            <a:fillRect/>
          </a:stretch>
        </p:blipFill>
        <p:spPr>
          <a:xfrm>
            <a:off x="7827545" y="680786"/>
            <a:ext cx="2838450" cy="2247900"/>
          </a:xfrm>
          <a:prstGeom prst="rect">
            <a:avLst/>
          </a:prstGeom>
        </p:spPr>
      </p:pic>
      <p:pic>
        <p:nvPicPr>
          <p:cNvPr id="12" name="Picture 11">
            <a:extLst>
              <a:ext uri="{FF2B5EF4-FFF2-40B4-BE49-F238E27FC236}">
                <a16:creationId xmlns:a16="http://schemas.microsoft.com/office/drawing/2014/main" id="{E91CB2DC-EB66-4213-B9E2-CA000CF3FF59}"/>
              </a:ext>
            </a:extLst>
          </p:cNvPr>
          <p:cNvPicPr>
            <a:picLocks noChangeAspect="1"/>
          </p:cNvPicPr>
          <p:nvPr/>
        </p:nvPicPr>
        <p:blipFill>
          <a:blip r:embed="rId6"/>
          <a:stretch>
            <a:fillRect/>
          </a:stretch>
        </p:blipFill>
        <p:spPr>
          <a:xfrm>
            <a:off x="7727281" y="3758026"/>
            <a:ext cx="3162300" cy="2114550"/>
          </a:xfrm>
          <a:prstGeom prst="rect">
            <a:avLst/>
          </a:prstGeom>
        </p:spPr>
      </p:pic>
    </p:spTree>
    <p:extLst>
      <p:ext uri="{BB962C8B-B14F-4D97-AF65-F5344CB8AC3E}">
        <p14:creationId xmlns:p14="http://schemas.microsoft.com/office/powerpoint/2010/main" val="283858130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Hybrid cloud approach</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926248" cy="502447"/>
          </a:xfrm>
        </p:spPr>
        <p:txBody>
          <a:bodyPr/>
          <a:lstStyle/>
          <a:p>
            <a:pPr>
              <a:lnSpc>
                <a:spcPct val="100000"/>
              </a:lnSpc>
              <a:spcAft>
                <a:spcPts val="1000"/>
              </a:spcAft>
            </a:pPr>
            <a:r>
              <a:rPr lang="en-US" sz="1800" dirty="0"/>
              <a:t>Manage security across all your server workloads running </a:t>
            </a:r>
            <a:br>
              <a:rPr lang="en-US" sz="1800" dirty="0"/>
            </a:br>
            <a:r>
              <a:rPr lang="en-US" sz="1800" dirty="0"/>
              <a:t>on premises, in Azure, and on other cloud platforms, in </a:t>
            </a:r>
            <a:br>
              <a:rPr lang="en-US" sz="1800" dirty="0"/>
            </a:br>
            <a:r>
              <a:rPr lang="en-US" sz="1800" dirty="0"/>
              <a:t>one console. </a:t>
            </a:r>
          </a:p>
          <a:p>
            <a:pPr>
              <a:lnSpc>
                <a:spcPct val="100000"/>
              </a:lnSpc>
              <a:spcAft>
                <a:spcPts val="1000"/>
              </a:spcAft>
            </a:pPr>
            <a:endParaRPr lang="en-US" sz="1800" dirty="0"/>
          </a:p>
          <a:p>
            <a:pPr>
              <a:lnSpc>
                <a:spcPct val="100000"/>
              </a:lnSpc>
              <a:spcAft>
                <a:spcPts val="1000"/>
              </a:spcAft>
            </a:pPr>
            <a:r>
              <a:rPr lang="en-US" sz="1800" dirty="0"/>
              <a:t>Use Azure Arc to extend coverage to workloads outside </a:t>
            </a:r>
            <a:br>
              <a:rPr lang="en-US" sz="1800" dirty="0"/>
            </a:br>
            <a:r>
              <a:rPr lang="en-US" sz="1800" dirty="0"/>
              <a:t>Azure, and Azure Security Center to gain instant insights </a:t>
            </a:r>
            <a:br>
              <a:rPr lang="en-US" sz="1800" dirty="0"/>
            </a:br>
            <a:r>
              <a:rPr lang="en-US" sz="1800" dirty="0"/>
              <a:t>about security issues affecting your hybrid workloads. </a:t>
            </a:r>
          </a:p>
          <a:p>
            <a:pPr>
              <a:lnSpc>
                <a:spcPct val="100000"/>
              </a:lnSpc>
              <a:spcAft>
                <a:spcPts val="1000"/>
              </a:spcAft>
            </a:pPr>
            <a:endParaRPr lang="en-US" sz="1800" dirty="0"/>
          </a:p>
          <a:p>
            <a:pPr>
              <a:lnSpc>
                <a:spcPct val="100000"/>
              </a:lnSpc>
              <a:spcAft>
                <a:spcPts val="1000"/>
              </a:spcAft>
            </a:pPr>
            <a:r>
              <a:rPr lang="en-US" sz="1800" dirty="0"/>
              <a:t>Protect your entire SQL estate with Microsoft Defender for Cloud: </a:t>
            </a:r>
            <a:br>
              <a:rPr lang="en-US" sz="1800" dirty="0"/>
            </a:br>
            <a:r>
              <a:rPr lang="en-US" sz="1800" dirty="0"/>
              <a:t>hosted in Azure VMs, on premises or in other clouds. </a:t>
            </a:r>
          </a:p>
          <a:p>
            <a:pPr>
              <a:lnSpc>
                <a:spcPct val="100000"/>
              </a:lnSpc>
              <a:spcAft>
                <a:spcPts val="1000"/>
              </a:spcAft>
            </a:pPr>
            <a:endParaRPr lang="en-US" sz="1800" dirty="0"/>
          </a:p>
          <a:p>
            <a:pPr>
              <a:lnSpc>
                <a:spcPct val="100000"/>
              </a:lnSpc>
              <a:spcAft>
                <a:spcPts val="1000"/>
              </a:spcAft>
            </a:pPr>
            <a:r>
              <a:rPr lang="en-US" sz="1800" dirty="0"/>
              <a:t>Secure unmanaged IoT and OT/ICS devices with </a:t>
            </a:r>
            <a:br>
              <a:rPr lang="en-US" sz="1800" dirty="0"/>
            </a:br>
            <a:r>
              <a:rPr lang="en-US" sz="1800" dirty="0"/>
              <a:t>agentless monitoring deployed on-premises or in the cloud.</a:t>
            </a:r>
            <a:endParaRPr lang="en-US" sz="1800" b="1" dirty="0"/>
          </a:p>
        </p:txBody>
      </p:sp>
      <p:pic>
        <p:nvPicPr>
          <p:cNvPr id="4" name="Picture 3">
            <a:extLst>
              <a:ext uri="{FF2B5EF4-FFF2-40B4-BE49-F238E27FC236}">
                <a16:creationId xmlns:a16="http://schemas.microsoft.com/office/drawing/2014/main" id="{3F77CA05-B2F6-48D5-B33E-25FDDAC9B184}"/>
              </a:ext>
            </a:extLst>
          </p:cNvPr>
          <p:cNvPicPr>
            <a:picLocks noChangeAspect="1"/>
          </p:cNvPicPr>
          <p:nvPr/>
        </p:nvPicPr>
        <p:blipFill>
          <a:blip r:embed="rId3"/>
          <a:stretch>
            <a:fillRect/>
          </a:stretch>
        </p:blipFill>
        <p:spPr>
          <a:xfrm>
            <a:off x="6492541" y="1194974"/>
            <a:ext cx="4991602" cy="2759210"/>
          </a:xfrm>
          <a:prstGeom prst="rect">
            <a:avLst/>
          </a:prstGeom>
        </p:spPr>
      </p:pic>
    </p:spTree>
    <p:extLst>
      <p:ext uri="{BB962C8B-B14F-4D97-AF65-F5344CB8AC3E}">
        <p14:creationId xmlns:p14="http://schemas.microsoft.com/office/powerpoint/2010/main" val="304496464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Microsoft Defender for Cloud – Turn it On</a:t>
            </a:r>
          </a:p>
        </p:txBody>
      </p:sp>
      <p:pic>
        <p:nvPicPr>
          <p:cNvPr id="4" name="Picture 3">
            <a:extLst>
              <a:ext uri="{FF2B5EF4-FFF2-40B4-BE49-F238E27FC236}">
                <a16:creationId xmlns:a16="http://schemas.microsoft.com/office/drawing/2014/main" id="{B6A0796F-CD42-4978-8E0F-C2DC34EAF62E}"/>
              </a:ext>
            </a:extLst>
          </p:cNvPr>
          <p:cNvPicPr>
            <a:picLocks noChangeAspect="1"/>
          </p:cNvPicPr>
          <p:nvPr/>
        </p:nvPicPr>
        <p:blipFill>
          <a:blip r:embed="rId3"/>
          <a:stretch>
            <a:fillRect/>
          </a:stretch>
        </p:blipFill>
        <p:spPr>
          <a:xfrm>
            <a:off x="1564998" y="1806437"/>
            <a:ext cx="8743950" cy="3771900"/>
          </a:xfrm>
          <a:prstGeom prst="rect">
            <a:avLst/>
          </a:prstGeom>
        </p:spPr>
      </p:pic>
    </p:spTree>
    <p:extLst>
      <p:ext uri="{BB962C8B-B14F-4D97-AF65-F5344CB8AC3E}">
        <p14:creationId xmlns:p14="http://schemas.microsoft.com/office/powerpoint/2010/main" val="138903561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4912D-45C0-4B3D-BD0A-2F07F545D3D1}"/>
              </a:ext>
            </a:extLst>
          </p:cNvPr>
          <p:cNvSpPr>
            <a:spLocks noGrp="1"/>
          </p:cNvSpPr>
          <p:nvPr>
            <p:ph type="title"/>
          </p:nvPr>
        </p:nvSpPr>
        <p:spPr/>
        <p:txBody>
          <a:bodyPr/>
          <a:lstStyle/>
          <a:p>
            <a:r>
              <a:rPr lang="en-US" dirty="0"/>
              <a:t>Get Ready!</a:t>
            </a:r>
          </a:p>
        </p:txBody>
      </p:sp>
      <p:sp>
        <p:nvSpPr>
          <p:cNvPr id="3" name="Text Placeholder 2">
            <a:extLst>
              <a:ext uri="{FF2B5EF4-FFF2-40B4-BE49-F238E27FC236}">
                <a16:creationId xmlns:a16="http://schemas.microsoft.com/office/drawing/2014/main" id="{6B6E960F-E4E2-4CF9-B220-F666E22CE60D}"/>
              </a:ext>
            </a:extLst>
          </p:cNvPr>
          <p:cNvSpPr>
            <a:spLocks noGrp="1"/>
          </p:cNvSpPr>
          <p:nvPr>
            <p:ph type="body" sz="quarter" idx="10"/>
          </p:nvPr>
        </p:nvSpPr>
        <p:spPr>
          <a:xfrm>
            <a:off x="588965" y="1338139"/>
            <a:ext cx="4275266" cy="5047536"/>
          </a:xfrm>
        </p:spPr>
        <p:txBody>
          <a:bodyPr/>
          <a:lstStyle/>
          <a:p>
            <a:pPr marL="342900" indent="-342900">
              <a:buFont typeface="Arial" panose="020B0604020202020204" pitchFamily="34" charset="0"/>
              <a:buChar char="•"/>
            </a:pPr>
            <a:r>
              <a:rPr lang="en-US" dirty="0"/>
              <a:t>Set up a place to </a:t>
            </a:r>
            <a:r>
              <a:rPr lang="en-US" b="1" dirty="0"/>
              <a:t>take</a:t>
            </a:r>
            <a:r>
              <a:rPr lang="en-US" dirty="0"/>
              <a:t> </a:t>
            </a:r>
            <a:r>
              <a:rPr lang="en-US" b="1" dirty="0"/>
              <a:t>notes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Make sure you have something </a:t>
            </a:r>
            <a:r>
              <a:rPr lang="en-US" b="1" dirty="0"/>
              <a:t>hydrating</a:t>
            </a:r>
            <a:r>
              <a:rPr lang="en-US" dirty="0"/>
              <a:t>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Turn on </a:t>
            </a:r>
            <a:r>
              <a:rPr lang="en-US" b="1" dirty="0"/>
              <a:t>live captions</a:t>
            </a: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Find your favorite </a:t>
            </a:r>
            <a:r>
              <a:rPr lang="en-US" b="1" dirty="0"/>
              <a:t>gif</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b="1" dirty="0"/>
              <a:t>Need help? </a:t>
            </a:r>
            <a:r>
              <a:rPr lang="en-US" dirty="0"/>
              <a:t>Drop a message in the chat window so our team can assist!</a:t>
            </a:r>
          </a:p>
        </p:txBody>
      </p:sp>
      <p:grpSp>
        <p:nvGrpSpPr>
          <p:cNvPr id="6" name="Group 5">
            <a:extLst>
              <a:ext uri="{FF2B5EF4-FFF2-40B4-BE49-F238E27FC236}">
                <a16:creationId xmlns:a16="http://schemas.microsoft.com/office/drawing/2014/main" id="{5471278C-146C-416A-8A28-B6740FBCAC18}"/>
              </a:ext>
            </a:extLst>
          </p:cNvPr>
          <p:cNvGrpSpPr/>
          <p:nvPr/>
        </p:nvGrpSpPr>
        <p:grpSpPr>
          <a:xfrm>
            <a:off x="6209348" y="1111387"/>
            <a:ext cx="5292372" cy="4635226"/>
            <a:chOff x="5499653" y="1158668"/>
            <a:chExt cx="5127451" cy="4490783"/>
          </a:xfrm>
        </p:grpSpPr>
        <p:pic>
          <p:nvPicPr>
            <p:cNvPr id="7" name="Picture 6" descr="Microsoft Teams Live Captioning in Meetings">
              <a:extLst>
                <a:ext uri="{FF2B5EF4-FFF2-40B4-BE49-F238E27FC236}">
                  <a16:creationId xmlns:a16="http://schemas.microsoft.com/office/drawing/2014/main" id="{D0325DB4-9195-4F12-941B-78848DD2A07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99653" y="1158668"/>
              <a:ext cx="5127451" cy="4490783"/>
            </a:xfrm>
            <a:prstGeom prst="rect">
              <a:avLst/>
            </a:prstGeom>
            <a:solidFill>
              <a:srgbClr val="FFFFFF"/>
            </a:solidFill>
          </p:spPr>
        </p:pic>
        <p:sp>
          <p:nvSpPr>
            <p:cNvPr id="8" name="Rectangle 7">
              <a:extLst>
                <a:ext uri="{FF2B5EF4-FFF2-40B4-BE49-F238E27FC236}">
                  <a16:creationId xmlns:a16="http://schemas.microsoft.com/office/drawing/2014/main" id="{7D2C3BA8-4D8F-476D-B732-27E11469D3D8}"/>
                </a:ext>
              </a:extLst>
            </p:cNvPr>
            <p:cNvSpPr/>
            <p:nvPr/>
          </p:nvSpPr>
          <p:spPr bwMode="auto">
            <a:xfrm>
              <a:off x="9749214" y="3335258"/>
              <a:ext cx="644685" cy="217087"/>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Poppins" panose="00000500000000000000" pitchFamily="2" charset="0"/>
                <a:ea typeface="Segoe UI" panose="020B0502040204020203" pitchFamily="34" charset="0"/>
                <a:cs typeface="Poppins" panose="00000500000000000000" pitchFamily="2" charset="0"/>
              </a:endParaRPr>
            </a:p>
          </p:txBody>
        </p:sp>
      </p:grpSp>
      <p:sp>
        <p:nvSpPr>
          <p:cNvPr id="9" name="TextBox 8">
            <a:extLst>
              <a:ext uri="{FF2B5EF4-FFF2-40B4-BE49-F238E27FC236}">
                <a16:creationId xmlns:a16="http://schemas.microsoft.com/office/drawing/2014/main" id="{5D714EE0-3C68-4B37-BF80-248C935A30F8}"/>
              </a:ext>
            </a:extLst>
          </p:cNvPr>
          <p:cNvSpPr txBox="1"/>
          <p:nvPr/>
        </p:nvSpPr>
        <p:spPr>
          <a:xfrm>
            <a:off x="9164467" y="6248425"/>
            <a:ext cx="762334" cy="271613"/>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1" u="none" strike="noStrike" kern="1200" cap="none" spc="0" normalizeH="0" baseline="0" noProof="0" dirty="0">
                <a:ln>
                  <a:noFill/>
                </a:ln>
                <a:solidFill>
                  <a:srgbClr val="000000"/>
                </a:solidFill>
                <a:effectLst/>
                <a:uLnTx/>
                <a:uFillTx/>
                <a:latin typeface="Segoe UI"/>
                <a:ea typeface="+mn-ea"/>
                <a:cs typeface="Poppins" panose="00000500000000000000" pitchFamily="2" charset="0"/>
              </a:rPr>
              <a:t>Ellipsis</a:t>
            </a:r>
            <a:endParaRPr kumimoji="0" lang="en-US" sz="2000" b="0" i="1" u="none" strike="noStrike" kern="1200" cap="none" spc="0" normalizeH="0" baseline="0" noProof="0" dirty="0">
              <a:ln>
                <a:noFill/>
              </a:ln>
              <a:solidFill>
                <a:srgbClr val="000000"/>
              </a:solidFill>
              <a:effectLst/>
              <a:uLnTx/>
              <a:uFillTx/>
              <a:latin typeface="Segoe UI"/>
              <a:ea typeface="+mn-ea"/>
              <a:cs typeface="Poppins" panose="00000500000000000000" pitchFamily="2" charset="0"/>
            </a:endParaRPr>
          </a:p>
        </p:txBody>
      </p:sp>
      <p:cxnSp>
        <p:nvCxnSpPr>
          <p:cNvPr id="10" name="Straight Arrow Connector 9">
            <a:extLst>
              <a:ext uri="{FF2B5EF4-FFF2-40B4-BE49-F238E27FC236}">
                <a16:creationId xmlns:a16="http://schemas.microsoft.com/office/drawing/2014/main" id="{BB4A43E6-773C-453B-9D0B-ECB20126C3E4}"/>
              </a:ext>
            </a:extLst>
          </p:cNvPr>
          <p:cNvCxnSpPr>
            <a:cxnSpLocks/>
          </p:cNvCxnSpPr>
          <p:nvPr/>
        </p:nvCxnSpPr>
        <p:spPr>
          <a:xfrm flipH="1" flipV="1">
            <a:off x="9343004" y="5647011"/>
            <a:ext cx="202630" cy="601414"/>
          </a:xfrm>
          <a:prstGeom prst="straightConnector1">
            <a:avLst/>
          </a:prstGeom>
          <a:ln w="539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70537557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Microsoft Defender for Cloud Solutions</a:t>
            </a:r>
          </a:p>
        </p:txBody>
      </p:sp>
      <p:sp>
        <p:nvSpPr>
          <p:cNvPr id="2" name="Text Placeholder 1">
            <a:extLst>
              <a:ext uri="{FF2B5EF4-FFF2-40B4-BE49-F238E27FC236}">
                <a16:creationId xmlns:a16="http://schemas.microsoft.com/office/drawing/2014/main" id="{0651D522-87B9-417A-91FE-1FA95154997B}"/>
              </a:ext>
            </a:extLst>
          </p:cNvPr>
          <p:cNvSpPr>
            <a:spLocks noGrp="1"/>
          </p:cNvSpPr>
          <p:nvPr>
            <p:ph type="body" sz="quarter" idx="10"/>
          </p:nvPr>
        </p:nvSpPr>
        <p:spPr>
          <a:xfrm>
            <a:off x="584200" y="1435100"/>
            <a:ext cx="5212080" cy="4284699"/>
          </a:xfrm>
        </p:spPr>
        <p:txBody>
          <a:bodyPr/>
          <a:lstStyle/>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endParaRP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endParaRP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VM+SQL Vulnerability</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File Integrity</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Container Image Scanning</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Adaptive Application Control</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Adaptive Network Hardening</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JIT VM Access</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Network Map</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IoT Security</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961" dirty="0">
                <a:solidFill>
                  <a:srgbClr val="1A1A1A"/>
                </a:solidFill>
              </a:rPr>
              <a:t>App Service, Storage, Key Vault, </a:t>
            </a:r>
            <a:r>
              <a:rPr lang="en-US" sz="1961" dirty="0" err="1">
                <a:solidFill>
                  <a:srgbClr val="1A1A1A"/>
                </a:solidFill>
              </a:rPr>
              <a:t>etc</a:t>
            </a:r>
            <a:endPar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endParaRP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endParaRP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630422" y="2025650"/>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353" b="0"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426426" y="222583"/>
            <a:ext cx="8538669" cy="758022"/>
          </a:xfrm>
        </p:spPr>
        <p:txBody>
          <a:bodyPr/>
          <a:lstStyle/>
          <a:p>
            <a:r>
              <a:rPr lang="en-US" dirty="0"/>
              <a:t>Microsoft Defender for Cloud Costs</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6" y="1129914"/>
            <a:ext cx="10829117" cy="5505503"/>
          </a:xfrm>
        </p:spPr>
        <p:txBody>
          <a:bodyPr/>
          <a:lstStyle/>
          <a:p>
            <a:pPr marL="285750" indent="-285750">
              <a:lnSpc>
                <a:spcPct val="100000"/>
              </a:lnSpc>
              <a:spcAft>
                <a:spcPts val="1000"/>
              </a:spcAft>
              <a:buFont typeface="Arial" panose="020B0604020202020204" pitchFamily="34" charset="0"/>
              <a:buChar char="•"/>
            </a:pPr>
            <a:r>
              <a:rPr lang="en-US" sz="1800" dirty="0"/>
              <a:t>Paid option that must be enabled, 30 days free.</a:t>
            </a:r>
          </a:p>
          <a:p>
            <a:endParaRPr lang="en-US" sz="1800" b="1" dirty="0"/>
          </a:p>
        </p:txBody>
      </p:sp>
      <p:pic>
        <p:nvPicPr>
          <p:cNvPr id="5" name="Picture 4">
            <a:extLst>
              <a:ext uri="{FF2B5EF4-FFF2-40B4-BE49-F238E27FC236}">
                <a16:creationId xmlns:a16="http://schemas.microsoft.com/office/drawing/2014/main" id="{5A7D68F8-F4C5-4437-8965-2127C4C3CABE}"/>
              </a:ext>
            </a:extLst>
          </p:cNvPr>
          <p:cNvPicPr>
            <a:picLocks noChangeAspect="1"/>
          </p:cNvPicPr>
          <p:nvPr/>
        </p:nvPicPr>
        <p:blipFill>
          <a:blip r:embed="rId3"/>
          <a:stretch>
            <a:fillRect/>
          </a:stretch>
        </p:blipFill>
        <p:spPr>
          <a:xfrm>
            <a:off x="1446143" y="1937568"/>
            <a:ext cx="9213574" cy="3409022"/>
          </a:xfrm>
          <a:prstGeom prst="rect">
            <a:avLst/>
          </a:prstGeom>
        </p:spPr>
      </p:pic>
    </p:spTree>
    <p:extLst>
      <p:ext uri="{BB962C8B-B14F-4D97-AF65-F5344CB8AC3E}">
        <p14:creationId xmlns:p14="http://schemas.microsoft.com/office/powerpoint/2010/main" val="267160596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What’s New, What’s Coming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239664" cy="502447"/>
          </a:xfrm>
        </p:spPr>
        <p:txBody>
          <a:bodyPr/>
          <a:lstStyle/>
          <a:p>
            <a:pPr>
              <a:lnSpc>
                <a:spcPct val="100000"/>
              </a:lnSpc>
              <a:spcAft>
                <a:spcPts val="1000"/>
              </a:spcAft>
            </a:pPr>
            <a:r>
              <a:rPr lang="en-US" sz="1800" dirty="0"/>
              <a:t>What’s new : </a:t>
            </a:r>
            <a:r>
              <a:rPr lang="en-US" sz="1800" dirty="0">
                <a:hlinkClick r:id="rId3"/>
              </a:rPr>
              <a:t>https://docs.microsoft.com/en-us/azure/security-center/release-notes</a:t>
            </a:r>
            <a:endParaRPr lang="en-US" sz="1800" dirty="0"/>
          </a:p>
          <a:p>
            <a:pPr>
              <a:lnSpc>
                <a:spcPct val="100000"/>
              </a:lnSpc>
              <a:spcAft>
                <a:spcPts val="1000"/>
              </a:spcAft>
            </a:pPr>
            <a:endParaRPr lang="en-US" sz="1800" b="1" dirty="0"/>
          </a:p>
          <a:p>
            <a:pPr>
              <a:lnSpc>
                <a:spcPct val="100000"/>
              </a:lnSpc>
              <a:spcAft>
                <a:spcPts val="1000"/>
              </a:spcAft>
            </a:pPr>
            <a:r>
              <a:rPr lang="en-US" sz="1800" dirty="0"/>
              <a:t>What’s Coming : </a:t>
            </a:r>
            <a:r>
              <a:rPr lang="en-US" sz="1800" dirty="0">
                <a:hlinkClick r:id="rId4"/>
              </a:rPr>
              <a:t>https://docs.microsoft.com/en-us/azure/security-center/upcoming-changes</a:t>
            </a:r>
            <a:endParaRPr lang="en-US" sz="1800" dirty="0"/>
          </a:p>
          <a:p>
            <a:pPr>
              <a:lnSpc>
                <a:spcPct val="100000"/>
              </a:lnSpc>
              <a:spcAft>
                <a:spcPts val="1000"/>
              </a:spcAft>
            </a:pPr>
            <a:endParaRPr lang="en-US" sz="1800" b="1" dirty="0"/>
          </a:p>
        </p:txBody>
      </p:sp>
      <p:pic>
        <p:nvPicPr>
          <p:cNvPr id="5" name="Picture 4" descr="Text&#10;&#10;Description automatically generated">
            <a:extLst>
              <a:ext uri="{FF2B5EF4-FFF2-40B4-BE49-F238E27FC236}">
                <a16:creationId xmlns:a16="http://schemas.microsoft.com/office/drawing/2014/main" id="{81B871CD-77CA-48AB-A0B1-C087349780B3}"/>
              </a:ext>
            </a:extLst>
          </p:cNvPr>
          <p:cNvPicPr>
            <a:picLocks noChangeAspect="1"/>
          </p:cNvPicPr>
          <p:nvPr/>
        </p:nvPicPr>
        <p:blipFill>
          <a:blip r:embed="rId5"/>
          <a:stretch>
            <a:fillRect/>
          </a:stretch>
        </p:blipFill>
        <p:spPr>
          <a:xfrm>
            <a:off x="5597733" y="1194974"/>
            <a:ext cx="5746561" cy="3736622"/>
          </a:xfrm>
          <a:prstGeom prst="rect">
            <a:avLst/>
          </a:prstGeom>
        </p:spPr>
      </p:pic>
    </p:spTree>
    <p:extLst>
      <p:ext uri="{BB962C8B-B14F-4D97-AF65-F5344CB8AC3E}">
        <p14:creationId xmlns:p14="http://schemas.microsoft.com/office/powerpoint/2010/main" val="126552986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p:txBody>
          <a:bodyPr/>
          <a:lstStyle/>
          <a:p>
            <a:r>
              <a:rPr lang="en-US" dirty="0"/>
              <a:t>Microsoft Defender for Cloud Demo</a:t>
            </a:r>
          </a:p>
        </p:txBody>
      </p:sp>
    </p:spTree>
    <p:custDataLst>
      <p:tags r:id="rId1"/>
    </p:custDataLst>
    <p:extLst>
      <p:ext uri="{BB962C8B-B14F-4D97-AF65-F5344CB8AC3E}">
        <p14:creationId xmlns:p14="http://schemas.microsoft.com/office/powerpoint/2010/main" val="2007590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FC197-4C77-4AF9-B022-BFA8C3BE78C0}"/>
              </a:ext>
            </a:extLst>
          </p:cNvPr>
          <p:cNvSpPr>
            <a:spLocks noGrp="1"/>
          </p:cNvSpPr>
          <p:nvPr>
            <p:ph type="title"/>
          </p:nvPr>
        </p:nvSpPr>
        <p:spPr/>
        <p:txBody>
          <a:bodyPr/>
          <a:lstStyle/>
          <a:p>
            <a:r>
              <a:rPr lang="en-US" dirty="0"/>
              <a:t>Let’s Take a Break</a:t>
            </a:r>
          </a:p>
        </p:txBody>
      </p:sp>
      <p:sp>
        <p:nvSpPr>
          <p:cNvPr id="3" name="Text Placeholder 2">
            <a:extLst>
              <a:ext uri="{FF2B5EF4-FFF2-40B4-BE49-F238E27FC236}">
                <a16:creationId xmlns:a16="http://schemas.microsoft.com/office/drawing/2014/main" id="{8D10AAE0-3285-4E50-9F13-E1B8AF2B5CFD}"/>
              </a:ext>
            </a:extLst>
          </p:cNvPr>
          <p:cNvSpPr>
            <a:spLocks noGrp="1"/>
          </p:cNvSpPr>
          <p:nvPr>
            <p:ph type="body" sz="quarter" idx="10"/>
          </p:nvPr>
        </p:nvSpPr>
        <p:spPr>
          <a:xfrm>
            <a:off x="584200" y="1435100"/>
            <a:ext cx="5212080" cy="923330"/>
          </a:xfrm>
        </p:spPr>
        <p:txBody>
          <a:bodyPr/>
          <a:lstStyle/>
          <a:p>
            <a:r>
              <a:rPr lang="en-US" sz="2000" dirty="0"/>
              <a:t>Take a few moments to step away. </a:t>
            </a:r>
          </a:p>
          <a:p>
            <a:pPr>
              <a:spcBef>
                <a:spcPts val="0"/>
              </a:spcBef>
            </a:pPr>
            <a:endParaRPr lang="en-US" sz="1000" dirty="0"/>
          </a:p>
          <a:p>
            <a:r>
              <a:rPr lang="en-US" sz="2000" dirty="0"/>
              <a:t>We will come back together in </a:t>
            </a:r>
            <a:r>
              <a:rPr lang="en-US" sz="2000" b="1" dirty="0"/>
              <a:t>15 minutes</a:t>
            </a:r>
            <a:r>
              <a:rPr lang="en-US" sz="2000" dirty="0"/>
              <a:t>.</a:t>
            </a: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Add-in 3" title="Breaktime">
                <a:extLst>
                  <a:ext uri="{FF2B5EF4-FFF2-40B4-BE49-F238E27FC236}">
                    <a16:creationId xmlns:a16="http://schemas.microsoft.com/office/drawing/2014/main" id="{50CC6B6B-3EBC-4D31-9B17-1261DEC99CD7}"/>
                  </a:ext>
                </a:extLst>
              </p:cNvPr>
              <p:cNvGraphicFramePr>
                <a:graphicFrameLocks noGrp="1"/>
              </p:cNvGraphicFramePr>
              <p:nvPr/>
            </p:nvGraphicFramePr>
            <p:xfrm>
              <a:off x="864022" y="4510332"/>
              <a:ext cx="4652435" cy="2159847"/>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4" name="Add-in 3" title="Breaktime">
                <a:extLst>
                  <a:ext uri="{FF2B5EF4-FFF2-40B4-BE49-F238E27FC236}">
                    <a16:creationId xmlns:a16="http://schemas.microsoft.com/office/drawing/2014/main" id="{50CC6B6B-3EBC-4D31-9B17-1261DEC99CD7}"/>
                  </a:ext>
                </a:extLst>
              </p:cNvPr>
              <p:cNvPicPr>
                <a:picLocks noGrp="1" noRot="1" noChangeAspect="1" noMove="1" noResize="1" noEditPoints="1" noAdjustHandles="1" noChangeArrowheads="1" noChangeShapeType="1"/>
              </p:cNvPicPr>
              <p:nvPr/>
            </p:nvPicPr>
            <p:blipFill>
              <a:blip r:embed="rId3"/>
              <a:stretch>
                <a:fillRect/>
              </a:stretch>
            </p:blipFill>
            <p:spPr>
              <a:xfrm>
                <a:off x="864022" y="4510332"/>
                <a:ext cx="4652435" cy="2159847"/>
              </a:xfrm>
              <a:prstGeom prst="rect">
                <a:avLst/>
              </a:prstGeom>
            </p:spPr>
          </p:pic>
        </mc:Fallback>
      </mc:AlternateContent>
      <p:graphicFrame>
        <p:nvGraphicFramePr>
          <p:cNvPr id="5" name="Table 4">
            <a:extLst>
              <a:ext uri="{FF2B5EF4-FFF2-40B4-BE49-F238E27FC236}">
                <a16:creationId xmlns:a16="http://schemas.microsoft.com/office/drawing/2014/main" id="{F6286A74-BBD5-417E-932E-31E614286D89}"/>
              </a:ext>
            </a:extLst>
          </p:cNvPr>
          <p:cNvGraphicFramePr>
            <a:graphicFrameLocks noGrp="1"/>
          </p:cNvGraphicFramePr>
          <p:nvPr>
            <p:extLst>
              <p:ext uri="{D42A27DB-BD31-4B8C-83A1-F6EECF244321}">
                <p14:modId xmlns:p14="http://schemas.microsoft.com/office/powerpoint/2010/main" val="3452525825"/>
              </p:ext>
            </p:extLst>
          </p:nvPr>
        </p:nvGraphicFramePr>
        <p:xfrm>
          <a:off x="584200" y="2594225"/>
          <a:ext cx="5219700" cy="1948142"/>
        </p:xfrm>
        <a:graphic>
          <a:graphicData uri="http://schemas.openxmlformats.org/drawingml/2006/table">
            <a:tbl>
              <a:tblPr firstRow="1" bandRow="1">
                <a:tableStyleId>{5C22544A-7EE6-4342-B048-85BDC9FD1C3A}</a:tableStyleId>
              </a:tblPr>
              <a:tblGrid>
                <a:gridCol w="2609850">
                  <a:extLst>
                    <a:ext uri="{9D8B030D-6E8A-4147-A177-3AD203B41FA5}">
                      <a16:colId xmlns:a16="http://schemas.microsoft.com/office/drawing/2014/main" val="3550768272"/>
                    </a:ext>
                  </a:extLst>
                </a:gridCol>
                <a:gridCol w="2609850">
                  <a:extLst>
                    <a:ext uri="{9D8B030D-6E8A-4147-A177-3AD203B41FA5}">
                      <a16:colId xmlns:a16="http://schemas.microsoft.com/office/drawing/2014/main" val="572344534"/>
                    </a:ext>
                  </a:extLst>
                </a:gridCol>
              </a:tblGrid>
              <a:tr h="1948142">
                <a:tc>
                  <a:txBody>
                    <a:bodyPr/>
                    <a:lstStyle/>
                    <a:p>
                      <a:pPr algn="ctr"/>
                      <a:r>
                        <a:rPr lang="en-US" dirty="0">
                          <a:solidFill>
                            <a:srgbClr val="0078D4"/>
                          </a:solidFill>
                        </a:rPr>
                        <a:t>We just finished</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rgbClr val="0078D4"/>
                          </a:solidFill>
                        </a:rPr>
                        <a:t>Up next, we will</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0136384"/>
                  </a:ext>
                </a:extLst>
              </a:tr>
            </a:tbl>
          </a:graphicData>
        </a:graphic>
      </p:graphicFrame>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28858F68-93C1-41AE-A748-276EBD0CC232}"/>
                  </a:ext>
                </a:extLst>
              </p:cNvPr>
              <p:cNvGraphicFramePr>
                <a:graphicFrameLocks noChangeAspect="1"/>
              </p:cNvGraphicFramePr>
              <p:nvPr>
                <p:extLst>
                  <p:ext uri="{D42A27DB-BD31-4B8C-83A1-F6EECF244321}">
                    <p14:modId xmlns:p14="http://schemas.microsoft.com/office/powerpoint/2010/main" val="2713305923"/>
                  </p:ext>
                </p:extLst>
              </p:nvPr>
            </p:nvGraphicFramePr>
            <p:xfrm>
              <a:off x="584200" y="3063662"/>
              <a:ext cx="2571858" cy="1446670"/>
            </p:xfrm>
            <a:graphic>
              <a:graphicData uri="http://schemas.microsoft.com/office/powerpoint/2016/slidezoom">
                <pslz:sldZm>
                  <pslz:sldZmObj sldId="2076138578" cId="2007590959">
                    <pslz:zmPr id="{24469D25-94F2-44A3-9927-3267B8E9FD55}" returnToParent="0" transitionDur="1000">
                      <p166:blipFill xmlns:p166="http://schemas.microsoft.com/office/powerpoint/2016/6/main">
                        <a:blip r:embed="rId4"/>
                        <a:stretch>
                          <a:fillRect/>
                        </a:stretch>
                      </p166:blipFill>
                      <p166:spPr xmlns:p166="http://schemas.microsoft.com/office/powerpoint/2016/6/main">
                        <a:xfrm>
                          <a:off x="0" y="0"/>
                          <a:ext cx="2571858" cy="1446670"/>
                        </a:xfrm>
                        <a:prstGeom prst="rect">
                          <a:avLst/>
                        </a:prstGeom>
                        <a:ln w="3175">
                          <a:solidFill>
                            <a:prstClr val="ltGray"/>
                          </a:solidFill>
                        </a:ln>
                      </p166:spPr>
                    </pslz:zmPr>
                  </pslz:sldZmObj>
                </pslz:sldZm>
              </a:graphicData>
            </a:graphic>
          </p:graphicFrame>
        </mc:Choice>
        <mc:Fallback xmlns="">
          <p:pic>
            <p:nvPicPr>
              <p:cNvPr id="8" name="Slide Zoom 7">
                <a:hlinkClick r:id="rId5" action="ppaction://hlinksldjump"/>
                <a:extLst>
                  <a:ext uri="{FF2B5EF4-FFF2-40B4-BE49-F238E27FC236}">
                    <a16:creationId xmlns:a16="http://schemas.microsoft.com/office/drawing/2014/main" id="{28858F68-93C1-41AE-A748-276EBD0CC232}"/>
                  </a:ext>
                </a:extLst>
              </p:cNvPr>
              <p:cNvPicPr>
                <a:picLocks noGrp="1" noRot="1" noChangeAspect="1" noMove="1" noResize="1" noEditPoints="1" noAdjustHandles="1" noChangeArrowheads="1" noChangeShapeType="1"/>
              </p:cNvPicPr>
              <p:nvPr/>
            </p:nvPicPr>
            <p:blipFill>
              <a:blip r:embed="rId6"/>
              <a:stretch>
                <a:fillRect/>
              </a:stretch>
            </p:blipFill>
            <p:spPr>
              <a:xfrm>
                <a:off x="584200" y="3063662"/>
                <a:ext cx="2571858" cy="144667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9944346B-7E05-4B41-A7A9-4696DAC396F1}"/>
                  </a:ext>
                </a:extLst>
              </p:cNvPr>
              <p:cNvGraphicFramePr>
                <a:graphicFrameLocks noChangeAspect="1"/>
              </p:cNvGraphicFramePr>
              <p:nvPr>
                <p:extLst>
                  <p:ext uri="{D42A27DB-BD31-4B8C-83A1-F6EECF244321}">
                    <p14:modId xmlns:p14="http://schemas.microsoft.com/office/powerpoint/2010/main" val="3419696765"/>
                  </p:ext>
                </p:extLst>
              </p:nvPr>
            </p:nvGraphicFramePr>
            <p:xfrm>
              <a:off x="3329646" y="3063662"/>
              <a:ext cx="2571858" cy="1446670"/>
            </p:xfrm>
            <a:graphic>
              <a:graphicData uri="http://schemas.microsoft.com/office/powerpoint/2016/slidezoom">
                <pslz:sldZm>
                  <pslz:sldZmObj sldId="2076138392" cId="1636117893">
                    <pslz:zmPr id="{7AC12DFF-90CD-421B-AE55-0C2398E080B7}" returnToParent="0" transitionDur="1000">
                      <p166:blipFill xmlns:p166="http://schemas.microsoft.com/office/powerpoint/2016/6/main">
                        <a:blip r:embed="rId7"/>
                        <a:stretch>
                          <a:fillRect/>
                        </a:stretch>
                      </p166:blipFill>
                      <p166:spPr xmlns:p166="http://schemas.microsoft.com/office/powerpoint/2016/6/main">
                        <a:xfrm>
                          <a:off x="0" y="0"/>
                          <a:ext cx="2571858" cy="1446670"/>
                        </a:xfrm>
                        <a:prstGeom prst="rect">
                          <a:avLst/>
                        </a:prstGeom>
                        <a:ln w="3175">
                          <a:solidFill>
                            <a:prstClr val="ltGray"/>
                          </a:solidFill>
                        </a:ln>
                      </p166:spPr>
                    </pslz:zmPr>
                  </pslz:sldZmObj>
                </pslz:sldZm>
              </a:graphicData>
            </a:graphic>
          </p:graphicFrame>
        </mc:Choice>
        <mc:Fallback xmlns="">
          <p:pic>
            <p:nvPicPr>
              <p:cNvPr id="11" name="Slide Zoom 10">
                <a:hlinkClick r:id="rId8" action="ppaction://hlinksldjump"/>
                <a:extLst>
                  <a:ext uri="{FF2B5EF4-FFF2-40B4-BE49-F238E27FC236}">
                    <a16:creationId xmlns:a16="http://schemas.microsoft.com/office/drawing/2014/main" id="{9944346B-7E05-4B41-A7A9-4696DAC396F1}"/>
                  </a:ext>
                </a:extLst>
              </p:cNvPr>
              <p:cNvPicPr>
                <a:picLocks noGrp="1" noRot="1" noChangeAspect="1" noMove="1" noResize="1" noEditPoints="1" noAdjustHandles="1" noChangeArrowheads="1" noChangeShapeType="1"/>
              </p:cNvPicPr>
              <p:nvPr/>
            </p:nvPicPr>
            <p:blipFill>
              <a:blip r:embed="rId9"/>
              <a:stretch>
                <a:fillRect/>
              </a:stretch>
            </p:blipFill>
            <p:spPr>
              <a:xfrm>
                <a:off x="3329646" y="3063662"/>
                <a:ext cx="2571858" cy="1446670"/>
              </a:xfrm>
              <a:prstGeom prst="rect">
                <a:avLst/>
              </a:prstGeom>
              <a:ln w="3175">
                <a:solidFill>
                  <a:prstClr val="ltGray"/>
                </a:solidFill>
              </a:ln>
            </p:spPr>
          </p:pic>
        </mc:Fallback>
      </mc:AlternateContent>
    </p:spTree>
    <p:extLst>
      <p:ext uri="{BB962C8B-B14F-4D97-AF65-F5344CB8AC3E}">
        <p14:creationId xmlns:p14="http://schemas.microsoft.com/office/powerpoint/2010/main" val="189871735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BDCC2-43C3-46CA-92DB-A430A67F9FF2}"/>
              </a:ext>
            </a:extLst>
          </p:cNvPr>
          <p:cNvSpPr>
            <a:spLocks noGrp="1"/>
          </p:cNvSpPr>
          <p:nvPr>
            <p:ph type="title"/>
          </p:nvPr>
        </p:nvSpPr>
        <p:spPr/>
        <p:txBody>
          <a:bodyPr/>
          <a:lstStyle/>
          <a:p>
            <a:r>
              <a:rPr lang="en-US" dirty="0"/>
              <a:t>Today’s Agenda</a:t>
            </a:r>
          </a:p>
        </p:txBody>
      </p:sp>
      <p:sp>
        <p:nvSpPr>
          <p:cNvPr id="19" name="Google Shape;349;p23">
            <a:extLst>
              <a:ext uri="{FF2B5EF4-FFF2-40B4-BE49-F238E27FC236}">
                <a16:creationId xmlns:a16="http://schemas.microsoft.com/office/drawing/2014/main" id="{F262EBD2-234F-48E4-942C-D333927F5543}"/>
              </a:ext>
            </a:extLst>
          </p:cNvPr>
          <p:cNvSpPr txBox="1"/>
          <p:nvPr/>
        </p:nvSpPr>
        <p:spPr>
          <a:xfrm>
            <a:off x="1399619" y="115077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Welcome</a:t>
            </a:r>
          </a:p>
        </p:txBody>
      </p:sp>
      <p:sp>
        <p:nvSpPr>
          <p:cNvPr id="36" name="Oval 35">
            <a:extLst>
              <a:ext uri="{FF2B5EF4-FFF2-40B4-BE49-F238E27FC236}">
                <a16:creationId xmlns:a16="http://schemas.microsoft.com/office/drawing/2014/main" id="{BAFB245E-B71F-4655-942D-C64C459EC01E}"/>
              </a:ext>
            </a:extLst>
          </p:cNvPr>
          <p:cNvSpPr/>
          <p:nvPr/>
        </p:nvSpPr>
        <p:spPr bwMode="auto">
          <a:xfrm>
            <a:off x="4090336" y="114921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34" name="Google Shape;349;p23">
            <a:extLst>
              <a:ext uri="{FF2B5EF4-FFF2-40B4-BE49-F238E27FC236}">
                <a16:creationId xmlns:a16="http://schemas.microsoft.com/office/drawing/2014/main" id="{C09ED79D-BF89-44F2-A5F5-16EC3EC7369F}"/>
              </a:ext>
            </a:extLst>
          </p:cNvPr>
          <p:cNvSpPr txBox="1"/>
          <p:nvPr/>
        </p:nvSpPr>
        <p:spPr>
          <a:xfrm>
            <a:off x="1391928" y="155249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Keynote: Microsoft Defender for Cloud</a:t>
            </a:r>
          </a:p>
        </p:txBody>
      </p:sp>
      <p:sp>
        <p:nvSpPr>
          <p:cNvPr id="38" name="Oval 37">
            <a:extLst>
              <a:ext uri="{FF2B5EF4-FFF2-40B4-BE49-F238E27FC236}">
                <a16:creationId xmlns:a16="http://schemas.microsoft.com/office/drawing/2014/main" id="{5EF761A0-8CA2-4F0B-BD06-2FDEFFBCB5F4}"/>
              </a:ext>
            </a:extLst>
          </p:cNvPr>
          <p:cNvSpPr/>
          <p:nvPr/>
        </p:nvSpPr>
        <p:spPr bwMode="auto">
          <a:xfrm>
            <a:off x="4088888" y="154788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25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20" name="Google Shape;349;p23">
            <a:extLst>
              <a:ext uri="{FF2B5EF4-FFF2-40B4-BE49-F238E27FC236}">
                <a16:creationId xmlns:a16="http://schemas.microsoft.com/office/drawing/2014/main" id="{202C0478-739E-41C2-A307-52CA876925CF}"/>
              </a:ext>
            </a:extLst>
          </p:cNvPr>
          <p:cNvSpPr txBox="1"/>
          <p:nvPr/>
        </p:nvSpPr>
        <p:spPr>
          <a:xfrm>
            <a:off x="1391928" y="195421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Demo Walk Through</a:t>
            </a:r>
          </a:p>
        </p:txBody>
      </p:sp>
      <p:sp>
        <p:nvSpPr>
          <p:cNvPr id="39" name="Oval 38">
            <a:extLst>
              <a:ext uri="{FF2B5EF4-FFF2-40B4-BE49-F238E27FC236}">
                <a16:creationId xmlns:a16="http://schemas.microsoft.com/office/drawing/2014/main" id="{D6BF9C35-DA4A-4228-82AE-FFAF633D3C1E}"/>
              </a:ext>
            </a:extLst>
          </p:cNvPr>
          <p:cNvSpPr/>
          <p:nvPr/>
        </p:nvSpPr>
        <p:spPr bwMode="auto">
          <a:xfrm>
            <a:off x="4088888" y="1953435"/>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20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21" name="Google Shape;349;p23">
            <a:extLst>
              <a:ext uri="{FF2B5EF4-FFF2-40B4-BE49-F238E27FC236}">
                <a16:creationId xmlns:a16="http://schemas.microsoft.com/office/drawing/2014/main" id="{79A89461-83C8-45CB-9A19-9F7DD3BA08C1}"/>
              </a:ext>
            </a:extLst>
          </p:cNvPr>
          <p:cNvSpPr txBox="1"/>
          <p:nvPr/>
        </p:nvSpPr>
        <p:spPr>
          <a:xfrm>
            <a:off x="1391928" y="235593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Break</a:t>
            </a:r>
          </a:p>
        </p:txBody>
      </p:sp>
      <p:sp>
        <p:nvSpPr>
          <p:cNvPr id="40" name="Oval 39">
            <a:extLst>
              <a:ext uri="{FF2B5EF4-FFF2-40B4-BE49-F238E27FC236}">
                <a16:creationId xmlns:a16="http://schemas.microsoft.com/office/drawing/2014/main" id="{B48C72BC-3D30-4E5E-B876-53FA986B773B}"/>
              </a:ext>
            </a:extLst>
          </p:cNvPr>
          <p:cNvSpPr/>
          <p:nvPr/>
        </p:nvSpPr>
        <p:spPr bwMode="auto">
          <a:xfrm>
            <a:off x="4088888" y="2356434"/>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10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22" name="Google Shape;349;p23">
            <a:extLst>
              <a:ext uri="{FF2B5EF4-FFF2-40B4-BE49-F238E27FC236}">
                <a16:creationId xmlns:a16="http://schemas.microsoft.com/office/drawing/2014/main" id="{F1F3FA8C-4FAF-48E4-8DB9-78E00A535A07}"/>
              </a:ext>
            </a:extLst>
          </p:cNvPr>
          <p:cNvSpPr txBox="1"/>
          <p:nvPr/>
        </p:nvSpPr>
        <p:spPr>
          <a:xfrm>
            <a:off x="1391928" y="2757658"/>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vs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other Azure Products</a:t>
            </a:r>
          </a:p>
        </p:txBody>
      </p:sp>
      <p:sp>
        <p:nvSpPr>
          <p:cNvPr id="41" name="Oval 40">
            <a:extLst>
              <a:ext uri="{FF2B5EF4-FFF2-40B4-BE49-F238E27FC236}">
                <a16:creationId xmlns:a16="http://schemas.microsoft.com/office/drawing/2014/main" id="{796181FB-EE8D-4563-897C-B35DB9777F62}"/>
              </a:ext>
            </a:extLst>
          </p:cNvPr>
          <p:cNvSpPr/>
          <p:nvPr/>
        </p:nvSpPr>
        <p:spPr bwMode="auto">
          <a:xfrm>
            <a:off x="4088888" y="275535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45</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31" name="Google Shape;349;p23">
            <a:extLst>
              <a:ext uri="{FF2B5EF4-FFF2-40B4-BE49-F238E27FC236}">
                <a16:creationId xmlns:a16="http://schemas.microsoft.com/office/drawing/2014/main" id="{C39478EB-3573-4C0E-996C-7FF52315B585}"/>
              </a:ext>
            </a:extLst>
          </p:cNvPr>
          <p:cNvSpPr txBox="1"/>
          <p:nvPr/>
        </p:nvSpPr>
        <p:spPr>
          <a:xfrm>
            <a:off x="1391928" y="3561093"/>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42" name="Oval 41">
            <a:extLst>
              <a:ext uri="{FF2B5EF4-FFF2-40B4-BE49-F238E27FC236}">
                <a16:creationId xmlns:a16="http://schemas.microsoft.com/office/drawing/2014/main" id="{E0819730-DE07-4535-ABAA-E328BE475A2B}"/>
              </a:ext>
            </a:extLst>
          </p:cNvPr>
          <p:cNvSpPr/>
          <p:nvPr/>
        </p:nvSpPr>
        <p:spPr bwMode="auto">
          <a:xfrm>
            <a:off x="4088888" y="355648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4" name="Google Shape;349;p23">
            <a:extLst>
              <a:ext uri="{FF2B5EF4-FFF2-40B4-BE49-F238E27FC236}">
                <a16:creationId xmlns:a16="http://schemas.microsoft.com/office/drawing/2014/main" id="{A63AFEFD-6C41-4402-AD04-1CA0D34D7B0C}"/>
              </a:ext>
            </a:extLst>
          </p:cNvPr>
          <p:cNvSpPr txBox="1"/>
          <p:nvPr/>
        </p:nvSpPr>
        <p:spPr>
          <a:xfrm>
            <a:off x="1391928" y="3159378"/>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Part 1</a:t>
            </a:r>
          </a:p>
        </p:txBody>
      </p:sp>
      <p:sp>
        <p:nvSpPr>
          <p:cNvPr id="43" name="Oval 42">
            <a:extLst>
              <a:ext uri="{FF2B5EF4-FFF2-40B4-BE49-F238E27FC236}">
                <a16:creationId xmlns:a16="http://schemas.microsoft.com/office/drawing/2014/main" id="{EEB84695-C400-462D-9E67-3C927980639D}"/>
              </a:ext>
            </a:extLst>
          </p:cNvPr>
          <p:cNvSpPr/>
          <p:nvPr/>
        </p:nvSpPr>
        <p:spPr bwMode="auto">
          <a:xfrm>
            <a:off x="4088888" y="3152034"/>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45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32" name="Google Shape;349;p23">
            <a:extLst>
              <a:ext uri="{FF2B5EF4-FFF2-40B4-BE49-F238E27FC236}">
                <a16:creationId xmlns:a16="http://schemas.microsoft.com/office/drawing/2014/main" id="{2542F204-14E0-44AD-9967-6BAA1C72D25C}"/>
              </a:ext>
            </a:extLst>
          </p:cNvPr>
          <p:cNvSpPr txBox="1"/>
          <p:nvPr/>
        </p:nvSpPr>
        <p:spPr>
          <a:xfrm>
            <a:off x="1391928" y="4766258"/>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44" name="Oval 43">
            <a:extLst>
              <a:ext uri="{FF2B5EF4-FFF2-40B4-BE49-F238E27FC236}">
                <a16:creationId xmlns:a16="http://schemas.microsoft.com/office/drawing/2014/main" id="{B3681CA7-4BE8-46DA-855A-C44CA5C145F8}"/>
              </a:ext>
            </a:extLst>
          </p:cNvPr>
          <p:cNvSpPr/>
          <p:nvPr/>
        </p:nvSpPr>
        <p:spPr bwMode="auto">
          <a:xfrm>
            <a:off x="4088888" y="476164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45" name="Google Shape;349;p23">
            <a:extLst>
              <a:ext uri="{FF2B5EF4-FFF2-40B4-BE49-F238E27FC236}">
                <a16:creationId xmlns:a16="http://schemas.microsoft.com/office/drawing/2014/main" id="{3A3AD43A-F847-4DB7-B94D-8EC894AEE893}"/>
              </a:ext>
            </a:extLst>
          </p:cNvPr>
          <p:cNvSpPr txBox="1"/>
          <p:nvPr/>
        </p:nvSpPr>
        <p:spPr>
          <a:xfrm>
            <a:off x="1391928" y="4364538"/>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Lab: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 Settings + Part 1</a:t>
            </a:r>
          </a:p>
        </p:txBody>
      </p:sp>
      <p:sp>
        <p:nvSpPr>
          <p:cNvPr id="53" name="Oval 52">
            <a:extLst>
              <a:ext uri="{FF2B5EF4-FFF2-40B4-BE49-F238E27FC236}">
                <a16:creationId xmlns:a16="http://schemas.microsoft.com/office/drawing/2014/main" id="{A78A0B8C-670F-4EBF-B3A5-EA4194B02DF7}"/>
              </a:ext>
            </a:extLst>
          </p:cNvPr>
          <p:cNvSpPr/>
          <p:nvPr/>
        </p:nvSpPr>
        <p:spPr bwMode="auto">
          <a:xfrm>
            <a:off x="4088888" y="436223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60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6" name="Google Shape;349;p23">
            <a:extLst>
              <a:ext uri="{FF2B5EF4-FFF2-40B4-BE49-F238E27FC236}">
                <a16:creationId xmlns:a16="http://schemas.microsoft.com/office/drawing/2014/main" id="{25F95A70-0B6A-4E18-BE66-5DF8B0F3DAD7}"/>
              </a:ext>
            </a:extLst>
          </p:cNvPr>
          <p:cNvSpPr txBox="1"/>
          <p:nvPr/>
        </p:nvSpPr>
        <p:spPr>
          <a:xfrm>
            <a:off x="1391928" y="5167978"/>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Part 2</a:t>
            </a:r>
          </a:p>
        </p:txBody>
      </p:sp>
      <p:sp>
        <p:nvSpPr>
          <p:cNvPr id="54" name="Oval 53">
            <a:extLst>
              <a:ext uri="{FF2B5EF4-FFF2-40B4-BE49-F238E27FC236}">
                <a16:creationId xmlns:a16="http://schemas.microsoft.com/office/drawing/2014/main" id="{250585CE-027A-4D4F-B3C3-0D4DFFD80976}"/>
              </a:ext>
            </a:extLst>
          </p:cNvPr>
          <p:cNvSpPr/>
          <p:nvPr/>
        </p:nvSpPr>
        <p:spPr bwMode="auto">
          <a:xfrm>
            <a:off x="4088888" y="516567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7" name="Google Shape;349;p23">
            <a:extLst>
              <a:ext uri="{FF2B5EF4-FFF2-40B4-BE49-F238E27FC236}">
                <a16:creationId xmlns:a16="http://schemas.microsoft.com/office/drawing/2014/main" id="{ED0547D5-4FB0-4F06-9C51-312190FC5504}"/>
              </a:ext>
            </a:extLst>
          </p:cNvPr>
          <p:cNvSpPr txBox="1"/>
          <p:nvPr/>
        </p:nvSpPr>
        <p:spPr>
          <a:xfrm>
            <a:off x="1391928" y="5569698"/>
            <a:ext cx="2981881"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Microsoft Defender for Cloud</a:t>
            </a:r>
          </a:p>
        </p:txBody>
      </p:sp>
      <p:sp>
        <p:nvSpPr>
          <p:cNvPr id="55" name="Oval 54">
            <a:extLst>
              <a:ext uri="{FF2B5EF4-FFF2-40B4-BE49-F238E27FC236}">
                <a16:creationId xmlns:a16="http://schemas.microsoft.com/office/drawing/2014/main" id="{8AD6028E-6FB9-45D3-BEA4-7C2EB8C469D6}"/>
              </a:ext>
            </a:extLst>
          </p:cNvPr>
          <p:cNvSpPr/>
          <p:nvPr/>
        </p:nvSpPr>
        <p:spPr bwMode="auto">
          <a:xfrm>
            <a:off x="4088888" y="556508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8" name="Google Shape;349;p23">
            <a:extLst>
              <a:ext uri="{FF2B5EF4-FFF2-40B4-BE49-F238E27FC236}">
                <a16:creationId xmlns:a16="http://schemas.microsoft.com/office/drawing/2014/main" id="{02C0B7BC-CE11-45F1-BD01-9C58B006619E}"/>
              </a:ext>
            </a:extLst>
          </p:cNvPr>
          <p:cNvSpPr txBox="1"/>
          <p:nvPr/>
        </p:nvSpPr>
        <p:spPr>
          <a:xfrm>
            <a:off x="1391928" y="5971418"/>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Lab: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 Part 2</a:t>
            </a:r>
          </a:p>
        </p:txBody>
      </p:sp>
      <p:sp>
        <p:nvSpPr>
          <p:cNvPr id="56" name="Oval 55">
            <a:extLst>
              <a:ext uri="{FF2B5EF4-FFF2-40B4-BE49-F238E27FC236}">
                <a16:creationId xmlns:a16="http://schemas.microsoft.com/office/drawing/2014/main" id="{651CEBE6-92C1-4ED2-B74B-7EB777C3465F}"/>
              </a:ext>
            </a:extLst>
          </p:cNvPr>
          <p:cNvSpPr/>
          <p:nvPr/>
        </p:nvSpPr>
        <p:spPr bwMode="auto">
          <a:xfrm>
            <a:off x="4081201" y="596911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90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9" name="Google Shape;349;p23">
            <a:extLst>
              <a:ext uri="{FF2B5EF4-FFF2-40B4-BE49-F238E27FC236}">
                <a16:creationId xmlns:a16="http://schemas.microsoft.com/office/drawing/2014/main" id="{9A9F2ADF-DDDA-43CA-98AF-249A4874899B}"/>
              </a:ext>
            </a:extLst>
          </p:cNvPr>
          <p:cNvSpPr txBox="1"/>
          <p:nvPr/>
        </p:nvSpPr>
        <p:spPr>
          <a:xfrm>
            <a:off x="1391928" y="6373143"/>
            <a:ext cx="2981881"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Close</a:t>
            </a:r>
          </a:p>
        </p:txBody>
      </p:sp>
      <p:sp>
        <p:nvSpPr>
          <p:cNvPr id="57" name="Oval 56">
            <a:extLst>
              <a:ext uri="{FF2B5EF4-FFF2-40B4-BE49-F238E27FC236}">
                <a16:creationId xmlns:a16="http://schemas.microsoft.com/office/drawing/2014/main" id="{42623678-C7E7-4CFF-AE90-319DDF2648D9}"/>
              </a:ext>
            </a:extLst>
          </p:cNvPr>
          <p:cNvSpPr/>
          <p:nvPr/>
        </p:nvSpPr>
        <p:spPr bwMode="auto">
          <a:xfrm>
            <a:off x="4089407" y="637083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58" name="Right Brace 57">
            <a:extLst>
              <a:ext uri="{FF2B5EF4-FFF2-40B4-BE49-F238E27FC236}">
                <a16:creationId xmlns:a16="http://schemas.microsoft.com/office/drawing/2014/main" id="{34205A5C-B2D9-4415-9E56-D368BE2784DB}"/>
              </a:ext>
            </a:extLst>
          </p:cNvPr>
          <p:cNvSpPr/>
          <p:nvPr/>
        </p:nvSpPr>
        <p:spPr>
          <a:xfrm>
            <a:off x="4432061" y="3979793"/>
            <a:ext cx="209614" cy="1072101"/>
          </a:xfrm>
          <a:prstGeom prst="rightBrace">
            <a:avLst>
              <a:gd name="adj1" fmla="val 4923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Right Brace 58">
            <a:extLst>
              <a:ext uri="{FF2B5EF4-FFF2-40B4-BE49-F238E27FC236}">
                <a16:creationId xmlns:a16="http://schemas.microsoft.com/office/drawing/2014/main" id="{C69D4AB3-8AB3-4F67-9ED3-8184A06CBCA7}"/>
              </a:ext>
            </a:extLst>
          </p:cNvPr>
          <p:cNvSpPr/>
          <p:nvPr/>
        </p:nvSpPr>
        <p:spPr>
          <a:xfrm>
            <a:off x="4430929" y="5969113"/>
            <a:ext cx="209614" cy="275802"/>
          </a:xfrm>
          <a:prstGeom prst="rightBrace">
            <a:avLst>
              <a:gd name="adj1" fmla="val 4923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688579EE-1EB0-4834-A85C-322A77F0AB20}"/>
              </a:ext>
            </a:extLst>
          </p:cNvPr>
          <p:cNvSpPr txBox="1"/>
          <p:nvPr/>
        </p:nvSpPr>
        <p:spPr>
          <a:xfrm>
            <a:off x="4750019" y="4423510"/>
            <a:ext cx="119081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Table Groups</a:t>
            </a:r>
          </a:p>
        </p:txBody>
      </p:sp>
      <p:sp>
        <p:nvSpPr>
          <p:cNvPr id="61" name="TextBox 60">
            <a:extLst>
              <a:ext uri="{FF2B5EF4-FFF2-40B4-BE49-F238E27FC236}">
                <a16:creationId xmlns:a16="http://schemas.microsoft.com/office/drawing/2014/main" id="{679B8ACA-691B-40BA-A17F-703056DA9581}"/>
              </a:ext>
            </a:extLst>
          </p:cNvPr>
          <p:cNvSpPr txBox="1"/>
          <p:nvPr/>
        </p:nvSpPr>
        <p:spPr>
          <a:xfrm>
            <a:off x="4750019" y="6017859"/>
            <a:ext cx="119081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Table Groups</a:t>
            </a:r>
          </a:p>
        </p:txBody>
      </p:sp>
      <p:sp>
        <p:nvSpPr>
          <p:cNvPr id="88" name="Google Shape;349;p23">
            <a:extLst>
              <a:ext uri="{FF2B5EF4-FFF2-40B4-BE49-F238E27FC236}">
                <a16:creationId xmlns:a16="http://schemas.microsoft.com/office/drawing/2014/main" id="{DB0FEBEA-4DA6-4381-BC4C-9B7F42317B1C}"/>
              </a:ext>
            </a:extLst>
          </p:cNvPr>
          <p:cNvSpPr txBox="1"/>
          <p:nvPr/>
        </p:nvSpPr>
        <p:spPr>
          <a:xfrm>
            <a:off x="1391928" y="3962818"/>
            <a:ext cx="2981881" cy="287997"/>
          </a:xfrm>
          <a:prstGeom prst="roundRect">
            <a:avLst>
              <a:gd name="adj" fmla="val 50000"/>
            </a:avLst>
          </a:prstGeom>
          <a:solidFill>
            <a:srgbClr val="107C10"/>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 Onboarding </a:t>
            </a:r>
          </a:p>
        </p:txBody>
      </p:sp>
      <p:sp>
        <p:nvSpPr>
          <p:cNvPr id="89" name="Oval 88">
            <a:extLst>
              <a:ext uri="{FF2B5EF4-FFF2-40B4-BE49-F238E27FC236}">
                <a16:creationId xmlns:a16="http://schemas.microsoft.com/office/drawing/2014/main" id="{AB1A999A-A057-4B14-863A-2F5325D1B999}"/>
              </a:ext>
            </a:extLst>
          </p:cNvPr>
          <p:cNvSpPr/>
          <p:nvPr/>
        </p:nvSpPr>
        <p:spPr bwMode="auto">
          <a:xfrm>
            <a:off x="4088888" y="396051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15</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Tree>
    <p:extLst>
      <p:ext uri="{BB962C8B-B14F-4D97-AF65-F5344CB8AC3E}">
        <p14:creationId xmlns:p14="http://schemas.microsoft.com/office/powerpoint/2010/main" val="74069725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Arc</a:t>
            </a:r>
          </a:p>
        </p:txBody>
      </p:sp>
    </p:spTree>
    <p:extLst>
      <p:ext uri="{BB962C8B-B14F-4D97-AF65-F5344CB8AC3E}">
        <p14:creationId xmlns:p14="http://schemas.microsoft.com/office/powerpoint/2010/main" val="163611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Arc simplifies governance and management by delivering </a:t>
            </a:r>
            <a:br>
              <a:rPr lang="en-US" sz="1800" dirty="0"/>
            </a:br>
            <a:r>
              <a:rPr lang="en-US" sz="1800" dirty="0"/>
              <a:t>a consistent multi-cloud and on-premises management platform. </a:t>
            </a:r>
            <a:br>
              <a:rPr lang="en-US" sz="1800" dirty="0"/>
            </a:br>
            <a:endParaRPr lang="en-US" sz="1800" dirty="0"/>
          </a:p>
          <a:p>
            <a:pPr>
              <a:lnSpc>
                <a:spcPct val="100000"/>
              </a:lnSpc>
              <a:spcAft>
                <a:spcPts val="1000"/>
              </a:spcAft>
            </a:pPr>
            <a:r>
              <a:rPr lang="en-US" sz="1800" dirty="0"/>
              <a:t>Azure Arc enables you to:</a:t>
            </a:r>
          </a:p>
          <a:p>
            <a:pPr>
              <a:lnSpc>
                <a:spcPct val="100000"/>
              </a:lnSpc>
              <a:spcAft>
                <a:spcPts val="1000"/>
              </a:spcAft>
            </a:pPr>
            <a:endParaRPr lang="en-US" sz="1800" dirty="0"/>
          </a:p>
          <a:p>
            <a:pPr marL="285750" indent="-285750">
              <a:lnSpc>
                <a:spcPct val="100000"/>
              </a:lnSpc>
              <a:spcAft>
                <a:spcPts val="1000"/>
              </a:spcAft>
              <a:buFont typeface="Arial" panose="020B0604020202020204" pitchFamily="34" charset="0"/>
              <a:buChar char="•"/>
            </a:pPr>
            <a:r>
              <a:rPr lang="en-US" sz="1800" dirty="0"/>
              <a:t>Manage your entire environment, with a single pane of glass, by </a:t>
            </a:r>
            <a:br>
              <a:rPr lang="en-US" sz="1800" dirty="0"/>
            </a:br>
            <a:r>
              <a:rPr lang="en-US" sz="1800" dirty="0"/>
              <a:t>projecting your existing non-Azure, on-premises, or other-cloud resources into Azure Resource Manager.</a:t>
            </a:r>
          </a:p>
          <a:p>
            <a:pPr marL="285750" indent="-285750">
              <a:lnSpc>
                <a:spcPct val="100000"/>
              </a:lnSpc>
              <a:spcAft>
                <a:spcPts val="1000"/>
              </a:spcAft>
              <a:buFont typeface="Arial" panose="020B0604020202020204" pitchFamily="34" charset="0"/>
              <a:buChar char="•"/>
            </a:pPr>
            <a:r>
              <a:rPr lang="en-US" sz="1800" dirty="0"/>
              <a:t>Manage virtual machines, Kubernetes clusters, and databases as if they are running in Azure.</a:t>
            </a:r>
          </a:p>
          <a:p>
            <a:pPr marL="285750" indent="-285750">
              <a:lnSpc>
                <a:spcPct val="100000"/>
              </a:lnSpc>
              <a:spcAft>
                <a:spcPts val="1000"/>
              </a:spcAft>
              <a:buFont typeface="Arial" panose="020B0604020202020204" pitchFamily="34" charset="0"/>
              <a:buChar char="•"/>
            </a:pPr>
            <a:r>
              <a:rPr lang="en-US" sz="1800" dirty="0"/>
              <a:t>Use familiar Azure services and management capabilities, regardless of where they live.</a:t>
            </a:r>
          </a:p>
          <a:p>
            <a:pPr marL="285750" indent="-285750">
              <a:lnSpc>
                <a:spcPct val="100000"/>
              </a:lnSpc>
              <a:spcAft>
                <a:spcPts val="1000"/>
              </a:spcAft>
              <a:buFont typeface="Arial" panose="020B0604020202020204" pitchFamily="34" charset="0"/>
              <a:buChar char="•"/>
            </a:pPr>
            <a:r>
              <a:rPr lang="en-US" sz="1800" dirty="0"/>
              <a:t>Continue using traditional </a:t>
            </a:r>
            <a:r>
              <a:rPr lang="en-US" sz="1800" dirty="0" err="1"/>
              <a:t>ITOps</a:t>
            </a:r>
            <a:r>
              <a:rPr lang="en-US" sz="1800" dirty="0"/>
              <a:t>, while introducing DevOps practices to support new cloud native patterns in your environment.</a:t>
            </a:r>
          </a:p>
          <a:p>
            <a:pPr marL="285750" indent="-285750">
              <a:lnSpc>
                <a:spcPct val="100000"/>
              </a:lnSpc>
              <a:spcAft>
                <a:spcPts val="1000"/>
              </a:spcAft>
              <a:buFont typeface="Arial" panose="020B0604020202020204" pitchFamily="34" charset="0"/>
              <a:buChar char="•"/>
            </a:pPr>
            <a:r>
              <a:rPr lang="en-US" sz="1800" dirty="0"/>
              <a:t>Configure Custom Locations as an abstraction layer on top of Azure Arc enabled Kubernetes cluster, cluster connect, and cluster extensions.</a:t>
            </a:r>
            <a:endParaRPr lang="en-US" sz="1800" b="1" dirty="0"/>
          </a:p>
        </p:txBody>
      </p:sp>
      <p:pic>
        <p:nvPicPr>
          <p:cNvPr id="6148" name="Picture 4" descr="Azure Arc – Azure Management | Microsoft Azure">
            <a:extLst>
              <a:ext uri="{FF2B5EF4-FFF2-40B4-BE49-F238E27FC236}">
                <a16:creationId xmlns:a16="http://schemas.microsoft.com/office/drawing/2014/main" id="{91E73033-FCAF-4242-8AB7-BFAB335485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7917" y="980605"/>
            <a:ext cx="3728299" cy="1957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86066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57A720-F33D-47B5-BE74-E400FAA1D099}"/>
              </a:ext>
            </a:extLst>
          </p:cNvPr>
          <p:cNvPicPr>
            <a:picLocks noChangeAspect="1"/>
          </p:cNvPicPr>
          <p:nvPr/>
        </p:nvPicPr>
        <p:blipFill>
          <a:blip r:embed="rId2"/>
          <a:stretch>
            <a:fillRect/>
          </a:stretch>
        </p:blipFill>
        <p:spPr>
          <a:xfrm>
            <a:off x="457200" y="153190"/>
            <a:ext cx="10972800" cy="6101841"/>
          </a:xfrm>
          <a:prstGeom prst="rect">
            <a:avLst/>
          </a:prstGeom>
        </p:spPr>
      </p:pic>
    </p:spTree>
    <p:extLst>
      <p:ext uri="{BB962C8B-B14F-4D97-AF65-F5344CB8AC3E}">
        <p14:creationId xmlns:p14="http://schemas.microsoft.com/office/powerpoint/2010/main" val="35130148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Supported Service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Today, Azure Arc allows you to manage the following resource types hosted outside of Azure:</a:t>
            </a:r>
          </a:p>
          <a:p>
            <a:pPr>
              <a:lnSpc>
                <a:spcPct val="100000"/>
              </a:lnSpc>
              <a:spcAft>
                <a:spcPts val="1000"/>
              </a:spcAft>
            </a:pPr>
            <a:endParaRPr lang="en-US" sz="1800" dirty="0"/>
          </a:p>
          <a:p>
            <a:pPr>
              <a:lnSpc>
                <a:spcPct val="100000"/>
              </a:lnSpc>
              <a:spcAft>
                <a:spcPts val="1000"/>
              </a:spcAft>
            </a:pPr>
            <a:r>
              <a:rPr lang="en-US" sz="1800" b="1" dirty="0"/>
              <a:t>Servers</a:t>
            </a:r>
            <a:r>
              <a:rPr lang="en-US" sz="1800" dirty="0"/>
              <a:t> - both physical and virtual machines running Windows or Linux.</a:t>
            </a:r>
          </a:p>
          <a:p>
            <a:pPr>
              <a:lnSpc>
                <a:spcPct val="100000"/>
              </a:lnSpc>
              <a:spcAft>
                <a:spcPts val="1000"/>
              </a:spcAft>
            </a:pPr>
            <a:r>
              <a:rPr lang="en-US" sz="1800" b="1" dirty="0"/>
              <a:t>Kubernetes clusters </a:t>
            </a:r>
            <a:r>
              <a:rPr lang="en-US" sz="1800" dirty="0"/>
              <a:t>- supporting multiple Kubernetes distributions.</a:t>
            </a:r>
          </a:p>
          <a:p>
            <a:pPr>
              <a:lnSpc>
                <a:spcPct val="100000"/>
              </a:lnSpc>
              <a:spcAft>
                <a:spcPts val="1000"/>
              </a:spcAft>
            </a:pPr>
            <a:r>
              <a:rPr lang="en-US" sz="1800" b="1" dirty="0"/>
              <a:t>Azure data services </a:t>
            </a:r>
            <a:r>
              <a:rPr lang="en-US" sz="1800" dirty="0"/>
              <a:t>- Azure SQL Managed Instance and PostgreSQL Hyperscale services.</a:t>
            </a:r>
          </a:p>
          <a:p>
            <a:pPr>
              <a:lnSpc>
                <a:spcPct val="100000"/>
              </a:lnSpc>
              <a:spcAft>
                <a:spcPts val="1000"/>
              </a:spcAft>
            </a:pPr>
            <a:r>
              <a:rPr lang="en-US" sz="1800" b="1" dirty="0"/>
              <a:t>SQL Server </a:t>
            </a:r>
            <a:r>
              <a:rPr lang="en-US" sz="1800" dirty="0"/>
              <a:t>- enroll instances from any location.</a:t>
            </a:r>
            <a:endParaRPr lang="en-US" sz="1800" b="1" dirty="0"/>
          </a:p>
        </p:txBody>
      </p:sp>
    </p:spTree>
    <p:extLst>
      <p:ext uri="{BB962C8B-B14F-4D97-AF65-F5344CB8AC3E}">
        <p14:creationId xmlns:p14="http://schemas.microsoft.com/office/powerpoint/2010/main" val="76840902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D48ED-EFD2-481A-B494-F64A977B114D}"/>
              </a:ext>
            </a:extLst>
          </p:cNvPr>
          <p:cNvSpPr>
            <a:spLocks noGrp="1"/>
          </p:cNvSpPr>
          <p:nvPr>
            <p:ph type="title"/>
          </p:nvPr>
        </p:nvSpPr>
        <p:spPr>
          <a:xfrm>
            <a:off x="588263" y="869747"/>
            <a:ext cx="11018520" cy="553998"/>
          </a:xfrm>
        </p:spPr>
        <p:txBody>
          <a:bodyPr/>
          <a:lstStyle/>
          <a:p>
            <a:r>
              <a:rPr lang="en-US" dirty="0"/>
              <a:t>Meet Your Coaches</a:t>
            </a:r>
          </a:p>
        </p:txBody>
      </p:sp>
      <p:pic>
        <p:nvPicPr>
          <p:cNvPr id="14" name="Picture Placeholder 13" descr="A person in a blue shirt&#10;&#10;Description automatically generated with medium confidence">
            <a:extLst>
              <a:ext uri="{FF2B5EF4-FFF2-40B4-BE49-F238E27FC236}">
                <a16:creationId xmlns:a16="http://schemas.microsoft.com/office/drawing/2014/main" id="{04472B9C-FB79-4420-BE96-17187BC9560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16640" b="16640"/>
          <a:stretch/>
        </p:blipFill>
        <p:spPr>
          <a:xfrm>
            <a:off x="2952305" y="2247863"/>
            <a:ext cx="2313432" cy="2313432"/>
          </a:xfrm>
        </p:spPr>
      </p:pic>
      <p:sp>
        <p:nvSpPr>
          <p:cNvPr id="4" name="Text Placeholder 3">
            <a:extLst>
              <a:ext uri="{FF2B5EF4-FFF2-40B4-BE49-F238E27FC236}">
                <a16:creationId xmlns:a16="http://schemas.microsoft.com/office/drawing/2014/main" id="{2A136042-B379-4A46-9761-D6349D90302E}"/>
              </a:ext>
            </a:extLst>
          </p:cNvPr>
          <p:cNvSpPr>
            <a:spLocks noGrp="1"/>
          </p:cNvSpPr>
          <p:nvPr>
            <p:ph type="body" sz="quarter" idx="16"/>
          </p:nvPr>
        </p:nvSpPr>
        <p:spPr>
          <a:xfrm>
            <a:off x="2952305" y="4800600"/>
            <a:ext cx="2313432" cy="553998"/>
          </a:xfrm>
        </p:spPr>
        <p:txBody>
          <a:bodyPr/>
          <a:lstStyle/>
          <a:p>
            <a:r>
              <a:rPr lang="en-US" dirty="0"/>
              <a:t>Ben Stegink</a:t>
            </a:r>
          </a:p>
          <a:p>
            <a:endParaRPr lang="en-US" dirty="0"/>
          </a:p>
        </p:txBody>
      </p:sp>
      <p:pic>
        <p:nvPicPr>
          <p:cNvPr id="16" name="Picture Placeholder 15" descr="A person with a beard&#10;&#10;Description automatically generated with low confidence">
            <a:extLst>
              <a:ext uri="{FF2B5EF4-FFF2-40B4-BE49-F238E27FC236}">
                <a16:creationId xmlns:a16="http://schemas.microsoft.com/office/drawing/2014/main" id="{D7FFA630-E761-4D58-9051-3825A11C063F}"/>
              </a:ext>
            </a:extLst>
          </p:cNvPr>
          <p:cNvPicPr>
            <a:picLocks noGrp="1" noChangeAspect="1"/>
          </p:cNvPicPr>
          <p:nvPr>
            <p:ph type="pic" sz="quarter" idx="19"/>
          </p:nvPr>
        </p:nvPicPr>
        <p:blipFill rotWithShape="1">
          <a:blip r:embed="rId3">
            <a:extLst>
              <a:ext uri="{28A0092B-C50C-407E-A947-70E740481C1C}">
                <a14:useLocalDpi xmlns:a14="http://schemas.microsoft.com/office/drawing/2010/main" val="0"/>
              </a:ext>
            </a:extLst>
          </a:blip>
          <a:srcRect t="16663" b="16663"/>
          <a:stretch/>
        </p:blipFill>
        <p:spPr>
          <a:xfrm>
            <a:off x="6926263" y="2247863"/>
            <a:ext cx="2313432" cy="2313432"/>
          </a:xfrm>
        </p:spPr>
      </p:pic>
      <p:sp>
        <p:nvSpPr>
          <p:cNvPr id="8" name="Text Placeholder 7">
            <a:extLst>
              <a:ext uri="{FF2B5EF4-FFF2-40B4-BE49-F238E27FC236}">
                <a16:creationId xmlns:a16="http://schemas.microsoft.com/office/drawing/2014/main" id="{902021F3-E506-4598-95D1-EB5CD894E131}"/>
              </a:ext>
            </a:extLst>
          </p:cNvPr>
          <p:cNvSpPr>
            <a:spLocks noGrp="1"/>
          </p:cNvSpPr>
          <p:nvPr>
            <p:ph type="body" sz="quarter" idx="17"/>
          </p:nvPr>
        </p:nvSpPr>
        <p:spPr>
          <a:xfrm>
            <a:off x="6926263" y="4800600"/>
            <a:ext cx="2313432" cy="276999"/>
          </a:xfrm>
        </p:spPr>
        <p:txBody>
          <a:bodyPr/>
          <a:lstStyle/>
          <a:p>
            <a:r>
              <a:rPr lang="en-US" dirty="0"/>
              <a:t>Chris Givens</a:t>
            </a:r>
          </a:p>
        </p:txBody>
      </p:sp>
      <p:pic>
        <p:nvPicPr>
          <p:cNvPr id="20" name="Graphic 19">
            <a:extLst>
              <a:ext uri="{FF2B5EF4-FFF2-40B4-BE49-F238E27FC236}">
                <a16:creationId xmlns:a16="http://schemas.microsoft.com/office/drawing/2014/main" id="{B0A8124C-BF74-4350-88D0-52836980B3C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31459" y="5556210"/>
            <a:ext cx="3329082" cy="649125"/>
          </a:xfrm>
          <a:prstGeom prst="rect">
            <a:avLst/>
          </a:prstGeom>
        </p:spPr>
      </p:pic>
    </p:spTree>
    <p:extLst>
      <p:ext uri="{BB962C8B-B14F-4D97-AF65-F5344CB8AC3E}">
        <p14:creationId xmlns:p14="http://schemas.microsoft.com/office/powerpoint/2010/main" val="403511856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Architecture</a:t>
            </a:r>
          </a:p>
        </p:txBody>
      </p:sp>
      <p:pic>
        <p:nvPicPr>
          <p:cNvPr id="5122" name="Picture 2" descr="Azure Arc management control plane diagram">
            <a:extLst>
              <a:ext uri="{FF2B5EF4-FFF2-40B4-BE49-F238E27FC236}">
                <a16:creationId xmlns:a16="http://schemas.microsoft.com/office/drawing/2014/main" id="{2989DDDC-A044-4958-9F9B-94790BF532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289" y="1697421"/>
            <a:ext cx="10040353" cy="3435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5148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826269-F5DB-4202-8786-88968C4F529D}"/>
              </a:ext>
            </a:extLst>
          </p:cNvPr>
          <p:cNvPicPr>
            <a:picLocks noChangeAspect="1"/>
          </p:cNvPicPr>
          <p:nvPr/>
        </p:nvPicPr>
        <p:blipFill>
          <a:blip r:embed="rId2"/>
          <a:stretch>
            <a:fillRect/>
          </a:stretch>
        </p:blipFill>
        <p:spPr>
          <a:xfrm>
            <a:off x="548640" y="170391"/>
            <a:ext cx="11094720" cy="6071538"/>
          </a:xfrm>
          <a:prstGeom prst="rect">
            <a:avLst/>
          </a:prstGeom>
        </p:spPr>
      </p:pic>
    </p:spTree>
    <p:extLst>
      <p:ext uri="{BB962C8B-B14F-4D97-AF65-F5344CB8AC3E}">
        <p14:creationId xmlns:p14="http://schemas.microsoft.com/office/powerpoint/2010/main" val="6050836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269795" cy="758022"/>
          </a:xfrm>
        </p:spPr>
        <p:txBody>
          <a:bodyPr/>
          <a:lstStyle/>
          <a:p>
            <a:r>
              <a:rPr lang="en-US" dirty="0"/>
              <a:t>Azure Arc + Microsoft Defender for Cloud</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Any Azure service that is used on Arc enabled servers, for example Azure Security Center or Azure Monitor, will be charged as per the pricing for that service.</a:t>
            </a:r>
            <a:endParaRPr lang="en-US" sz="1800" b="1" dirty="0"/>
          </a:p>
        </p:txBody>
      </p:sp>
      <p:pic>
        <p:nvPicPr>
          <p:cNvPr id="5" name="Picture 4">
            <a:extLst>
              <a:ext uri="{FF2B5EF4-FFF2-40B4-BE49-F238E27FC236}">
                <a16:creationId xmlns:a16="http://schemas.microsoft.com/office/drawing/2014/main" id="{4A04D381-1696-449E-8141-5ED1F8BB3A3D}"/>
              </a:ext>
            </a:extLst>
          </p:cNvPr>
          <p:cNvPicPr>
            <a:picLocks noChangeAspect="1"/>
          </p:cNvPicPr>
          <p:nvPr/>
        </p:nvPicPr>
        <p:blipFill>
          <a:blip r:embed="rId3"/>
          <a:stretch>
            <a:fillRect/>
          </a:stretch>
        </p:blipFill>
        <p:spPr>
          <a:xfrm>
            <a:off x="1287117" y="2254004"/>
            <a:ext cx="9213574" cy="3409022"/>
          </a:xfrm>
          <a:prstGeom prst="rect">
            <a:avLst/>
          </a:prstGeom>
        </p:spPr>
      </p:pic>
    </p:spTree>
    <p:extLst>
      <p:ext uri="{BB962C8B-B14F-4D97-AF65-F5344CB8AC3E}">
        <p14:creationId xmlns:p14="http://schemas.microsoft.com/office/powerpoint/2010/main" val="222519703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Lighthouse</a:t>
            </a:r>
          </a:p>
        </p:txBody>
      </p:sp>
    </p:spTree>
    <p:extLst>
      <p:ext uri="{BB962C8B-B14F-4D97-AF65-F5344CB8AC3E}">
        <p14:creationId xmlns:p14="http://schemas.microsoft.com/office/powerpoint/2010/main" val="2855916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Lighthouse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Lighthouse enables cross- and multi-tenant management, allowing for higher automation, scalability, and enhanced governance across resources and tenants.</a:t>
            </a:r>
            <a:endParaRPr lang="en-US" sz="1800" b="1" dirty="0"/>
          </a:p>
        </p:txBody>
      </p:sp>
      <p:pic>
        <p:nvPicPr>
          <p:cNvPr id="2050" name="Picture 2" descr="Overview diagram of Azure Lighthouse">
            <a:extLst>
              <a:ext uri="{FF2B5EF4-FFF2-40B4-BE49-F238E27FC236}">
                <a16:creationId xmlns:a16="http://schemas.microsoft.com/office/drawing/2014/main" id="{981F36D4-6B6E-4CD6-B559-2C1600B173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221" y="2292015"/>
            <a:ext cx="8419856" cy="3284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53747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Lighthouse Architecture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Lighthouse helps service providers simplify customer engagement and onboarding experiences, while managing delegated resources at scale with agility and precision. </a:t>
            </a:r>
          </a:p>
          <a:p>
            <a:pPr>
              <a:lnSpc>
                <a:spcPct val="100000"/>
              </a:lnSpc>
              <a:spcAft>
                <a:spcPts val="1000"/>
              </a:spcAft>
            </a:pPr>
            <a:r>
              <a:rPr lang="en-US" sz="1800" dirty="0"/>
              <a:t>Authorized users, groups, and service principals can work directly in the context of a customer subscription without having an account in that customer's Azure Active Directory (Azure AD) tenant or being a co-owner of the customer's tenant.</a:t>
            </a:r>
            <a:endParaRPr lang="en-US" sz="1800" b="1" dirty="0"/>
          </a:p>
        </p:txBody>
      </p:sp>
      <p:pic>
        <p:nvPicPr>
          <p:cNvPr id="3074" name="Picture 2" descr="Diagram illustrating Azure delegated resource management.">
            <a:extLst>
              <a:ext uri="{FF2B5EF4-FFF2-40B4-BE49-F238E27FC236}">
                <a16:creationId xmlns:a16="http://schemas.microsoft.com/office/drawing/2014/main" id="{B47BB346-F556-4CDF-909B-2131740A23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0730" y="3111924"/>
            <a:ext cx="9598409" cy="3048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14812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p:txBody>
          <a:bodyPr/>
          <a:lstStyle/>
          <a:p>
            <a:r>
              <a:rPr lang="en-US" dirty="0"/>
              <a:t>Azure Purview</a:t>
            </a:r>
          </a:p>
        </p:txBody>
      </p:sp>
    </p:spTree>
    <p:extLst>
      <p:ext uri="{BB962C8B-B14F-4D97-AF65-F5344CB8AC3E}">
        <p14:creationId xmlns:p14="http://schemas.microsoft.com/office/powerpoint/2010/main" val="5581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 Azure Security Center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Any Azure service that is used on Arc enabled servers, for example Azure Security Center or Azure Monitor, will be charged as per the pricing for that service.</a:t>
            </a:r>
            <a:endParaRPr lang="en-US" sz="1800" b="1" dirty="0"/>
          </a:p>
        </p:txBody>
      </p:sp>
      <p:pic>
        <p:nvPicPr>
          <p:cNvPr id="5" name="Picture 4">
            <a:extLst>
              <a:ext uri="{FF2B5EF4-FFF2-40B4-BE49-F238E27FC236}">
                <a16:creationId xmlns:a16="http://schemas.microsoft.com/office/drawing/2014/main" id="{39231E26-7641-4D54-8CCD-B4372847F3DD}"/>
              </a:ext>
            </a:extLst>
          </p:cNvPr>
          <p:cNvPicPr>
            <a:picLocks noChangeAspect="1"/>
          </p:cNvPicPr>
          <p:nvPr/>
        </p:nvPicPr>
        <p:blipFill>
          <a:blip r:embed="rId3"/>
          <a:stretch>
            <a:fillRect/>
          </a:stretch>
        </p:blipFill>
        <p:spPr>
          <a:xfrm>
            <a:off x="1287117" y="2254004"/>
            <a:ext cx="9213574" cy="3409022"/>
          </a:xfrm>
          <a:prstGeom prst="rect">
            <a:avLst/>
          </a:prstGeom>
        </p:spPr>
      </p:pic>
    </p:spTree>
    <p:extLst>
      <p:ext uri="{BB962C8B-B14F-4D97-AF65-F5344CB8AC3E}">
        <p14:creationId xmlns:p14="http://schemas.microsoft.com/office/powerpoint/2010/main" val="111467754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588263" y="457200"/>
            <a:ext cx="11018520" cy="553998"/>
          </a:xfrm>
        </p:spPr>
        <p:txBody>
          <a:bodyPr wrap="square" anchor="t">
            <a:normAutofit/>
          </a:bodyPr>
          <a:lstStyle/>
          <a:p>
            <a:r>
              <a:rPr lang="en-US" dirty="0"/>
              <a:t>Azure Purview \ </a:t>
            </a:r>
            <a:r>
              <a:rPr lang="en-US" dirty="0" err="1"/>
              <a:t>Profisee</a:t>
            </a:r>
            <a:endParaRPr lang="en-US" dirty="0"/>
          </a:p>
        </p:txBody>
      </p:sp>
      <p:pic>
        <p:nvPicPr>
          <p:cNvPr id="7" name="Picture 6" descr="Diagram, text&#10;&#10;Description automatically generated">
            <a:extLst>
              <a:ext uri="{FF2B5EF4-FFF2-40B4-BE49-F238E27FC236}">
                <a16:creationId xmlns:a16="http://schemas.microsoft.com/office/drawing/2014/main" id="{48941C53-5626-4541-9577-7C40E583C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9522" y="1246276"/>
            <a:ext cx="8822077" cy="4689211"/>
          </a:xfrm>
          <a:prstGeom prst="rect">
            <a:avLst/>
          </a:prstGeom>
        </p:spPr>
      </p:pic>
    </p:spTree>
    <p:extLst>
      <p:ext uri="{BB962C8B-B14F-4D97-AF65-F5344CB8AC3E}">
        <p14:creationId xmlns:p14="http://schemas.microsoft.com/office/powerpoint/2010/main" val="374247020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p:txBody>
          <a:bodyPr/>
          <a:lstStyle/>
          <a:p>
            <a:r>
              <a:rPr lang="en-US" dirty="0"/>
              <a:t>Azure Policy</a:t>
            </a:r>
          </a:p>
        </p:txBody>
      </p:sp>
    </p:spTree>
    <p:extLst>
      <p:ext uri="{BB962C8B-B14F-4D97-AF65-F5344CB8AC3E}">
        <p14:creationId xmlns:p14="http://schemas.microsoft.com/office/powerpoint/2010/main" val="1413307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C1201-8E45-45AE-B758-3B469294672A}"/>
              </a:ext>
            </a:extLst>
          </p:cNvPr>
          <p:cNvSpPr>
            <a:spLocks noGrp="1"/>
          </p:cNvSpPr>
          <p:nvPr>
            <p:ph type="title"/>
          </p:nvPr>
        </p:nvSpPr>
        <p:spPr/>
        <p:txBody>
          <a:bodyPr/>
          <a:lstStyle/>
          <a:p>
            <a:r>
              <a:rPr lang="en-US" dirty="0"/>
              <a:t>Announcements</a:t>
            </a:r>
          </a:p>
        </p:txBody>
      </p:sp>
      <p:sp>
        <p:nvSpPr>
          <p:cNvPr id="3" name="Text Placeholder 2">
            <a:extLst>
              <a:ext uri="{FF2B5EF4-FFF2-40B4-BE49-F238E27FC236}">
                <a16:creationId xmlns:a16="http://schemas.microsoft.com/office/drawing/2014/main" id="{FE4B1A0B-A599-4252-95A8-DC13E9011A30}"/>
              </a:ext>
            </a:extLst>
          </p:cNvPr>
          <p:cNvSpPr>
            <a:spLocks noGrp="1"/>
          </p:cNvSpPr>
          <p:nvPr>
            <p:ph type="body" sz="quarter" idx="16"/>
          </p:nvPr>
        </p:nvSpPr>
        <p:spPr>
          <a:xfrm>
            <a:off x="584200" y="1666187"/>
            <a:ext cx="2532063" cy="307777"/>
          </a:xfrm>
        </p:spPr>
        <p:txBody>
          <a:bodyPr/>
          <a:lstStyle/>
          <a:p>
            <a:r>
              <a:rPr lang="en-US" dirty="0"/>
              <a:t>We are recording</a:t>
            </a:r>
          </a:p>
        </p:txBody>
      </p:sp>
      <p:sp>
        <p:nvSpPr>
          <p:cNvPr id="4" name="Text Placeholder 3">
            <a:extLst>
              <a:ext uri="{FF2B5EF4-FFF2-40B4-BE49-F238E27FC236}">
                <a16:creationId xmlns:a16="http://schemas.microsoft.com/office/drawing/2014/main" id="{12C272DE-CAE1-4E65-A037-9C87A276D3F4}"/>
              </a:ext>
            </a:extLst>
          </p:cNvPr>
          <p:cNvSpPr>
            <a:spLocks noGrp="1"/>
          </p:cNvSpPr>
          <p:nvPr>
            <p:ph type="body" sz="quarter" idx="14"/>
          </p:nvPr>
        </p:nvSpPr>
        <p:spPr>
          <a:xfrm>
            <a:off x="584200" y="2511027"/>
            <a:ext cx="2532063" cy="2880789"/>
          </a:xfrm>
        </p:spPr>
        <p:txBody>
          <a:bodyPr/>
          <a:lstStyle/>
          <a:p>
            <a:r>
              <a:rPr lang="en-US" dirty="0"/>
              <a:t>All presentations are being recorded and will be shared out in the General Channel.</a:t>
            </a:r>
          </a:p>
          <a:p>
            <a:endParaRPr lang="en-US" dirty="0"/>
          </a:p>
          <a:p>
            <a:r>
              <a:rPr lang="en-US" dirty="0"/>
              <a:t>When ready, our team will post an announcement letting you know they have posted. </a:t>
            </a:r>
          </a:p>
        </p:txBody>
      </p:sp>
      <p:sp>
        <p:nvSpPr>
          <p:cNvPr id="5" name="Text Placeholder 4">
            <a:extLst>
              <a:ext uri="{FF2B5EF4-FFF2-40B4-BE49-F238E27FC236}">
                <a16:creationId xmlns:a16="http://schemas.microsoft.com/office/drawing/2014/main" id="{DAD0B56F-3E98-4B5D-90D5-5D046C238EED}"/>
              </a:ext>
            </a:extLst>
          </p:cNvPr>
          <p:cNvSpPr>
            <a:spLocks noGrp="1"/>
          </p:cNvSpPr>
          <p:nvPr>
            <p:ph type="body" sz="quarter" idx="17"/>
          </p:nvPr>
        </p:nvSpPr>
        <p:spPr>
          <a:xfrm>
            <a:off x="3413125" y="1666187"/>
            <a:ext cx="2533650" cy="307777"/>
          </a:xfrm>
        </p:spPr>
        <p:txBody>
          <a:bodyPr/>
          <a:lstStyle/>
          <a:p>
            <a:r>
              <a:rPr lang="en-US" dirty="0"/>
              <a:t>Need help?</a:t>
            </a:r>
          </a:p>
        </p:txBody>
      </p:sp>
      <p:sp>
        <p:nvSpPr>
          <p:cNvPr id="6" name="Text Placeholder 5">
            <a:extLst>
              <a:ext uri="{FF2B5EF4-FFF2-40B4-BE49-F238E27FC236}">
                <a16:creationId xmlns:a16="http://schemas.microsoft.com/office/drawing/2014/main" id="{8E249EE0-97EF-49D1-919F-4B111EC62036}"/>
              </a:ext>
            </a:extLst>
          </p:cNvPr>
          <p:cNvSpPr>
            <a:spLocks noGrp="1"/>
          </p:cNvSpPr>
          <p:nvPr>
            <p:ph type="body" sz="quarter" idx="15"/>
          </p:nvPr>
        </p:nvSpPr>
        <p:spPr>
          <a:xfrm>
            <a:off x="3413125" y="2504387"/>
            <a:ext cx="2532063" cy="3379387"/>
          </a:xfrm>
        </p:spPr>
        <p:txBody>
          <a:bodyPr/>
          <a:lstStyle/>
          <a:p>
            <a:r>
              <a:rPr lang="en-US" dirty="0"/>
              <a:t>Tag our team in the chat anywhere in the event Teams site and we’ll be right there to assist. </a:t>
            </a:r>
          </a:p>
          <a:p>
            <a:endParaRPr lang="en-US" dirty="0"/>
          </a:p>
          <a:p>
            <a:pPr marL="0" indent="0">
              <a:buNone/>
            </a:pPr>
            <a:r>
              <a:rPr lang="en-US" dirty="0"/>
              <a:t>People who can help: </a:t>
            </a:r>
          </a:p>
          <a:p>
            <a:r>
              <a:rPr lang="en-US" dirty="0"/>
              <a:t>Chris Givens</a:t>
            </a:r>
          </a:p>
          <a:p>
            <a:r>
              <a:rPr lang="en-US" dirty="0"/>
              <a:t>Ben Stegink</a:t>
            </a:r>
          </a:p>
          <a:p>
            <a:r>
              <a:rPr lang="en-US" dirty="0"/>
              <a:t>Andrea Racine</a:t>
            </a:r>
          </a:p>
          <a:p>
            <a:r>
              <a:rPr lang="en-US" dirty="0"/>
              <a:t>James Grenz</a:t>
            </a:r>
          </a:p>
        </p:txBody>
      </p:sp>
      <p:sp>
        <p:nvSpPr>
          <p:cNvPr id="7" name="Text Placeholder 6">
            <a:extLst>
              <a:ext uri="{FF2B5EF4-FFF2-40B4-BE49-F238E27FC236}">
                <a16:creationId xmlns:a16="http://schemas.microsoft.com/office/drawing/2014/main" id="{330539C2-7D3D-4EE8-BEC4-ED1839031387}"/>
              </a:ext>
            </a:extLst>
          </p:cNvPr>
          <p:cNvSpPr>
            <a:spLocks noGrp="1"/>
          </p:cNvSpPr>
          <p:nvPr>
            <p:ph type="body" sz="quarter" idx="18"/>
          </p:nvPr>
        </p:nvSpPr>
        <p:spPr>
          <a:xfrm>
            <a:off x="6244208" y="1666187"/>
            <a:ext cx="2532063" cy="307777"/>
          </a:xfrm>
        </p:spPr>
        <p:txBody>
          <a:bodyPr/>
          <a:lstStyle/>
          <a:p>
            <a:r>
              <a:rPr lang="en-US" dirty="0"/>
              <a:t>Stepping away?</a:t>
            </a:r>
          </a:p>
        </p:txBody>
      </p:sp>
      <p:sp>
        <p:nvSpPr>
          <p:cNvPr id="8" name="Text Placeholder 7">
            <a:extLst>
              <a:ext uri="{FF2B5EF4-FFF2-40B4-BE49-F238E27FC236}">
                <a16:creationId xmlns:a16="http://schemas.microsoft.com/office/drawing/2014/main" id="{1A7673E6-AB00-4E3B-B201-A78792474C4C}"/>
              </a:ext>
            </a:extLst>
          </p:cNvPr>
          <p:cNvSpPr>
            <a:spLocks noGrp="1"/>
          </p:cNvSpPr>
          <p:nvPr>
            <p:ph type="body" sz="quarter" idx="19"/>
          </p:nvPr>
        </p:nvSpPr>
        <p:spPr>
          <a:xfrm>
            <a:off x="6244208" y="2511027"/>
            <a:ext cx="2532063" cy="2326791"/>
          </a:xfrm>
        </p:spPr>
        <p:txBody>
          <a:bodyPr/>
          <a:lstStyle/>
          <a:p>
            <a:r>
              <a:rPr lang="en-US" dirty="0"/>
              <a:t>That’s okay! We all need to step away sometimes for a few minutes. </a:t>
            </a:r>
          </a:p>
          <a:p>
            <a:endParaRPr lang="en-US" dirty="0"/>
          </a:p>
          <a:p>
            <a:r>
              <a:rPr lang="en-US" dirty="0"/>
              <a:t>All we ask is that you let our team know when you do. </a:t>
            </a:r>
          </a:p>
        </p:txBody>
      </p:sp>
      <p:sp>
        <p:nvSpPr>
          <p:cNvPr id="9" name="Text Placeholder 8">
            <a:extLst>
              <a:ext uri="{FF2B5EF4-FFF2-40B4-BE49-F238E27FC236}">
                <a16:creationId xmlns:a16="http://schemas.microsoft.com/office/drawing/2014/main" id="{2AC6D0C0-FD89-4D53-93D6-12D9CA829F2F}"/>
              </a:ext>
            </a:extLst>
          </p:cNvPr>
          <p:cNvSpPr>
            <a:spLocks noGrp="1"/>
          </p:cNvSpPr>
          <p:nvPr>
            <p:ph type="body" sz="quarter" idx="20"/>
          </p:nvPr>
        </p:nvSpPr>
        <p:spPr>
          <a:xfrm>
            <a:off x="9073133" y="1666187"/>
            <a:ext cx="2533650" cy="307777"/>
          </a:xfrm>
        </p:spPr>
        <p:txBody>
          <a:bodyPr/>
          <a:lstStyle/>
          <a:p>
            <a:r>
              <a:rPr lang="en-US" dirty="0"/>
              <a:t>Share feedback</a:t>
            </a:r>
          </a:p>
        </p:txBody>
      </p:sp>
      <p:sp>
        <p:nvSpPr>
          <p:cNvPr id="10" name="Text Placeholder 9">
            <a:extLst>
              <a:ext uri="{FF2B5EF4-FFF2-40B4-BE49-F238E27FC236}">
                <a16:creationId xmlns:a16="http://schemas.microsoft.com/office/drawing/2014/main" id="{22FFEEEF-D598-4E13-99BC-40DA79374C80}"/>
              </a:ext>
            </a:extLst>
          </p:cNvPr>
          <p:cNvSpPr>
            <a:spLocks noGrp="1"/>
          </p:cNvSpPr>
          <p:nvPr>
            <p:ph type="body" sz="quarter" idx="21"/>
          </p:nvPr>
        </p:nvSpPr>
        <p:spPr>
          <a:xfrm>
            <a:off x="9073133" y="2504387"/>
            <a:ext cx="2532063" cy="3545586"/>
          </a:xfrm>
        </p:spPr>
        <p:txBody>
          <a:bodyPr/>
          <a:lstStyle/>
          <a:p>
            <a:r>
              <a:rPr lang="en-US" dirty="0"/>
              <a:t>This is a pilot, so we need your help! </a:t>
            </a:r>
          </a:p>
          <a:p>
            <a:endParaRPr lang="en-US" dirty="0"/>
          </a:p>
          <a:p>
            <a:r>
              <a:rPr lang="en-US" dirty="0"/>
              <a:t>At the end of today during closing we will share an anonymous survey. </a:t>
            </a:r>
          </a:p>
          <a:p>
            <a:endParaRPr lang="en-US" dirty="0"/>
          </a:p>
          <a:p>
            <a:r>
              <a:rPr lang="en-US" dirty="0"/>
              <a:t>Please be honest and let us know what went great and what could go better. </a:t>
            </a:r>
          </a:p>
        </p:txBody>
      </p:sp>
    </p:spTree>
    <p:extLst>
      <p:ext uri="{BB962C8B-B14F-4D97-AF65-F5344CB8AC3E}">
        <p14:creationId xmlns:p14="http://schemas.microsoft.com/office/powerpoint/2010/main" val="66681025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Policy helps to enforce organizational standards and to assess compliance at-scale. Through its compliance dashboard, it provides an aggregated view to evaluate the overall state of the environment, with the ability to drill down to the per-resource, per-policy granularity. It also helps to bring your resources to compliance through bulk remediation for existing resources and automatic remediation for new resources.</a:t>
            </a:r>
          </a:p>
          <a:p>
            <a:pPr>
              <a:lnSpc>
                <a:spcPct val="100000"/>
              </a:lnSpc>
              <a:spcAft>
                <a:spcPts val="1000"/>
              </a:spcAft>
            </a:pPr>
            <a:endParaRPr lang="en-US" sz="1800" dirty="0"/>
          </a:p>
          <a:p>
            <a:pPr>
              <a:lnSpc>
                <a:spcPct val="100000"/>
              </a:lnSpc>
              <a:spcAft>
                <a:spcPts val="1000"/>
              </a:spcAft>
            </a:pPr>
            <a:r>
              <a:rPr lang="en-US" sz="1800" dirty="0"/>
              <a:t>Common use cases for Azure Policy include implementing governance for resource consistency, regulatory compliance, security, cost, and management.</a:t>
            </a:r>
            <a:endParaRPr lang="en-US" sz="1800" b="1" dirty="0"/>
          </a:p>
        </p:txBody>
      </p:sp>
      <p:pic>
        <p:nvPicPr>
          <p:cNvPr id="1026" name="Picture 2" descr="Azure Policy Cloud and Compliance Management | Microsoft Azure">
            <a:extLst>
              <a:ext uri="{FF2B5EF4-FFF2-40B4-BE49-F238E27FC236}">
                <a16:creationId xmlns:a16="http://schemas.microsoft.com/office/drawing/2014/main" id="{0390E62F-AA47-4753-9A64-AC20B15B22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309" y="3982202"/>
            <a:ext cx="2952750" cy="155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891367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Policy Definitions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Many policy definitions are available.</a:t>
            </a:r>
          </a:p>
          <a:p>
            <a:endParaRPr lang="en-US" sz="1800" dirty="0"/>
          </a:p>
          <a:p>
            <a:r>
              <a:rPr lang="en-US" sz="1800" dirty="0"/>
              <a:t>You can import policies from GitHub.</a:t>
            </a:r>
          </a:p>
          <a:p>
            <a:endParaRPr lang="en-US" sz="1800" dirty="0"/>
          </a:p>
          <a:p>
            <a:r>
              <a:rPr lang="en-US" sz="1800" dirty="0"/>
              <a:t>Policy definitions have a specific JSON format.</a:t>
            </a:r>
          </a:p>
          <a:p>
            <a:endParaRPr lang="en-US" sz="1800" dirty="0"/>
          </a:p>
          <a:p>
            <a:r>
              <a:rPr lang="en-US" sz="1800" dirty="0"/>
              <a:t>You can create custom policy definitions.</a:t>
            </a:r>
          </a:p>
        </p:txBody>
      </p:sp>
      <p:pic>
        <p:nvPicPr>
          <p:cNvPr id="5" name="Picture 6" descr="Screenshot of the Policy definition page. the import sample policy definition from GitHub link is highlighted.  ">
            <a:extLst>
              <a:ext uri="{FF2B5EF4-FFF2-40B4-BE49-F238E27FC236}">
                <a16:creationId xmlns:a16="http://schemas.microsoft.com/office/drawing/2014/main" id="{11748FB8-5EC1-43B7-BE2B-D0818D3C51E3}"/>
              </a:ext>
            </a:extLst>
          </p:cNvPr>
          <p:cNvPicPr>
            <a:picLocks noChangeAspect="1"/>
          </p:cNvPicPr>
          <p:nvPr/>
        </p:nvPicPr>
        <p:blipFill>
          <a:blip r:embed="rId3"/>
          <a:stretch>
            <a:fillRect/>
          </a:stretch>
        </p:blipFill>
        <p:spPr>
          <a:xfrm>
            <a:off x="6478882" y="648836"/>
            <a:ext cx="3211755" cy="5295631"/>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761546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Initiative Definitions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An initiative definition is a collection of policy definitions that are tailored toward achieving a singular overarching goal. Initiative definitions simplify managing and assigning policy definitions. They simplify by grouping a set of policies as one single item.</a:t>
            </a:r>
          </a:p>
          <a:p>
            <a:r>
              <a:rPr lang="en-US" sz="1800" dirty="0"/>
              <a:t> For example, you could create an initiative titled Enable Monitoring in Azure Security Center, with a goal to monitor all the available security recommendations in your Azure Security Center.</a:t>
            </a:r>
          </a:p>
          <a:p>
            <a:endParaRPr lang="en-US" sz="1800" dirty="0"/>
          </a:p>
          <a:p>
            <a:endParaRPr lang="en-US" sz="1800" dirty="0"/>
          </a:p>
        </p:txBody>
      </p:sp>
      <p:pic>
        <p:nvPicPr>
          <p:cNvPr id="6" name="Picture 5" descr="Several policy definitions are grouped into an initiative and assigned to resources.">
            <a:extLst>
              <a:ext uri="{FF2B5EF4-FFF2-40B4-BE49-F238E27FC236}">
                <a16:creationId xmlns:a16="http://schemas.microsoft.com/office/drawing/2014/main" id="{317928D1-58B1-4176-87FC-FD65E4DD5CA6}"/>
              </a:ext>
            </a:extLst>
          </p:cNvPr>
          <p:cNvPicPr>
            <a:picLocks noChangeAspect="1"/>
          </p:cNvPicPr>
          <p:nvPr/>
        </p:nvPicPr>
        <p:blipFill>
          <a:blip r:embed="rId3"/>
          <a:stretch>
            <a:fillRect/>
          </a:stretch>
        </p:blipFill>
        <p:spPr>
          <a:xfrm>
            <a:off x="1640482" y="3231277"/>
            <a:ext cx="8291445" cy="2498792"/>
          </a:xfrm>
          <a:prstGeom prst="rect">
            <a:avLst/>
          </a:prstGeom>
        </p:spPr>
      </p:pic>
    </p:spTree>
    <p:extLst>
      <p:ext uri="{BB962C8B-B14F-4D97-AF65-F5344CB8AC3E}">
        <p14:creationId xmlns:p14="http://schemas.microsoft.com/office/powerpoint/2010/main" val="140140002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9120108" cy="758022"/>
          </a:xfrm>
        </p:spPr>
        <p:txBody>
          <a:bodyPr/>
          <a:lstStyle/>
          <a:p>
            <a:r>
              <a:rPr lang="en-US" dirty="0"/>
              <a:t>Microsoft Defender for Cloud + 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Many of the control plane protections in Microsoft Defender for Cloud utilize Azure Policy for evaluated resources or applying compliance standards.  Azure Security Center Policies are stored in the </a:t>
            </a:r>
            <a:r>
              <a:rPr lang="en-US" sz="1800" b="1" dirty="0"/>
              <a:t>ASC Default</a:t>
            </a:r>
            <a:r>
              <a:rPr lang="en-US" sz="1800" dirty="0"/>
              <a:t> policy.</a:t>
            </a:r>
          </a:p>
        </p:txBody>
      </p:sp>
      <p:pic>
        <p:nvPicPr>
          <p:cNvPr id="5" name="Picture 2" descr="Screenshot of the Compliance blade. The East Region policy is selected. There are choices for non-compliant initiatives, non-compliant policies, and non-compliant resources.">
            <a:extLst>
              <a:ext uri="{FF2B5EF4-FFF2-40B4-BE49-F238E27FC236}">
                <a16:creationId xmlns:a16="http://schemas.microsoft.com/office/drawing/2014/main" id="{00EF9C50-8007-4849-9879-6706F8DC1950}"/>
              </a:ext>
            </a:extLst>
          </p:cNvPr>
          <p:cNvPicPr>
            <a:picLocks noChangeAspect="1"/>
          </p:cNvPicPr>
          <p:nvPr/>
        </p:nvPicPr>
        <p:blipFill>
          <a:blip r:embed="rId3"/>
          <a:stretch>
            <a:fillRect/>
          </a:stretch>
        </p:blipFill>
        <p:spPr>
          <a:xfrm>
            <a:off x="960212" y="2283059"/>
            <a:ext cx="9946414" cy="2733529"/>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5836489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Blueprints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Azure Blueprints is a declarative way to orchestrate the deployment of such artifacts as policy</a:t>
            </a:r>
          </a:p>
          <a:p>
            <a:r>
              <a:rPr lang="en-US" sz="1800" dirty="0"/>
              <a:t>Role assignments</a:t>
            </a:r>
            <a:br>
              <a:rPr lang="en-US" sz="1800" dirty="0"/>
            </a:br>
            <a:r>
              <a:rPr lang="en-US" sz="1800" dirty="0"/>
              <a:t>Policy assignments</a:t>
            </a:r>
            <a:br>
              <a:rPr lang="en-US" sz="1800" dirty="0"/>
            </a:br>
            <a:r>
              <a:rPr lang="en-US" sz="1800" dirty="0"/>
              <a:t>ARM templates</a:t>
            </a:r>
          </a:p>
          <a:p>
            <a:r>
              <a:rPr lang="en-US" sz="1800" dirty="0"/>
              <a:t>Resource groups</a:t>
            </a:r>
          </a:p>
          <a:p>
            <a:r>
              <a:rPr lang="en-US" sz="1800" dirty="0"/>
              <a:t>How is this different from </a:t>
            </a:r>
            <a:br>
              <a:rPr lang="en-US" sz="1800" dirty="0"/>
            </a:br>
            <a:r>
              <a:rPr lang="en-US" sz="1800" dirty="0"/>
              <a:t>ARM templates?</a:t>
            </a:r>
          </a:p>
          <a:p>
            <a:r>
              <a:rPr lang="en-US" sz="1800" dirty="0"/>
              <a:t>How is this different from </a:t>
            </a:r>
            <a:br>
              <a:rPr lang="en-US" sz="1800" dirty="0"/>
            </a:br>
            <a:r>
              <a:rPr lang="en-US" sz="1800" dirty="0"/>
              <a:t>Azure policy?</a:t>
            </a:r>
          </a:p>
          <a:p>
            <a:endParaRPr lang="en-US" sz="1800" dirty="0"/>
          </a:p>
        </p:txBody>
      </p:sp>
      <p:pic>
        <p:nvPicPr>
          <p:cNvPr id="5" name="Picture 4">
            <a:extLst>
              <a:ext uri="{FF2B5EF4-FFF2-40B4-BE49-F238E27FC236}">
                <a16:creationId xmlns:a16="http://schemas.microsoft.com/office/drawing/2014/main" id="{AF75FD2F-2A78-40FB-A8A6-4A2C1861D2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8267" y="1631131"/>
            <a:ext cx="5998200" cy="4246725"/>
          </a:xfrm>
          <a:prstGeom prst="rect">
            <a:avLst/>
          </a:prstGeom>
        </p:spPr>
      </p:pic>
    </p:spTree>
    <p:extLst>
      <p:ext uri="{BB962C8B-B14F-4D97-AF65-F5344CB8AC3E}">
        <p14:creationId xmlns:p14="http://schemas.microsoft.com/office/powerpoint/2010/main" val="10307951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Recommendations</a:t>
            </a:r>
          </a:p>
        </p:txBody>
      </p:sp>
    </p:spTree>
    <p:extLst>
      <p:ext uri="{BB962C8B-B14F-4D97-AF65-F5344CB8AC3E}">
        <p14:creationId xmlns:p14="http://schemas.microsoft.com/office/powerpoint/2010/main" val="3226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Recommendations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All of the previously discussed Microsoft Defender for Cloud solutions will evaluate either the control or data plane of Azure or non-Azure resources and generate security recommendations based on that particular resource best practices.</a:t>
            </a:r>
          </a:p>
          <a:p>
            <a:pPr>
              <a:lnSpc>
                <a:spcPct val="100000"/>
              </a:lnSpc>
              <a:spcAft>
                <a:spcPts val="1000"/>
              </a:spcAft>
            </a:pPr>
            <a:endParaRPr lang="en-US" sz="1800" dirty="0"/>
          </a:p>
          <a:p>
            <a:pPr>
              <a:lnSpc>
                <a:spcPct val="100000"/>
              </a:lnSpc>
              <a:spcAft>
                <a:spcPts val="1000"/>
              </a:spcAft>
            </a:pPr>
            <a:r>
              <a:rPr lang="en-US" sz="1800" dirty="0"/>
              <a:t>Recommendations give you suggestions on how to better secure your resources. You implement a recommendation by following the remediation steps provided in the recommendation.</a:t>
            </a:r>
          </a:p>
          <a:p>
            <a:pPr>
              <a:lnSpc>
                <a:spcPct val="100000"/>
              </a:lnSpc>
              <a:spcAft>
                <a:spcPts val="1000"/>
              </a:spcAft>
            </a:pPr>
            <a:endParaRPr lang="en-US" sz="1800" b="1" dirty="0"/>
          </a:p>
          <a:p>
            <a:pPr>
              <a:lnSpc>
                <a:spcPct val="100000"/>
              </a:lnSpc>
              <a:spcAft>
                <a:spcPts val="1000"/>
              </a:spcAft>
            </a:pPr>
            <a:r>
              <a:rPr lang="en-US" sz="1800" dirty="0"/>
              <a:t>Recommendations can have automation remediation tasks or require manual</a:t>
            </a:r>
            <a:br>
              <a:rPr lang="en-US" sz="1800" dirty="0"/>
            </a:br>
            <a:r>
              <a:rPr lang="en-US" sz="1800" dirty="0"/>
              <a:t> intervention, however the </a:t>
            </a:r>
            <a:r>
              <a:rPr lang="en-US" sz="1800" b="1" dirty="0"/>
              <a:t>Fix</a:t>
            </a:r>
            <a:r>
              <a:rPr lang="en-US" sz="1800" dirty="0"/>
              <a:t> feature is only available for specific recommendations.</a:t>
            </a:r>
          </a:p>
        </p:txBody>
      </p:sp>
      <p:pic>
        <p:nvPicPr>
          <p:cNvPr id="4" name="Picture 3" descr="Graphical user interface, application&#10;&#10;Description automatically generated">
            <a:extLst>
              <a:ext uri="{FF2B5EF4-FFF2-40B4-BE49-F238E27FC236}">
                <a16:creationId xmlns:a16="http://schemas.microsoft.com/office/drawing/2014/main" id="{D3083E9E-2360-4ECA-B498-C145793636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5984" y="3711742"/>
            <a:ext cx="1600000" cy="2171429"/>
          </a:xfrm>
          <a:prstGeom prst="rect">
            <a:avLst/>
          </a:prstGeom>
        </p:spPr>
      </p:pic>
      <p:pic>
        <p:nvPicPr>
          <p:cNvPr id="6" name="Picture 5">
            <a:extLst>
              <a:ext uri="{FF2B5EF4-FFF2-40B4-BE49-F238E27FC236}">
                <a16:creationId xmlns:a16="http://schemas.microsoft.com/office/drawing/2014/main" id="{3D534348-27C7-44EE-9B6B-16A5B69D34BE}"/>
              </a:ext>
            </a:extLst>
          </p:cNvPr>
          <p:cNvPicPr>
            <a:picLocks noChangeAspect="1"/>
          </p:cNvPicPr>
          <p:nvPr/>
        </p:nvPicPr>
        <p:blipFill>
          <a:blip r:embed="rId4"/>
          <a:stretch>
            <a:fillRect/>
          </a:stretch>
        </p:blipFill>
        <p:spPr>
          <a:xfrm>
            <a:off x="521368" y="4563728"/>
            <a:ext cx="8610600" cy="1628775"/>
          </a:xfrm>
          <a:prstGeom prst="rect">
            <a:avLst/>
          </a:prstGeom>
        </p:spPr>
      </p:pic>
    </p:spTree>
    <p:extLst>
      <p:ext uri="{BB962C8B-B14F-4D97-AF65-F5344CB8AC3E}">
        <p14:creationId xmlns:p14="http://schemas.microsoft.com/office/powerpoint/2010/main" val="375384665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a:t>Disabling </a:t>
            </a:r>
            <a:r>
              <a:rPr lang="en-US" dirty="0"/>
              <a:t>Recommendations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1045685" cy="502447"/>
          </a:xfrm>
        </p:spPr>
        <p:txBody>
          <a:bodyPr/>
          <a:lstStyle/>
          <a:p>
            <a:pPr>
              <a:lnSpc>
                <a:spcPct val="100000"/>
              </a:lnSpc>
              <a:spcAft>
                <a:spcPts val="1000"/>
              </a:spcAft>
            </a:pPr>
            <a:r>
              <a:rPr lang="en-US" sz="1800" dirty="0"/>
              <a:t>Occasionally, a resource will be listed that you feel shouldn't be included. Or a recommendation will show in a scope where you feel it doesn't belong. </a:t>
            </a:r>
          </a:p>
          <a:p>
            <a:pPr>
              <a:lnSpc>
                <a:spcPct val="100000"/>
              </a:lnSpc>
              <a:spcAft>
                <a:spcPts val="1000"/>
              </a:spcAft>
            </a:pPr>
            <a:r>
              <a:rPr lang="en-US" sz="1800" dirty="0"/>
              <a:t>Example: The resource might have been remediated by a process not tracked by Security Center. The recommendation might be inappropriate for a specific subscription. Or perhaps your organization has simply decided to accept the risks related to the specific resource or recommendation.</a:t>
            </a:r>
          </a:p>
          <a:p>
            <a:pPr>
              <a:lnSpc>
                <a:spcPct val="100000"/>
              </a:lnSpc>
              <a:spcAft>
                <a:spcPts val="1000"/>
              </a:spcAft>
            </a:pPr>
            <a:endParaRPr lang="en-US" sz="1800" dirty="0"/>
          </a:p>
          <a:p>
            <a:pPr>
              <a:lnSpc>
                <a:spcPct val="100000"/>
              </a:lnSpc>
              <a:spcAft>
                <a:spcPts val="1000"/>
              </a:spcAft>
            </a:pPr>
            <a:r>
              <a:rPr lang="en-US" sz="1800" b="1" dirty="0"/>
              <a:t>Exempt a resource</a:t>
            </a:r>
            <a:r>
              <a:rPr lang="en-US" sz="1800" dirty="0"/>
              <a:t> to ensure it isn't listed with the unhealthy resources in the future, and doesn't impact your secure score. The resource will be listed as not applicable and the reason will be shown as "exempted" with the specific justification you select.</a:t>
            </a:r>
          </a:p>
          <a:p>
            <a:pPr>
              <a:lnSpc>
                <a:spcPct val="100000"/>
              </a:lnSpc>
              <a:spcAft>
                <a:spcPts val="1000"/>
              </a:spcAft>
            </a:pPr>
            <a:r>
              <a:rPr lang="en-US" sz="1800" b="1" dirty="0"/>
              <a:t>Exempt a subscription or management group</a:t>
            </a:r>
            <a:r>
              <a:rPr lang="en-US" sz="1800" dirty="0"/>
              <a:t> to ensure that the recommendation doesn't impact your secure score and won't be shown for the subscription or management group in the future. This relates to existing resources and any you create in the future. The recommendation will be marked with the specific justification you select for the scope that you selected.</a:t>
            </a:r>
          </a:p>
          <a:p>
            <a:pPr>
              <a:lnSpc>
                <a:spcPct val="100000"/>
              </a:lnSpc>
              <a:spcAft>
                <a:spcPts val="1000"/>
              </a:spcAft>
            </a:pPr>
            <a:endParaRPr lang="en-US" sz="1800" dirty="0"/>
          </a:p>
          <a:p>
            <a:pPr>
              <a:lnSpc>
                <a:spcPct val="100000"/>
              </a:lnSpc>
              <a:spcAft>
                <a:spcPts val="1000"/>
              </a:spcAft>
            </a:pPr>
            <a:r>
              <a:rPr lang="en-US" sz="1800" dirty="0"/>
              <a:t>Recommendations that are generated from any custom initiatives assigned to your subscriptions cannot be exempted</a:t>
            </a:r>
          </a:p>
          <a:p>
            <a:pPr>
              <a:lnSpc>
                <a:spcPct val="100000"/>
              </a:lnSpc>
              <a:spcAft>
                <a:spcPts val="1000"/>
              </a:spcAft>
            </a:pPr>
            <a:endParaRPr lang="en-US" sz="1800" dirty="0"/>
          </a:p>
        </p:txBody>
      </p:sp>
    </p:spTree>
    <p:extLst>
      <p:ext uri="{BB962C8B-B14F-4D97-AF65-F5344CB8AC3E}">
        <p14:creationId xmlns:p14="http://schemas.microsoft.com/office/powerpoint/2010/main" val="151248932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Microsoft 365 Defender</a:t>
            </a:r>
          </a:p>
        </p:txBody>
      </p:sp>
    </p:spTree>
    <p:extLst>
      <p:ext uri="{BB962C8B-B14F-4D97-AF65-F5344CB8AC3E}">
        <p14:creationId xmlns:p14="http://schemas.microsoft.com/office/powerpoint/2010/main" val="192275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Microsoft 365 Defender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unified pre- and post-breach enterprise defense suite. It natively coordinates detection, prevention, investigation, and response across endpoints, identities, email, and applications to provide integrated protection against sophisticated attacks.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combines the capabilities of the following into a single solution:</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cs typeface="Segoe UI Semibold"/>
              </a:rPr>
              <a:t>Microsoft Defender for Endpoint (formerly Azure Defender ATP)</a:t>
            </a:r>
          </a:p>
          <a:p>
            <a:pPr lvl="0" defTabSz="797968">
              <a:spcBef>
                <a:spcPct val="0"/>
              </a:spcBef>
              <a:spcAft>
                <a:spcPts val="800"/>
              </a:spcAft>
              <a:defRPr/>
            </a:pPr>
            <a:r>
              <a:rPr lang="en-US" sz="1800" dirty="0">
                <a:ln w="3175">
                  <a:noFill/>
                </a:ln>
                <a:cs typeface="Segoe UI Semibold"/>
              </a:rPr>
              <a:t>Microsoft Defender for Identity (formerly Azure ATP)</a:t>
            </a:r>
          </a:p>
          <a:p>
            <a:pPr lvl="0" defTabSz="797968">
              <a:spcBef>
                <a:spcPct val="0"/>
              </a:spcBef>
              <a:spcAft>
                <a:spcPts val="800"/>
              </a:spcAft>
              <a:defRPr/>
            </a:pPr>
            <a:r>
              <a:rPr lang="en-US" sz="1800" dirty="0">
                <a:ln w="3175">
                  <a:noFill/>
                </a:ln>
                <a:cs typeface="Segoe UI Semibold"/>
              </a:rPr>
              <a:t>Microsoft Defender for Office 365 (formerly Office 365 ATP)</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Active Directory Identity Protection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Cloud App Security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 July 6</a:t>
            </a:r>
            <a:r>
              <a:rPr lang="en-US" sz="1800" baseline="30000" dirty="0">
                <a:latin typeface="Segoe UI" panose="020B0502040204020203" pitchFamily="34" charset="0"/>
                <a:cs typeface="Segoe UI" panose="020B0502040204020203" pitchFamily="34" charset="0"/>
              </a:rPr>
              <a:t>th</a:t>
            </a:r>
            <a:r>
              <a:rPr lang="en-US" sz="1800" dirty="0">
                <a:latin typeface="Segoe UI" panose="020B0502040204020203" pitchFamily="34" charset="0"/>
                <a:cs typeface="Segoe UI" panose="020B0502040204020203" pitchFamily="34" charset="0"/>
              </a:rPr>
              <a:t> 2021 :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hlinkClick r:id="rId3"/>
              </a:rPr>
              <a:t>https://securitycenter.microsoft.com/reports</a:t>
            </a:r>
            <a:r>
              <a:rPr lang="en-US" sz="1800" dirty="0">
                <a:latin typeface="Segoe UI" panose="020B0502040204020203" pitchFamily="34" charset="0"/>
                <a:cs typeface="Segoe UI" panose="020B0502040204020203" pitchFamily="34" charset="0"/>
              </a:rPr>
              <a:t> =&gt; </a:t>
            </a:r>
            <a:r>
              <a:rPr lang="en-US" sz="1800" dirty="0">
                <a:latin typeface="Segoe UI" panose="020B0502040204020203" pitchFamily="34" charset="0"/>
                <a:cs typeface="Segoe UI" panose="020B0502040204020203" pitchFamily="34" charset="0"/>
                <a:hlinkClick r:id="rId4"/>
              </a:rPr>
              <a:t>https://security.microsoft.com</a:t>
            </a: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p:txBody>
      </p:sp>
      <p:pic>
        <p:nvPicPr>
          <p:cNvPr id="4" name="Picture 2" descr="Microsoft Defender - Wikipedia">
            <a:extLst>
              <a:ext uri="{FF2B5EF4-FFF2-40B4-BE49-F238E27FC236}">
                <a16:creationId xmlns:a16="http://schemas.microsoft.com/office/drawing/2014/main" id="{DA182EB7-5F33-4C1A-AF66-A4A14AB69F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57459" y="2875507"/>
            <a:ext cx="1540627" cy="1540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02730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9D783-BF8C-4AC6-ACD1-3324C11D70A4}"/>
              </a:ext>
            </a:extLst>
          </p:cNvPr>
          <p:cNvSpPr>
            <a:spLocks noGrp="1"/>
          </p:cNvSpPr>
          <p:nvPr>
            <p:ph type="title"/>
          </p:nvPr>
        </p:nvSpPr>
        <p:spPr/>
        <p:txBody>
          <a:bodyPr/>
          <a:lstStyle/>
          <a:p>
            <a:r>
              <a:rPr lang="en-US" dirty="0"/>
              <a:t>Prerequisite Knowledge</a:t>
            </a:r>
          </a:p>
        </p:txBody>
      </p:sp>
      <p:sp>
        <p:nvSpPr>
          <p:cNvPr id="5" name="Text Placeholder 4">
            <a:extLst>
              <a:ext uri="{FF2B5EF4-FFF2-40B4-BE49-F238E27FC236}">
                <a16:creationId xmlns:a16="http://schemas.microsoft.com/office/drawing/2014/main" id="{88CA47A1-54A7-499C-9CB6-A7E4CAD6400B}"/>
              </a:ext>
            </a:extLst>
          </p:cNvPr>
          <p:cNvSpPr>
            <a:spLocks noGrp="1"/>
          </p:cNvSpPr>
          <p:nvPr>
            <p:ph sz="quarter" idx="10"/>
          </p:nvPr>
        </p:nvSpPr>
        <p:spPr>
          <a:xfrm>
            <a:off x="584200" y="1435497"/>
            <a:ext cx="11018520" cy="2667397"/>
          </a:xfrm>
        </p:spPr>
        <p:txBody>
          <a:bodyPr/>
          <a:lstStyle/>
          <a:p>
            <a:r>
              <a:rPr lang="en-US" dirty="0"/>
              <a:t>AZ-500 - Microsoft Azure Security Technologies</a:t>
            </a:r>
          </a:p>
          <a:p>
            <a:pPr lvl="1"/>
            <a:r>
              <a:rPr lang="en-US" dirty="0"/>
              <a:t>https://query.prod.cms.rt.microsoft.com/cms/api/am/binary/RE3VC70</a:t>
            </a:r>
          </a:p>
          <a:p>
            <a:endParaRPr lang="en-US" dirty="0"/>
          </a:p>
          <a:p>
            <a:r>
              <a:rPr lang="en-US" dirty="0"/>
              <a:t>SC-200 - Microsoft Security Operations Analyst</a:t>
            </a:r>
          </a:p>
          <a:p>
            <a:pPr lvl="1"/>
            <a:r>
              <a:rPr lang="en-US" dirty="0"/>
              <a:t>https://query.prod.cms.rt.microsoft.com/cms/api/am/binary/RE4Myp3</a:t>
            </a:r>
          </a:p>
          <a:p>
            <a:pPr marL="0" indent="0">
              <a:buNone/>
            </a:pPr>
            <a:endParaRPr lang="en-US" dirty="0"/>
          </a:p>
        </p:txBody>
      </p:sp>
      <p:pic>
        <p:nvPicPr>
          <p:cNvPr id="4" name="Picture 3" descr="Icon&#10;&#10;Description automatically generated">
            <a:extLst>
              <a:ext uri="{FF2B5EF4-FFF2-40B4-BE49-F238E27FC236}">
                <a16:creationId xmlns:a16="http://schemas.microsoft.com/office/drawing/2014/main" id="{F29D2A0E-5AA8-43B0-94EF-0885C43669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831" y="4098576"/>
            <a:ext cx="2834214" cy="1677050"/>
          </a:xfrm>
          <a:prstGeom prst="rect">
            <a:avLst/>
          </a:prstGeom>
        </p:spPr>
      </p:pic>
      <p:pic>
        <p:nvPicPr>
          <p:cNvPr id="6" name="Picture 5" descr="A picture containing text, sign&#10;&#10;Description automatically generated">
            <a:extLst>
              <a:ext uri="{FF2B5EF4-FFF2-40B4-BE49-F238E27FC236}">
                <a16:creationId xmlns:a16="http://schemas.microsoft.com/office/drawing/2014/main" id="{2793B4F5-B2B5-46C9-B79B-1AC55ED644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4662" y="4102894"/>
            <a:ext cx="1681368" cy="1681368"/>
          </a:xfrm>
          <a:prstGeom prst="rect">
            <a:avLst/>
          </a:prstGeom>
        </p:spPr>
      </p:pic>
    </p:spTree>
    <p:extLst>
      <p:ext uri="{BB962C8B-B14F-4D97-AF65-F5344CB8AC3E}">
        <p14:creationId xmlns:p14="http://schemas.microsoft.com/office/powerpoint/2010/main" val="49723990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Portal Integration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(https://security.microsoft.com) combines protection, detection, investigation, and response to email, collaboration, identity, and device threats, in a central portal.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All the security content that you use in the Office 365 Security and Compliance Center (protection.office.com) and the Microsoft Defender for Cloud security center (securitycenter.microsoft.com) can now be found in the Microsoft 365 Defender.</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emphasizes unity, clarity, and common goals as it merges Azure Defender for Office 365 and Azure Defender for Endpoint. The merge was based on the priorities listed below, and made without sacrificing the capabilities that each security suite brought to the combination of:</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    Common building blocks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    Common terminology</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    Common entities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    Feature parity with other workloads</a:t>
            </a:r>
          </a:p>
        </p:txBody>
      </p:sp>
      <p:pic>
        <p:nvPicPr>
          <p:cNvPr id="4" name="Picture 3">
            <a:extLst>
              <a:ext uri="{FF2B5EF4-FFF2-40B4-BE49-F238E27FC236}">
                <a16:creationId xmlns:a16="http://schemas.microsoft.com/office/drawing/2014/main" id="{7EE94680-99AE-4756-BDC2-0ADFE2251ED9}"/>
              </a:ext>
            </a:extLst>
          </p:cNvPr>
          <p:cNvPicPr>
            <a:picLocks noChangeAspect="1"/>
          </p:cNvPicPr>
          <p:nvPr/>
        </p:nvPicPr>
        <p:blipFill>
          <a:blip r:embed="rId3"/>
          <a:stretch>
            <a:fillRect/>
          </a:stretch>
        </p:blipFill>
        <p:spPr>
          <a:xfrm>
            <a:off x="5823284" y="4250155"/>
            <a:ext cx="3505200" cy="1714500"/>
          </a:xfrm>
          <a:prstGeom prst="rect">
            <a:avLst/>
          </a:prstGeom>
        </p:spPr>
      </p:pic>
    </p:spTree>
    <p:extLst>
      <p:ext uri="{BB962C8B-B14F-4D97-AF65-F5344CB8AC3E}">
        <p14:creationId xmlns:p14="http://schemas.microsoft.com/office/powerpoint/2010/main" val="67247142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Top Scoring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4" y="980605"/>
            <a:ext cx="6383449" cy="286527"/>
          </a:xfrm>
        </p:spPr>
        <p:txBody>
          <a:bodyPr/>
          <a:lstStyle/>
          <a:p>
            <a:pPr lvl="0" defTabSz="797968">
              <a:spcBef>
                <a:spcPct val="0"/>
              </a:spcBef>
              <a:spcAft>
                <a:spcPts val="800"/>
              </a:spcAft>
              <a:defRPr/>
            </a:pPr>
            <a:r>
              <a:rPr lang="en-US" sz="1400" dirty="0">
                <a:solidFill>
                  <a:srgbClr val="171717"/>
                </a:solidFill>
                <a:latin typeface="Segoe UI" panose="020B0502040204020203" pitchFamily="34" charset="0"/>
              </a:rPr>
              <a:t>C</a:t>
            </a:r>
            <a:r>
              <a:rPr lang="en-US" sz="1400" b="0" i="0" dirty="0">
                <a:solidFill>
                  <a:srgbClr val="171717"/>
                </a:solidFill>
                <a:effectLst/>
                <a:latin typeface="Segoe UI" panose="020B0502040204020203" pitchFamily="34" charset="0"/>
              </a:rPr>
              <a:t>onsistently achieve high scores in independent tests.</a:t>
            </a:r>
          </a:p>
          <a:p>
            <a:pPr lvl="0" defTabSz="797968">
              <a:spcBef>
                <a:spcPct val="0"/>
              </a:spcBef>
              <a:spcAft>
                <a:spcPts val="800"/>
              </a:spcAft>
              <a:defRPr/>
            </a:pPr>
            <a:endParaRPr lang="en-US" sz="1400" dirty="0">
              <a:solidFill>
                <a:srgbClr val="171717"/>
              </a:solidFill>
              <a:latin typeface="Segoe UI" panose="020B0502040204020203" pitchFamily="34" charset="0"/>
            </a:endParaRPr>
          </a:p>
          <a:p>
            <a:pPr lvl="0" defTabSz="797968">
              <a:spcBef>
                <a:spcPct val="0"/>
              </a:spcBef>
              <a:spcAft>
                <a:spcPts val="800"/>
              </a:spcAft>
              <a:defRPr/>
            </a:pPr>
            <a:r>
              <a:rPr lang="en-US" sz="1400" b="0" i="0" dirty="0">
                <a:solidFill>
                  <a:srgbClr val="171717"/>
                </a:solidFill>
                <a:effectLst/>
                <a:latin typeface="Segoe UI" panose="020B0502040204020203" pitchFamily="34" charset="0"/>
              </a:rPr>
              <a:t>MITRE ATT&amp;CK</a:t>
            </a:r>
          </a:p>
          <a:p>
            <a:pPr lvl="0" defTabSz="797968">
              <a:spcBef>
                <a:spcPct val="0"/>
              </a:spcBef>
              <a:spcAft>
                <a:spcPts val="800"/>
              </a:spcAft>
              <a:defRPr/>
            </a:pPr>
            <a:r>
              <a:rPr lang="en-US" sz="1400" dirty="0">
                <a:solidFill>
                  <a:srgbClr val="171717"/>
                </a:solidFill>
                <a:latin typeface="Segoe UI" panose="020B0502040204020203" pitchFamily="34" charset="0"/>
              </a:rPr>
              <a:t>	</a:t>
            </a:r>
            <a:r>
              <a:rPr lang="en-US" sz="1400" b="0" i="0" dirty="0">
                <a:solidFill>
                  <a:srgbClr val="171717"/>
                </a:solidFill>
                <a:effectLst/>
                <a:latin typeface="Segoe UI" panose="020B0502040204020203" pitchFamily="34" charset="0"/>
              </a:rPr>
              <a:t>Microsoft 365 Defender provided nearly 100 percent coverage across the attack chain stages</a:t>
            </a:r>
          </a:p>
          <a:p>
            <a:pPr lvl="0" defTabSz="797968">
              <a:spcBef>
                <a:spcPct val="0"/>
              </a:spcBef>
              <a:spcAft>
                <a:spcPts val="800"/>
              </a:spcAft>
              <a:defRPr/>
            </a:pPr>
            <a:r>
              <a:rPr lang="en-US" sz="1400" b="0" i="0" dirty="0">
                <a:solidFill>
                  <a:srgbClr val="171717"/>
                </a:solidFill>
                <a:effectLst/>
                <a:latin typeface="Segoe UI" panose="020B0502040204020203" pitchFamily="34" charset="0"/>
              </a:rPr>
              <a:t>	Delivered leading out-of-box visibility into attacker activities, dramatically reducing manual work for SOCs vs. vendor solutions that relied on specific configuration changes.</a:t>
            </a:r>
          </a:p>
          <a:p>
            <a:pPr lvl="0" defTabSz="797968">
              <a:spcBef>
                <a:spcPct val="0"/>
              </a:spcBef>
              <a:spcAft>
                <a:spcPts val="800"/>
              </a:spcAft>
              <a:defRPr/>
            </a:pPr>
            <a:r>
              <a:rPr lang="en-US" sz="1400" b="0" i="0" dirty="0">
                <a:solidFill>
                  <a:srgbClr val="171717"/>
                </a:solidFill>
                <a:effectLst/>
                <a:latin typeface="Segoe UI" panose="020B0502040204020203" pitchFamily="34" charset="0"/>
              </a:rPr>
              <a:t>	Delivered automated real-time alerts without the need for configuration changes or custom detections; Microsoft is one of only three vendors who did not make configuration changes or rely on delayed detections.</a:t>
            </a:r>
          </a:p>
          <a:p>
            <a:pPr lvl="0" defTabSz="797968">
              <a:spcBef>
                <a:spcPct val="0"/>
              </a:spcBef>
              <a:spcAft>
                <a:spcPts val="800"/>
              </a:spcAft>
              <a:defRPr/>
            </a:pPr>
            <a:r>
              <a:rPr lang="en-US" sz="1400" b="0" i="0" dirty="0">
                <a:solidFill>
                  <a:srgbClr val="171717"/>
                </a:solidFill>
                <a:effectLst/>
                <a:latin typeface="Segoe UI" panose="020B0502040204020203" pitchFamily="34" charset="0"/>
              </a:rPr>
              <a:t>	Flagged more than 80 distinct alerts, and used built-in automation to correlate these alerts into only two incidents that mirrored the two MITRE ATT&amp;CK simulations, improving SOC analyst efficiency and reducing attacker dwell time and ability to persist.</a:t>
            </a:r>
            <a:endParaRPr lang="en-US" sz="1400" dirty="0">
              <a:solidFill>
                <a:srgbClr val="171717"/>
              </a:solidFill>
              <a:latin typeface="Segoe UI" panose="020B0502040204020203" pitchFamily="34" charset="0"/>
            </a:endParaRPr>
          </a:p>
          <a:p>
            <a:pPr lvl="0" defTabSz="797968">
              <a:spcBef>
                <a:spcPct val="0"/>
              </a:spcBef>
              <a:spcAft>
                <a:spcPts val="800"/>
              </a:spcAft>
              <a:defRPr/>
            </a:pPr>
            <a:r>
              <a:rPr lang="en-US" sz="1400" b="0" i="0" dirty="0">
                <a:solidFill>
                  <a:srgbClr val="171717"/>
                </a:solidFill>
                <a:effectLst/>
                <a:latin typeface="Segoe UI" panose="020B0502040204020203" pitchFamily="34" charset="0"/>
              </a:rPr>
              <a:t>	Identified seven distinct steps during the attack in which our protection features, which were disabled during testing, would have automatically intervened to stop the attack.</a:t>
            </a:r>
          </a:p>
          <a:p>
            <a:pPr lvl="0" defTabSz="797968">
              <a:spcBef>
                <a:spcPct val="0"/>
              </a:spcBef>
              <a:spcAft>
                <a:spcPts val="800"/>
              </a:spcAft>
              <a:defRPr/>
            </a:pPr>
            <a:endParaRPr lang="en-US" sz="1400" b="0" i="0" dirty="0">
              <a:solidFill>
                <a:srgbClr val="171717"/>
              </a:solidFill>
              <a:effectLst/>
              <a:latin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42FD8D8C-56B4-47AE-A987-C5AB08D1A697}"/>
              </a:ext>
            </a:extLst>
          </p:cNvPr>
          <p:cNvPicPr>
            <a:picLocks noChangeAspect="1"/>
          </p:cNvPicPr>
          <p:nvPr/>
        </p:nvPicPr>
        <p:blipFill>
          <a:blip r:embed="rId3"/>
          <a:stretch>
            <a:fillRect/>
          </a:stretch>
        </p:blipFill>
        <p:spPr>
          <a:xfrm>
            <a:off x="7078763" y="1053882"/>
            <a:ext cx="4287504" cy="1979837"/>
          </a:xfrm>
          <a:prstGeom prst="rect">
            <a:avLst/>
          </a:prstGeom>
        </p:spPr>
      </p:pic>
      <p:sp>
        <p:nvSpPr>
          <p:cNvPr id="6" name="Text Placeholder 3">
            <a:extLst>
              <a:ext uri="{FF2B5EF4-FFF2-40B4-BE49-F238E27FC236}">
                <a16:creationId xmlns:a16="http://schemas.microsoft.com/office/drawing/2014/main" id="{ED95C448-89CD-4036-BF20-3D57C3A6B97C}"/>
              </a:ext>
            </a:extLst>
          </p:cNvPr>
          <p:cNvSpPr txBox="1">
            <a:spLocks/>
          </p:cNvSpPr>
          <p:nvPr/>
        </p:nvSpPr>
        <p:spPr>
          <a:xfrm>
            <a:off x="7298461" y="3589325"/>
            <a:ext cx="6383449" cy="286527"/>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797968">
              <a:spcBef>
                <a:spcPct val="0"/>
              </a:spcBef>
              <a:spcAft>
                <a:spcPts val="800"/>
              </a:spcAft>
              <a:defRPr/>
            </a:pPr>
            <a:r>
              <a:rPr lang="en-US" sz="1400" dirty="0">
                <a:solidFill>
                  <a:srgbClr val="171717"/>
                </a:solidFill>
                <a:latin typeface="Segoe UI" panose="020B0502040204020203" pitchFamily="34" charset="0"/>
              </a:rPr>
              <a:t>AV-TEST - Protection score of 6.0/6.0</a:t>
            </a:r>
          </a:p>
          <a:p>
            <a:pPr defTabSz="797968">
              <a:spcBef>
                <a:spcPct val="0"/>
              </a:spcBef>
              <a:spcAft>
                <a:spcPts val="800"/>
              </a:spcAft>
              <a:defRPr/>
            </a:pPr>
            <a:r>
              <a:rPr lang="en-US" sz="1400" dirty="0">
                <a:solidFill>
                  <a:srgbClr val="171717"/>
                </a:solidFill>
                <a:latin typeface="Segoe UI" panose="020B0502040204020203" pitchFamily="34" charset="0"/>
              </a:rPr>
              <a:t>AV-Comparatives - 	Protection rating of 99.8%</a:t>
            </a:r>
          </a:p>
          <a:p>
            <a:pPr defTabSz="797968">
              <a:spcBef>
                <a:spcPct val="0"/>
              </a:spcBef>
              <a:spcAft>
                <a:spcPts val="800"/>
              </a:spcAft>
              <a:defRPr/>
            </a:pPr>
            <a:r>
              <a:rPr lang="en-US" sz="1400" dirty="0">
                <a:solidFill>
                  <a:srgbClr val="171717"/>
                </a:solidFill>
                <a:latin typeface="Segoe UI" panose="020B0502040204020203" pitchFamily="34" charset="0"/>
              </a:rPr>
              <a:t>SE Labs - AAA award</a:t>
            </a:r>
          </a:p>
          <a:p>
            <a:pPr defTabSz="797968">
              <a:spcBef>
                <a:spcPct val="0"/>
              </a:spcBef>
              <a:spcAft>
                <a:spcPts val="800"/>
              </a:spcAft>
              <a:defRPr/>
            </a:pPr>
            <a:endParaRPr lang="en-US" sz="1400" dirty="0">
              <a:solidFill>
                <a:srgbClr val="171717"/>
              </a:solidFill>
              <a:latin typeface="Segoe UI" panose="020B0502040204020203" pitchFamily="34" charset="0"/>
            </a:endParaRPr>
          </a:p>
          <a:p>
            <a:pPr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338965333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Forrester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400" dirty="0">
                <a:solidFill>
                  <a:srgbClr val="171717"/>
                </a:solidFill>
                <a:latin typeface="Segoe UI" panose="020B0502040204020203" pitchFamily="34" charset="0"/>
              </a:rPr>
              <a:t>Microsoft Defender for Cloud recognized as a </a:t>
            </a:r>
            <a:br>
              <a:rPr lang="en-US" sz="1400" dirty="0">
                <a:solidFill>
                  <a:srgbClr val="171717"/>
                </a:solidFill>
                <a:latin typeface="Segoe UI" panose="020B0502040204020203" pitchFamily="34" charset="0"/>
              </a:rPr>
            </a:br>
            <a:r>
              <a:rPr lang="en-US" sz="1400" dirty="0">
                <a:solidFill>
                  <a:srgbClr val="171717"/>
                </a:solidFill>
                <a:latin typeface="Segoe UI" panose="020B0502040204020203" pitchFamily="34" charset="0"/>
              </a:rPr>
              <a:t>Leader in Enterprise Detection and Response</a:t>
            </a:r>
            <a:endParaRPr lang="en-US" sz="1400" b="0" i="0" dirty="0">
              <a:solidFill>
                <a:srgbClr val="171717"/>
              </a:solidFill>
              <a:effectLst/>
              <a:latin typeface="Segoe UI" panose="020B0502040204020203" pitchFamily="34" charset="0"/>
            </a:endParaRPr>
          </a:p>
          <a:p>
            <a:pPr lvl="0" defTabSz="797968">
              <a:spcBef>
                <a:spcPct val="0"/>
              </a:spcBef>
              <a:spcAft>
                <a:spcPts val="800"/>
              </a:spcAft>
              <a:defRPr/>
            </a:pPr>
            <a:endParaRPr lang="en-US" sz="1400" b="0" i="0" dirty="0">
              <a:solidFill>
                <a:srgbClr val="171717"/>
              </a:solidFill>
              <a:effectLst/>
              <a:latin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1026" name="Picture 2" descr="Foorester Wave edr report 2020 - top companies">
            <a:extLst>
              <a:ext uri="{FF2B5EF4-FFF2-40B4-BE49-F238E27FC236}">
                <a16:creationId xmlns:a16="http://schemas.microsoft.com/office/drawing/2014/main" id="{B7F41E13-CE9B-467F-A266-0382E3C7C8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134" y="662238"/>
            <a:ext cx="5600700" cy="60388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06C896D-98D0-4B3A-9DD9-4DC078A4A883}"/>
              </a:ext>
            </a:extLst>
          </p:cNvPr>
          <p:cNvPicPr>
            <a:picLocks noChangeAspect="1"/>
          </p:cNvPicPr>
          <p:nvPr/>
        </p:nvPicPr>
        <p:blipFill>
          <a:blip r:embed="rId4"/>
          <a:stretch>
            <a:fillRect/>
          </a:stretch>
        </p:blipFill>
        <p:spPr>
          <a:xfrm>
            <a:off x="1192363" y="2025154"/>
            <a:ext cx="3911801" cy="3791145"/>
          </a:xfrm>
          <a:prstGeom prst="rect">
            <a:avLst/>
          </a:prstGeom>
        </p:spPr>
      </p:pic>
    </p:spTree>
    <p:extLst>
      <p:ext uri="{BB962C8B-B14F-4D97-AF65-F5344CB8AC3E}">
        <p14:creationId xmlns:p14="http://schemas.microsoft.com/office/powerpoint/2010/main" val="243225896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Gartner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5282559" cy="4517827"/>
          </a:xfrm>
        </p:spPr>
        <p:txBody>
          <a:bodyPr/>
          <a:lstStyle/>
          <a:p>
            <a:pPr lvl="0" defTabSz="797968">
              <a:spcBef>
                <a:spcPct val="0"/>
              </a:spcBef>
              <a:spcAft>
                <a:spcPts val="800"/>
              </a:spcAft>
              <a:defRPr/>
            </a:pPr>
            <a:r>
              <a:rPr lang="en-US" sz="1800" dirty="0">
                <a:ln w="3175">
                  <a:noFill/>
                </a:ln>
                <a:cs typeface="Segoe UI Semibold"/>
              </a:rPr>
              <a:t>Microsoft Defender for Cloud recognized as a </a:t>
            </a:r>
            <a:br>
              <a:rPr lang="en-US" sz="1800" dirty="0">
                <a:ln w="3175">
                  <a:noFill/>
                </a:ln>
                <a:cs typeface="Segoe UI Semibold"/>
              </a:rPr>
            </a:br>
            <a:r>
              <a:rPr lang="en-US" sz="1800" dirty="0">
                <a:ln w="3175">
                  <a:noFill/>
                </a:ln>
                <a:cs typeface="Segoe UI Semibold"/>
              </a:rPr>
              <a:t>Leader &amp; Visionary in Enterprise Detection and Response</a:t>
            </a:r>
          </a:p>
          <a:p>
            <a:pPr lvl="0" defTabSz="797968">
              <a:spcBef>
                <a:spcPct val="0"/>
              </a:spcBef>
              <a:spcAft>
                <a:spcPts val="800"/>
              </a:spcAft>
              <a:defRPr/>
            </a:pPr>
            <a:endParaRPr lang="en-US" sz="1400" b="0" i="0" dirty="0">
              <a:solidFill>
                <a:srgbClr val="171717"/>
              </a:solidFill>
              <a:effectLst/>
              <a:latin typeface="Segoe UI" panose="020B0502040204020203" pitchFamily="34" charset="0"/>
            </a:endParaRPr>
          </a:p>
          <a:p>
            <a:pPr lvl="0" defTabSz="797968">
              <a:spcBef>
                <a:spcPct val="0"/>
              </a:spcBef>
              <a:spcAft>
                <a:spcPts val="800"/>
              </a:spcAft>
              <a:defRPr/>
            </a:pPr>
            <a:r>
              <a:rPr lang="en-US" sz="1800" dirty="0">
                <a:ln w="3175">
                  <a:noFill/>
                </a:ln>
                <a:cs typeface="Segoe UI Semibold"/>
              </a:rPr>
              <a:t>Microsoft Defender for Endpoint (MDE) provides an integrated and comprehensive set of EPP, EDR and threat hunting capabilities from a single cloud-hosted console and data lake.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 native protection and prevention provided by Defender Antivirus in Windows OS is widely used and popular with customers, and is also leveraged by other vendors in this Magic Quadrant.</a:t>
            </a:r>
          </a:p>
        </p:txBody>
      </p:sp>
      <p:pic>
        <p:nvPicPr>
          <p:cNvPr id="2050" name="Picture 2" descr="Gartner Report">
            <a:extLst>
              <a:ext uri="{FF2B5EF4-FFF2-40B4-BE49-F238E27FC236}">
                <a16:creationId xmlns:a16="http://schemas.microsoft.com/office/drawing/2014/main" id="{964413D7-DD38-4F6E-868A-DAB3A52BD8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2393" y="974430"/>
            <a:ext cx="4365959" cy="4841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72353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859195" cy="758022"/>
          </a:xfrm>
        </p:spPr>
        <p:txBody>
          <a:bodyPr/>
          <a:lstStyle/>
          <a:p>
            <a:r>
              <a:rPr lang="en-US" dirty="0"/>
              <a:t>Microsoft Defender + Microsoft Defender for Cloud + Azure Sentinel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493148"/>
            <a:ext cx="10719558" cy="502447"/>
          </a:xfrm>
        </p:spPr>
        <p:txBody>
          <a:bodyPr/>
          <a:lstStyle/>
          <a:p>
            <a:pPr>
              <a:lnSpc>
                <a:spcPct val="100000"/>
              </a:lnSpc>
              <a:spcAft>
                <a:spcPts val="1000"/>
              </a:spcAft>
            </a:pPr>
            <a:r>
              <a:rPr lang="en-US" sz="1800" dirty="0"/>
              <a:t>The combination of Microsoft Defender Endpoint protection, plus Microsoft Defender for Cloud control plane protection combined with Azure Sentinel hunting abilities provide for a single pane of glass that is a very powerful solution for customers.</a:t>
            </a:r>
          </a:p>
          <a:p>
            <a:pPr>
              <a:lnSpc>
                <a:spcPct val="100000"/>
              </a:lnSpc>
              <a:spcAft>
                <a:spcPts val="1000"/>
              </a:spcAft>
            </a:pPr>
            <a:endParaRPr lang="en-US" sz="1800" dirty="0"/>
          </a:p>
          <a:p>
            <a:pPr>
              <a:lnSpc>
                <a:spcPct val="100000"/>
              </a:lnSpc>
              <a:spcAft>
                <a:spcPts val="1000"/>
              </a:spcAft>
            </a:pPr>
            <a:r>
              <a:rPr lang="en-US" sz="1800" dirty="0"/>
              <a:t>Customer’s will ask you how to protect not just their Azure Portal, but also the devices that run inside them and how it all works with on-premises devices.</a:t>
            </a:r>
          </a:p>
          <a:p>
            <a:pPr>
              <a:lnSpc>
                <a:spcPct val="100000"/>
              </a:lnSpc>
              <a:spcAft>
                <a:spcPts val="1000"/>
              </a:spcAft>
            </a:pPr>
            <a:endParaRPr lang="en-US" sz="1800" dirty="0"/>
          </a:p>
          <a:p>
            <a:pPr>
              <a:lnSpc>
                <a:spcPct val="100000"/>
              </a:lnSpc>
              <a:spcAft>
                <a:spcPts val="1000"/>
              </a:spcAft>
            </a:pPr>
            <a:r>
              <a:rPr lang="en-US" sz="1800" dirty="0"/>
              <a:t>Attackers don’t care where the device is running, an integrated hybrid network will still allow for lateral movement from on-premises to Azure and vice versa.</a:t>
            </a:r>
          </a:p>
          <a:p>
            <a:pPr>
              <a:lnSpc>
                <a:spcPct val="100000"/>
              </a:lnSpc>
              <a:spcAft>
                <a:spcPts val="1000"/>
              </a:spcAft>
            </a:pPr>
            <a:endParaRPr lang="en-US" sz="1800" dirty="0"/>
          </a:p>
        </p:txBody>
      </p:sp>
      <p:pic>
        <p:nvPicPr>
          <p:cNvPr id="1030" name="Picture 6" descr="Azure Sentinel – Cloud-native SIEM Solution | Microsoft Azure">
            <a:extLst>
              <a:ext uri="{FF2B5EF4-FFF2-40B4-BE49-F238E27FC236}">
                <a16:creationId xmlns:a16="http://schemas.microsoft.com/office/drawing/2014/main" id="{7028CFCC-BF9F-4FA9-B6B0-C68305D893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5966" y="4902163"/>
            <a:ext cx="2711114" cy="14233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icrosoft Defender - Wikipedia">
            <a:extLst>
              <a:ext uri="{FF2B5EF4-FFF2-40B4-BE49-F238E27FC236}">
                <a16:creationId xmlns:a16="http://schemas.microsoft.com/office/drawing/2014/main" id="{7C8B138C-182E-4712-97FE-8725A0579E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3009" y="4902163"/>
            <a:ext cx="1540627" cy="15406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Pricing—Azure Defender | Microsoft Azure">
            <a:extLst>
              <a:ext uri="{FF2B5EF4-FFF2-40B4-BE49-F238E27FC236}">
                <a16:creationId xmlns:a16="http://schemas.microsoft.com/office/drawing/2014/main" id="{ACCCA7A9-520F-42A3-8775-BACB43D176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6485" y="5019455"/>
            <a:ext cx="2711115" cy="1423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79413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8669447" cy="758022"/>
          </a:xfrm>
        </p:spPr>
        <p:txBody>
          <a:bodyPr/>
          <a:lstStyle/>
          <a:p>
            <a:r>
              <a:rPr lang="en-US" dirty="0"/>
              <a:t>How They Work Together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Defender utilizes Log Analytics for log data collection and analysis. The backing Log Analytics instance </a:t>
            </a:r>
            <a:r>
              <a:rPr lang="en-US" sz="1800" b="1" dirty="0"/>
              <a:t>is not </a:t>
            </a:r>
            <a:r>
              <a:rPr lang="en-US" sz="1800" dirty="0"/>
              <a:t>surfaced in a client’s Azure subscription/tenant</a:t>
            </a:r>
          </a:p>
          <a:p>
            <a:pPr>
              <a:lnSpc>
                <a:spcPct val="100000"/>
              </a:lnSpc>
              <a:spcAft>
                <a:spcPts val="1000"/>
              </a:spcAft>
            </a:pPr>
            <a:endParaRPr lang="en-US" sz="1800" dirty="0"/>
          </a:p>
          <a:p>
            <a:pPr>
              <a:lnSpc>
                <a:spcPct val="100000"/>
              </a:lnSpc>
              <a:spcAft>
                <a:spcPts val="1000"/>
              </a:spcAft>
            </a:pPr>
            <a:r>
              <a:rPr lang="en-US" sz="1800" dirty="0"/>
              <a:t>Microsoft Defender for Cloud utilizes Log Analytics for log data collection and analysis, this instance is surfaced in Azure Portal.</a:t>
            </a:r>
          </a:p>
          <a:p>
            <a:pPr>
              <a:lnSpc>
                <a:spcPct val="100000"/>
              </a:lnSpc>
              <a:spcAft>
                <a:spcPts val="1000"/>
              </a:spcAft>
            </a:pPr>
            <a:endParaRPr lang="en-US" sz="1800" dirty="0"/>
          </a:p>
          <a:p>
            <a:pPr>
              <a:lnSpc>
                <a:spcPct val="100000"/>
              </a:lnSpc>
              <a:spcAft>
                <a:spcPts val="1000"/>
              </a:spcAft>
            </a:pPr>
            <a:r>
              <a:rPr lang="en-US" sz="1800" dirty="0"/>
              <a:t>Both use the same Log Analytics agent (Microsoft Monitoring Agent) for logging. Agent can be configured to send logs to more than one Log Analytics workspace and can run on-premises or across clouds.</a:t>
            </a:r>
          </a:p>
          <a:p>
            <a:pPr>
              <a:lnSpc>
                <a:spcPct val="100000"/>
              </a:lnSpc>
              <a:spcAft>
                <a:spcPts val="1000"/>
              </a:spcAft>
            </a:pPr>
            <a:endParaRPr lang="en-US" sz="1800" dirty="0"/>
          </a:p>
          <a:p>
            <a:pPr>
              <a:lnSpc>
                <a:spcPct val="100000"/>
              </a:lnSpc>
              <a:spcAft>
                <a:spcPts val="1000"/>
              </a:spcAft>
            </a:pPr>
            <a:r>
              <a:rPr lang="en-US" sz="1800" dirty="0"/>
              <a:t>Microsoft Defender for Endpoint can be installed in a customer’s Azure Compute as well as on-premises compute infrastructure.  The combination provides a high effective solution for protecting Azure resources.</a:t>
            </a:r>
          </a:p>
          <a:p>
            <a:pPr>
              <a:lnSpc>
                <a:spcPct val="100000"/>
              </a:lnSpc>
              <a:spcAft>
                <a:spcPts val="1000"/>
              </a:spcAft>
            </a:pPr>
            <a:endParaRPr lang="en-US" sz="1800" dirty="0"/>
          </a:p>
          <a:p>
            <a:pPr>
              <a:lnSpc>
                <a:spcPct val="100000"/>
              </a:lnSpc>
              <a:spcAft>
                <a:spcPts val="1000"/>
              </a:spcAft>
            </a:pPr>
            <a:r>
              <a:rPr lang="en-US" sz="1800" b="1" dirty="0"/>
              <a:t>Explore the Art of the Possible!</a:t>
            </a:r>
          </a:p>
          <a:p>
            <a:pPr>
              <a:lnSpc>
                <a:spcPct val="100000"/>
              </a:lnSpc>
              <a:spcAft>
                <a:spcPts val="1000"/>
              </a:spcAft>
            </a:pPr>
            <a:endParaRPr lang="en-US" sz="1800" dirty="0"/>
          </a:p>
        </p:txBody>
      </p:sp>
    </p:spTree>
    <p:extLst>
      <p:ext uri="{BB962C8B-B14F-4D97-AF65-F5344CB8AC3E}">
        <p14:creationId xmlns:p14="http://schemas.microsoft.com/office/powerpoint/2010/main" val="341839607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618563" cy="758022"/>
          </a:xfrm>
        </p:spPr>
        <p:txBody>
          <a:bodyPr/>
          <a:lstStyle/>
          <a:p>
            <a:r>
              <a:rPr lang="en-US" dirty="0"/>
              <a:t>All roads lead to Log Analytics and Azure Sentinel.</a:t>
            </a:r>
            <a:br>
              <a:rPr lang="en-US" dirty="0"/>
            </a:br>
            <a:endParaRPr lang="en-US" dirty="0"/>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Sentinel provides the linkage to allow for data in Microsoft Defender for Cloud to be replicated to the Azure exposed Log Analytics workspace for a full picture of an organization's security and logging landscape.</a:t>
            </a:r>
          </a:p>
          <a:p>
            <a:pPr>
              <a:lnSpc>
                <a:spcPct val="100000"/>
              </a:lnSpc>
              <a:spcAft>
                <a:spcPts val="1000"/>
              </a:spcAft>
            </a:pPr>
            <a:endParaRPr lang="en-US" sz="1800" dirty="0"/>
          </a:p>
          <a:p>
            <a:pPr>
              <a:lnSpc>
                <a:spcPct val="100000"/>
              </a:lnSpc>
              <a:spcAft>
                <a:spcPts val="1000"/>
              </a:spcAft>
            </a:pPr>
            <a:r>
              <a:rPr lang="en-US" sz="1800" dirty="0"/>
              <a:t>A single workspace allows for more in-depth analysis across entities and relationships between them.</a:t>
            </a:r>
          </a:p>
          <a:p>
            <a:pPr>
              <a:lnSpc>
                <a:spcPct val="100000"/>
              </a:lnSpc>
              <a:spcAft>
                <a:spcPts val="1000"/>
              </a:spcAft>
            </a:pPr>
            <a:endParaRPr lang="en-US" sz="1800" dirty="0"/>
          </a:p>
          <a:p>
            <a:pPr>
              <a:lnSpc>
                <a:spcPct val="100000"/>
              </a:lnSpc>
              <a:spcAft>
                <a:spcPts val="1000"/>
              </a:spcAft>
            </a:pPr>
            <a:endParaRPr lang="en-US" sz="1800" dirty="0"/>
          </a:p>
        </p:txBody>
      </p:sp>
      <p:pic>
        <p:nvPicPr>
          <p:cNvPr id="2050" name="Picture 2">
            <a:extLst>
              <a:ext uri="{FF2B5EF4-FFF2-40B4-BE49-F238E27FC236}">
                <a16:creationId xmlns:a16="http://schemas.microsoft.com/office/drawing/2014/main" id="{CA445875-72B5-4A4D-9633-92F451415C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8632" y="3609473"/>
            <a:ext cx="1830731" cy="14828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Azure Sentinel – Cloud-native SIEM Solution | Microsoft Azure">
            <a:extLst>
              <a:ext uri="{FF2B5EF4-FFF2-40B4-BE49-F238E27FC236}">
                <a16:creationId xmlns:a16="http://schemas.microsoft.com/office/drawing/2014/main" id="{C811308E-D35C-4E60-994C-FA490E15A0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334077"/>
            <a:ext cx="2711114" cy="1423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6483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Identity</a:t>
            </a:r>
          </a:p>
        </p:txBody>
      </p:sp>
    </p:spTree>
    <p:extLst>
      <p:ext uri="{BB962C8B-B14F-4D97-AF65-F5344CB8AC3E}">
        <p14:creationId xmlns:p14="http://schemas.microsoft.com/office/powerpoint/2010/main" val="179056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05CBEF3-2D2F-4604-82C0-923658921F24}"/>
              </a:ext>
            </a:extLst>
          </p:cNvPr>
          <p:cNvPicPr>
            <a:picLocks noGrp="1" noChangeAspect="1"/>
          </p:cNvPicPr>
          <p:nvPr>
            <p:ph idx="1"/>
          </p:nvPr>
        </p:nvPicPr>
        <p:blipFill rotWithShape="1">
          <a:blip r:embed="rId2"/>
          <a:stretch/>
        </p:blipFill>
        <p:spPr>
          <a:xfrm>
            <a:off x="4583741" y="1435100"/>
            <a:ext cx="3019755" cy="1612900"/>
          </a:xfrm>
          <a:prstGeom prst="rect">
            <a:avLst/>
          </a:prstGeom>
        </p:spPr>
      </p:pic>
    </p:spTree>
    <p:extLst>
      <p:ext uri="{BB962C8B-B14F-4D97-AF65-F5344CB8AC3E}">
        <p14:creationId xmlns:p14="http://schemas.microsoft.com/office/powerpoint/2010/main" val="1090928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A6034-F944-471E-921B-0D4EE4BE978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058E60F-59A1-4D82-828F-B81BFE6894B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1C82331-375B-4DB2-81A7-07F5F19ABA7C}"/>
              </a:ext>
            </a:extLst>
          </p:cNvPr>
          <p:cNvPicPr>
            <a:picLocks noChangeAspect="1"/>
          </p:cNvPicPr>
          <p:nvPr/>
        </p:nvPicPr>
        <p:blipFill>
          <a:blip r:embed="rId2"/>
          <a:stretch>
            <a:fillRect/>
          </a:stretch>
        </p:blipFill>
        <p:spPr>
          <a:xfrm>
            <a:off x="28192" y="0"/>
            <a:ext cx="12135615" cy="6858000"/>
          </a:xfrm>
          <a:prstGeom prst="rect">
            <a:avLst/>
          </a:prstGeom>
        </p:spPr>
      </p:pic>
    </p:spTree>
    <p:extLst>
      <p:ext uri="{BB962C8B-B14F-4D97-AF65-F5344CB8AC3E}">
        <p14:creationId xmlns:p14="http://schemas.microsoft.com/office/powerpoint/2010/main" val="621696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4463C-9C7B-47C8-B9B4-60FD24D96C5A}"/>
              </a:ext>
            </a:extLst>
          </p:cNvPr>
          <p:cNvSpPr>
            <a:spLocks noGrp="1"/>
          </p:cNvSpPr>
          <p:nvPr>
            <p:ph type="title"/>
          </p:nvPr>
        </p:nvSpPr>
        <p:spPr/>
        <p:txBody>
          <a:bodyPr/>
          <a:lstStyle/>
          <a:p>
            <a:r>
              <a:rPr lang="en-US" dirty="0"/>
              <a:t>This Week’s Agenda</a:t>
            </a:r>
          </a:p>
        </p:txBody>
      </p:sp>
      <p:grpSp>
        <p:nvGrpSpPr>
          <p:cNvPr id="72" name="Group 71">
            <a:extLst>
              <a:ext uri="{FF2B5EF4-FFF2-40B4-BE49-F238E27FC236}">
                <a16:creationId xmlns:a16="http://schemas.microsoft.com/office/drawing/2014/main" id="{19ECE98C-05EC-4639-8BE1-D59B5895855D}"/>
              </a:ext>
            </a:extLst>
          </p:cNvPr>
          <p:cNvGrpSpPr/>
          <p:nvPr/>
        </p:nvGrpSpPr>
        <p:grpSpPr>
          <a:xfrm>
            <a:off x="1393981" y="1248562"/>
            <a:ext cx="3841629" cy="5415665"/>
            <a:chOff x="1393981" y="1248562"/>
            <a:chExt cx="3841629" cy="5415665"/>
          </a:xfrm>
        </p:grpSpPr>
        <p:sp>
          <p:nvSpPr>
            <p:cNvPr id="4" name="Google Shape;349;p23">
              <a:extLst>
                <a:ext uri="{FF2B5EF4-FFF2-40B4-BE49-F238E27FC236}">
                  <a16:creationId xmlns:a16="http://schemas.microsoft.com/office/drawing/2014/main" id="{B7CBCE57-94EF-4ECB-B6A4-5DE56EA1FD83}"/>
                </a:ext>
              </a:extLst>
            </p:cNvPr>
            <p:cNvSpPr txBox="1"/>
            <p:nvPr/>
          </p:nvSpPr>
          <p:spPr>
            <a:xfrm>
              <a:off x="1393981" y="6376230"/>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4:00-4:10 PST</a:t>
              </a:r>
            </a:p>
          </p:txBody>
        </p:sp>
        <p:sp>
          <p:nvSpPr>
            <p:cNvPr id="5" name="Google Shape;349;p23">
              <a:extLst>
                <a:ext uri="{FF2B5EF4-FFF2-40B4-BE49-F238E27FC236}">
                  <a16:creationId xmlns:a16="http://schemas.microsoft.com/office/drawing/2014/main" id="{26F26BCF-2882-40B9-BBF2-EAA0BFE7531F}"/>
                </a:ext>
              </a:extLst>
            </p:cNvPr>
            <p:cNvSpPr txBox="1"/>
            <p:nvPr/>
          </p:nvSpPr>
          <p:spPr>
            <a:xfrm>
              <a:off x="1393981" y="6016541"/>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2:30-4:00 PST</a:t>
              </a:r>
            </a:p>
          </p:txBody>
        </p:sp>
        <p:sp>
          <p:nvSpPr>
            <p:cNvPr id="6" name="Google Shape;349;p23">
              <a:extLst>
                <a:ext uri="{FF2B5EF4-FFF2-40B4-BE49-F238E27FC236}">
                  <a16:creationId xmlns:a16="http://schemas.microsoft.com/office/drawing/2014/main" id="{04A395FB-7B64-4853-9E98-B06AE3D73CD1}"/>
                </a:ext>
              </a:extLst>
            </p:cNvPr>
            <p:cNvSpPr txBox="1"/>
            <p:nvPr/>
          </p:nvSpPr>
          <p:spPr>
            <a:xfrm>
              <a:off x="1393981" y="5660916"/>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2:00-2:30 PST</a:t>
              </a:r>
            </a:p>
          </p:txBody>
        </p:sp>
        <p:sp>
          <p:nvSpPr>
            <p:cNvPr id="7" name="Google Shape;349;p23">
              <a:extLst>
                <a:ext uri="{FF2B5EF4-FFF2-40B4-BE49-F238E27FC236}">
                  <a16:creationId xmlns:a16="http://schemas.microsoft.com/office/drawing/2014/main" id="{E0B53FDD-9C69-414D-9F2C-026E4E692CF5}"/>
                </a:ext>
              </a:extLst>
            </p:cNvPr>
            <p:cNvSpPr txBox="1"/>
            <p:nvPr/>
          </p:nvSpPr>
          <p:spPr>
            <a:xfrm>
              <a:off x="1393981" y="5300546"/>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1:00-2:00 PST</a:t>
              </a:r>
            </a:p>
          </p:txBody>
        </p:sp>
        <p:sp>
          <p:nvSpPr>
            <p:cNvPr id="8" name="Google Shape;349;p23">
              <a:extLst>
                <a:ext uri="{FF2B5EF4-FFF2-40B4-BE49-F238E27FC236}">
                  <a16:creationId xmlns:a16="http://schemas.microsoft.com/office/drawing/2014/main" id="{4E1529A7-132C-45E7-8B24-5F48AC2343C9}"/>
                </a:ext>
              </a:extLst>
            </p:cNvPr>
            <p:cNvSpPr txBox="1"/>
            <p:nvPr/>
          </p:nvSpPr>
          <p:spPr>
            <a:xfrm>
              <a:off x="1393981" y="4948289"/>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12:00-1:00 PST</a:t>
              </a:r>
            </a:p>
          </p:txBody>
        </p:sp>
        <p:sp>
          <p:nvSpPr>
            <p:cNvPr id="9" name="Google Shape;349;p23">
              <a:extLst>
                <a:ext uri="{FF2B5EF4-FFF2-40B4-BE49-F238E27FC236}">
                  <a16:creationId xmlns:a16="http://schemas.microsoft.com/office/drawing/2014/main" id="{EEB82843-B9DF-4B58-9C3C-491477EDEAAF}"/>
                </a:ext>
              </a:extLst>
            </p:cNvPr>
            <p:cNvSpPr txBox="1"/>
            <p:nvPr/>
          </p:nvSpPr>
          <p:spPr>
            <a:xfrm>
              <a:off x="1393981" y="4590656"/>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11:00-12:00 PST</a:t>
              </a:r>
            </a:p>
          </p:txBody>
        </p:sp>
        <p:sp>
          <p:nvSpPr>
            <p:cNvPr id="10" name="Google Shape;349;p23">
              <a:extLst>
                <a:ext uri="{FF2B5EF4-FFF2-40B4-BE49-F238E27FC236}">
                  <a16:creationId xmlns:a16="http://schemas.microsoft.com/office/drawing/2014/main" id="{FFE15D2B-D019-468E-90E5-02D1CC29D23E}"/>
                </a:ext>
              </a:extLst>
            </p:cNvPr>
            <p:cNvSpPr txBox="1"/>
            <p:nvPr/>
          </p:nvSpPr>
          <p:spPr>
            <a:xfrm>
              <a:off x="1393981" y="4230284"/>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10:45-11:00 PST</a:t>
              </a:r>
            </a:p>
          </p:txBody>
        </p:sp>
        <p:sp>
          <p:nvSpPr>
            <p:cNvPr id="11" name="Google Shape;349;p23">
              <a:extLst>
                <a:ext uri="{FF2B5EF4-FFF2-40B4-BE49-F238E27FC236}">
                  <a16:creationId xmlns:a16="http://schemas.microsoft.com/office/drawing/2014/main" id="{974E4606-C564-4E1D-83A7-3C865AA3EA7D}"/>
                </a:ext>
              </a:extLst>
            </p:cNvPr>
            <p:cNvSpPr txBox="1"/>
            <p:nvPr/>
          </p:nvSpPr>
          <p:spPr>
            <a:xfrm>
              <a:off x="1393982" y="3875672"/>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10:30-10:45 PST</a:t>
              </a:r>
            </a:p>
          </p:txBody>
        </p:sp>
        <p:sp>
          <p:nvSpPr>
            <p:cNvPr id="12" name="Google Shape;349;p23">
              <a:extLst>
                <a:ext uri="{FF2B5EF4-FFF2-40B4-BE49-F238E27FC236}">
                  <a16:creationId xmlns:a16="http://schemas.microsoft.com/office/drawing/2014/main" id="{057FDC99-5E87-4C15-9218-85AF1C139C2D}"/>
                </a:ext>
              </a:extLst>
            </p:cNvPr>
            <p:cNvSpPr txBox="1"/>
            <p:nvPr/>
          </p:nvSpPr>
          <p:spPr>
            <a:xfrm>
              <a:off x="1393982" y="3515300"/>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9:45-10:30 PST</a:t>
              </a:r>
            </a:p>
          </p:txBody>
        </p:sp>
        <p:sp>
          <p:nvSpPr>
            <p:cNvPr id="13" name="Google Shape;349;p23">
              <a:extLst>
                <a:ext uri="{FF2B5EF4-FFF2-40B4-BE49-F238E27FC236}">
                  <a16:creationId xmlns:a16="http://schemas.microsoft.com/office/drawing/2014/main" id="{308E9B9B-9103-41BD-A2C7-AEA3817859A7}"/>
                </a:ext>
              </a:extLst>
            </p:cNvPr>
            <p:cNvSpPr txBox="1"/>
            <p:nvPr/>
          </p:nvSpPr>
          <p:spPr>
            <a:xfrm>
              <a:off x="1393982" y="3158323"/>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9:00-9:45 PST</a:t>
              </a:r>
            </a:p>
          </p:txBody>
        </p:sp>
        <p:sp>
          <p:nvSpPr>
            <p:cNvPr id="14" name="Google Shape;349;p23">
              <a:extLst>
                <a:ext uri="{FF2B5EF4-FFF2-40B4-BE49-F238E27FC236}">
                  <a16:creationId xmlns:a16="http://schemas.microsoft.com/office/drawing/2014/main" id="{65B75551-4543-4517-A4C8-9B9767E50DC7}"/>
                </a:ext>
              </a:extLst>
            </p:cNvPr>
            <p:cNvSpPr txBox="1"/>
            <p:nvPr/>
          </p:nvSpPr>
          <p:spPr>
            <a:xfrm>
              <a:off x="1393983" y="2797621"/>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8:50-9:00 PST</a:t>
              </a:r>
            </a:p>
          </p:txBody>
        </p:sp>
        <p:sp>
          <p:nvSpPr>
            <p:cNvPr id="15" name="Google Shape;349;p23">
              <a:extLst>
                <a:ext uri="{FF2B5EF4-FFF2-40B4-BE49-F238E27FC236}">
                  <a16:creationId xmlns:a16="http://schemas.microsoft.com/office/drawing/2014/main" id="{80A7EBA9-A4AB-4EAB-B606-FAD7589DE2BE}"/>
                </a:ext>
              </a:extLst>
            </p:cNvPr>
            <p:cNvSpPr txBox="1"/>
            <p:nvPr/>
          </p:nvSpPr>
          <p:spPr>
            <a:xfrm>
              <a:off x="1393984" y="2444027"/>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8:30-8:50 PST</a:t>
              </a:r>
            </a:p>
          </p:txBody>
        </p:sp>
        <p:sp>
          <p:nvSpPr>
            <p:cNvPr id="16" name="Google Shape;349;p23">
              <a:extLst>
                <a:ext uri="{FF2B5EF4-FFF2-40B4-BE49-F238E27FC236}">
                  <a16:creationId xmlns:a16="http://schemas.microsoft.com/office/drawing/2014/main" id="{B59C7864-E0B5-4ACD-ABFA-5C3BF22FCBB5}"/>
                </a:ext>
              </a:extLst>
            </p:cNvPr>
            <p:cNvSpPr txBox="1"/>
            <p:nvPr/>
          </p:nvSpPr>
          <p:spPr>
            <a:xfrm>
              <a:off x="1393984" y="2084333"/>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8:05-8:30 PST</a:t>
              </a:r>
            </a:p>
          </p:txBody>
        </p:sp>
        <p:sp>
          <p:nvSpPr>
            <p:cNvPr id="17" name="Google Shape;349;p23">
              <a:extLst>
                <a:ext uri="{FF2B5EF4-FFF2-40B4-BE49-F238E27FC236}">
                  <a16:creationId xmlns:a16="http://schemas.microsoft.com/office/drawing/2014/main" id="{BF4D092A-DD27-4282-8961-5FAF9CE1ABE8}"/>
                </a:ext>
              </a:extLst>
            </p:cNvPr>
            <p:cNvSpPr txBox="1"/>
            <p:nvPr/>
          </p:nvSpPr>
          <p:spPr>
            <a:xfrm>
              <a:off x="1393984" y="1726678"/>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8:00-8:05 PST</a:t>
              </a:r>
            </a:p>
          </p:txBody>
        </p:sp>
        <p:sp>
          <p:nvSpPr>
            <p:cNvPr id="18" name="Google Shape;349;p23">
              <a:extLst>
                <a:ext uri="{FF2B5EF4-FFF2-40B4-BE49-F238E27FC236}">
                  <a16:creationId xmlns:a16="http://schemas.microsoft.com/office/drawing/2014/main" id="{7819C97A-B7A1-4B0B-AB5D-B40FB099E42C}"/>
                </a:ext>
              </a:extLst>
            </p:cNvPr>
            <p:cNvSpPr txBox="1"/>
            <p:nvPr/>
          </p:nvSpPr>
          <p:spPr>
            <a:xfrm>
              <a:off x="2253729" y="1726679"/>
              <a:ext cx="2981881"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Welcome</a:t>
              </a:r>
            </a:p>
          </p:txBody>
        </p:sp>
        <p:sp>
          <p:nvSpPr>
            <p:cNvPr id="19" name="Google Shape;349;p23">
              <a:extLst>
                <a:ext uri="{FF2B5EF4-FFF2-40B4-BE49-F238E27FC236}">
                  <a16:creationId xmlns:a16="http://schemas.microsoft.com/office/drawing/2014/main" id="{C6C13960-BD44-407B-8E88-B9C1BF125739}"/>
                </a:ext>
              </a:extLst>
            </p:cNvPr>
            <p:cNvSpPr txBox="1"/>
            <p:nvPr/>
          </p:nvSpPr>
          <p:spPr>
            <a:xfrm>
              <a:off x="2246038" y="2084337"/>
              <a:ext cx="2981881" cy="287997"/>
            </a:xfrm>
            <a:prstGeom prst="roundRect">
              <a:avLst>
                <a:gd name="adj" fmla="val 50000"/>
              </a:avLst>
            </a:prstGeom>
            <a:solidFill>
              <a:srgbClr val="FFB900"/>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Keynote: Microsoft Defender for Cloud</a:t>
              </a:r>
            </a:p>
          </p:txBody>
        </p:sp>
        <p:sp>
          <p:nvSpPr>
            <p:cNvPr id="20" name="Google Shape;349;p23">
              <a:extLst>
                <a:ext uri="{FF2B5EF4-FFF2-40B4-BE49-F238E27FC236}">
                  <a16:creationId xmlns:a16="http://schemas.microsoft.com/office/drawing/2014/main" id="{E81587F9-6FA6-4438-98B2-AE2DEA079CBB}"/>
                </a:ext>
              </a:extLst>
            </p:cNvPr>
            <p:cNvSpPr txBox="1"/>
            <p:nvPr/>
          </p:nvSpPr>
          <p:spPr>
            <a:xfrm>
              <a:off x="2246038" y="2441995"/>
              <a:ext cx="2981881"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Demo Walk Through</a:t>
              </a:r>
            </a:p>
          </p:txBody>
        </p:sp>
        <p:sp>
          <p:nvSpPr>
            <p:cNvPr id="21" name="Google Shape;349;p23">
              <a:extLst>
                <a:ext uri="{FF2B5EF4-FFF2-40B4-BE49-F238E27FC236}">
                  <a16:creationId xmlns:a16="http://schemas.microsoft.com/office/drawing/2014/main" id="{67F79085-D950-4D27-8D77-20F72E332EBA}"/>
                </a:ext>
              </a:extLst>
            </p:cNvPr>
            <p:cNvSpPr txBox="1"/>
            <p:nvPr/>
          </p:nvSpPr>
          <p:spPr>
            <a:xfrm>
              <a:off x="2246038" y="2799653"/>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22" name="Google Shape;349;p23">
              <a:extLst>
                <a:ext uri="{FF2B5EF4-FFF2-40B4-BE49-F238E27FC236}">
                  <a16:creationId xmlns:a16="http://schemas.microsoft.com/office/drawing/2014/main" id="{B2D1D55C-29E3-4A1E-815E-DF734A1EA0D3}"/>
                </a:ext>
              </a:extLst>
            </p:cNvPr>
            <p:cNvSpPr txBox="1"/>
            <p:nvPr/>
          </p:nvSpPr>
          <p:spPr>
            <a:xfrm>
              <a:off x="2246038" y="3157311"/>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vs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other Azure Products</a:t>
              </a:r>
            </a:p>
          </p:txBody>
        </p:sp>
        <p:sp>
          <p:nvSpPr>
            <p:cNvPr id="23" name="Google Shape;349;p23">
              <a:extLst>
                <a:ext uri="{FF2B5EF4-FFF2-40B4-BE49-F238E27FC236}">
                  <a16:creationId xmlns:a16="http://schemas.microsoft.com/office/drawing/2014/main" id="{9D3230D9-7008-4711-9FDE-50965A9E07DE}"/>
                </a:ext>
              </a:extLst>
            </p:cNvPr>
            <p:cNvSpPr txBox="1"/>
            <p:nvPr/>
          </p:nvSpPr>
          <p:spPr>
            <a:xfrm>
              <a:off x="2246038" y="3872627"/>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24" name="Google Shape;349;p23">
              <a:extLst>
                <a:ext uri="{FF2B5EF4-FFF2-40B4-BE49-F238E27FC236}">
                  <a16:creationId xmlns:a16="http://schemas.microsoft.com/office/drawing/2014/main" id="{965C1A88-DEAE-4C0E-BA6D-CA6D6516D1E2}"/>
                </a:ext>
              </a:extLst>
            </p:cNvPr>
            <p:cNvSpPr txBox="1"/>
            <p:nvPr/>
          </p:nvSpPr>
          <p:spPr>
            <a:xfrm>
              <a:off x="2246038" y="3514969"/>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Part 1</a:t>
              </a:r>
            </a:p>
          </p:txBody>
        </p:sp>
        <p:sp>
          <p:nvSpPr>
            <p:cNvPr id="25" name="Google Shape;349;p23">
              <a:extLst>
                <a:ext uri="{FF2B5EF4-FFF2-40B4-BE49-F238E27FC236}">
                  <a16:creationId xmlns:a16="http://schemas.microsoft.com/office/drawing/2014/main" id="{631913B3-6887-4EE9-878D-E0CA215A8BAD}"/>
                </a:ext>
              </a:extLst>
            </p:cNvPr>
            <p:cNvSpPr txBox="1"/>
            <p:nvPr/>
          </p:nvSpPr>
          <p:spPr>
            <a:xfrm>
              <a:off x="2246038" y="4945601"/>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26" name="Google Shape;349;p23">
              <a:extLst>
                <a:ext uri="{FF2B5EF4-FFF2-40B4-BE49-F238E27FC236}">
                  <a16:creationId xmlns:a16="http://schemas.microsoft.com/office/drawing/2014/main" id="{E2B0120B-044A-4DBB-9C04-A5883355F0F7}"/>
                </a:ext>
              </a:extLst>
            </p:cNvPr>
            <p:cNvSpPr txBox="1"/>
            <p:nvPr/>
          </p:nvSpPr>
          <p:spPr>
            <a:xfrm>
              <a:off x="2246038" y="4587943"/>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Lab: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 Settings + Part 1</a:t>
              </a:r>
            </a:p>
          </p:txBody>
        </p:sp>
        <p:sp>
          <p:nvSpPr>
            <p:cNvPr id="27" name="Google Shape;349;p23">
              <a:extLst>
                <a:ext uri="{FF2B5EF4-FFF2-40B4-BE49-F238E27FC236}">
                  <a16:creationId xmlns:a16="http://schemas.microsoft.com/office/drawing/2014/main" id="{0FC2D35F-4348-4A97-8624-ED778E8B8239}"/>
                </a:ext>
              </a:extLst>
            </p:cNvPr>
            <p:cNvSpPr txBox="1"/>
            <p:nvPr/>
          </p:nvSpPr>
          <p:spPr>
            <a:xfrm>
              <a:off x="2246038" y="5303259"/>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Part 2</a:t>
              </a:r>
            </a:p>
          </p:txBody>
        </p:sp>
        <p:sp>
          <p:nvSpPr>
            <p:cNvPr id="28" name="Google Shape;349;p23">
              <a:extLst>
                <a:ext uri="{FF2B5EF4-FFF2-40B4-BE49-F238E27FC236}">
                  <a16:creationId xmlns:a16="http://schemas.microsoft.com/office/drawing/2014/main" id="{B2ACCB92-7B15-47C1-A660-7CF9A951FA0D}"/>
                </a:ext>
              </a:extLst>
            </p:cNvPr>
            <p:cNvSpPr txBox="1"/>
            <p:nvPr/>
          </p:nvSpPr>
          <p:spPr>
            <a:xfrm>
              <a:off x="2246038" y="5660917"/>
              <a:ext cx="2981881"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lang="en-US" sz="900" b="1" dirty="0">
                  <a:solidFill>
                    <a:srgbClr val="FFFFFF"/>
                  </a:solidFill>
                  <a:latin typeface="Segoe UI"/>
                </a:rPr>
                <a:t>f</a:t>
              </a:r>
              <a:r>
                <a:rPr kumimoji="0" lang="en-US" sz="900" b="1" i="0" u="none" strike="noStrike" kern="1200" cap="none" spc="0" normalizeH="0" baseline="0" noProof="0" dirty="0">
                  <a:ln>
                    <a:noFill/>
                  </a:ln>
                  <a:solidFill>
                    <a:srgbClr val="FFFFFF"/>
                  </a:solidFill>
                  <a:effectLst/>
                  <a:uLnTx/>
                  <a:uFillTx/>
                  <a:latin typeface="Segoe UI"/>
                  <a:ea typeface="+mn-ea"/>
                  <a:cs typeface="+mn-cs"/>
                </a:rPr>
                <a:t>or Cloud</a:t>
              </a:r>
            </a:p>
          </p:txBody>
        </p:sp>
        <p:sp>
          <p:nvSpPr>
            <p:cNvPr id="29" name="Google Shape;349;p23">
              <a:extLst>
                <a:ext uri="{FF2B5EF4-FFF2-40B4-BE49-F238E27FC236}">
                  <a16:creationId xmlns:a16="http://schemas.microsoft.com/office/drawing/2014/main" id="{F1516963-DA25-40FB-996C-8B44FA81DD2B}"/>
                </a:ext>
              </a:extLst>
            </p:cNvPr>
            <p:cNvSpPr txBox="1"/>
            <p:nvPr/>
          </p:nvSpPr>
          <p:spPr>
            <a:xfrm>
              <a:off x="2246038" y="6018575"/>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Lab: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 Part 2</a:t>
              </a:r>
            </a:p>
          </p:txBody>
        </p:sp>
        <p:sp>
          <p:nvSpPr>
            <p:cNvPr id="30" name="Google Shape;349;p23">
              <a:extLst>
                <a:ext uri="{FF2B5EF4-FFF2-40B4-BE49-F238E27FC236}">
                  <a16:creationId xmlns:a16="http://schemas.microsoft.com/office/drawing/2014/main" id="{D2A24063-9271-4E3E-9881-E07772711DE9}"/>
                </a:ext>
              </a:extLst>
            </p:cNvPr>
            <p:cNvSpPr txBox="1"/>
            <p:nvPr/>
          </p:nvSpPr>
          <p:spPr>
            <a:xfrm>
              <a:off x="2246038" y="6376230"/>
              <a:ext cx="2981881"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Close</a:t>
              </a:r>
            </a:p>
          </p:txBody>
        </p:sp>
        <p:sp>
          <p:nvSpPr>
            <p:cNvPr id="31" name="Google Shape;349;p23">
              <a:extLst>
                <a:ext uri="{FF2B5EF4-FFF2-40B4-BE49-F238E27FC236}">
                  <a16:creationId xmlns:a16="http://schemas.microsoft.com/office/drawing/2014/main" id="{2C04B74F-1F4C-4073-9706-10935025AD6B}"/>
                </a:ext>
              </a:extLst>
            </p:cNvPr>
            <p:cNvSpPr txBox="1"/>
            <p:nvPr/>
          </p:nvSpPr>
          <p:spPr>
            <a:xfrm>
              <a:off x="2246038" y="4230285"/>
              <a:ext cx="2981881" cy="287997"/>
            </a:xfrm>
            <a:prstGeom prst="roundRect">
              <a:avLst>
                <a:gd name="adj" fmla="val 50000"/>
              </a:avLst>
            </a:prstGeom>
            <a:solidFill>
              <a:srgbClr val="107C10"/>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 Onboarding </a:t>
              </a:r>
            </a:p>
          </p:txBody>
        </p:sp>
        <p:sp>
          <p:nvSpPr>
            <p:cNvPr id="32" name="Rectangle 31">
              <a:extLst>
                <a:ext uri="{FF2B5EF4-FFF2-40B4-BE49-F238E27FC236}">
                  <a16:creationId xmlns:a16="http://schemas.microsoft.com/office/drawing/2014/main" id="{A40C45E7-9A9E-4E93-AB7B-4A901B84A81A}"/>
                </a:ext>
              </a:extLst>
            </p:cNvPr>
            <p:cNvSpPr/>
            <p:nvPr/>
          </p:nvSpPr>
          <p:spPr bwMode="auto">
            <a:xfrm>
              <a:off x="2253729" y="1248562"/>
              <a:ext cx="2974190" cy="4084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Day 1</a:t>
              </a:r>
            </a:p>
          </p:txBody>
        </p:sp>
      </p:grpSp>
      <p:grpSp>
        <p:nvGrpSpPr>
          <p:cNvPr id="73" name="Group 72">
            <a:extLst>
              <a:ext uri="{FF2B5EF4-FFF2-40B4-BE49-F238E27FC236}">
                <a16:creationId xmlns:a16="http://schemas.microsoft.com/office/drawing/2014/main" id="{611B8017-54D8-474A-B3A5-B5E3FB4A8891}"/>
              </a:ext>
            </a:extLst>
          </p:cNvPr>
          <p:cNvGrpSpPr/>
          <p:nvPr/>
        </p:nvGrpSpPr>
        <p:grpSpPr>
          <a:xfrm>
            <a:off x="5998352" y="1248562"/>
            <a:ext cx="3842861" cy="5410410"/>
            <a:chOff x="5998352" y="1248562"/>
            <a:chExt cx="3842861" cy="5410410"/>
          </a:xfrm>
        </p:grpSpPr>
        <p:sp>
          <p:nvSpPr>
            <p:cNvPr id="34" name="Google Shape;349;p23">
              <a:extLst>
                <a:ext uri="{FF2B5EF4-FFF2-40B4-BE49-F238E27FC236}">
                  <a16:creationId xmlns:a16="http://schemas.microsoft.com/office/drawing/2014/main" id="{F13BCEDB-B54F-4B53-80DD-ACA3AA2044C9}"/>
                </a:ext>
              </a:extLst>
            </p:cNvPr>
            <p:cNvSpPr txBox="1"/>
            <p:nvPr/>
          </p:nvSpPr>
          <p:spPr>
            <a:xfrm>
              <a:off x="5998352" y="6370975"/>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4:00-4:10 PST</a:t>
              </a:r>
            </a:p>
          </p:txBody>
        </p:sp>
        <p:sp>
          <p:nvSpPr>
            <p:cNvPr id="35" name="Google Shape;349;p23">
              <a:extLst>
                <a:ext uri="{FF2B5EF4-FFF2-40B4-BE49-F238E27FC236}">
                  <a16:creationId xmlns:a16="http://schemas.microsoft.com/office/drawing/2014/main" id="{0B41863E-AF22-4FEF-816B-1C12DC094DD3}"/>
                </a:ext>
              </a:extLst>
            </p:cNvPr>
            <p:cNvSpPr txBox="1"/>
            <p:nvPr/>
          </p:nvSpPr>
          <p:spPr>
            <a:xfrm>
              <a:off x="5998352" y="6011286"/>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3:30-4:00 PST</a:t>
              </a:r>
            </a:p>
          </p:txBody>
        </p:sp>
        <p:sp>
          <p:nvSpPr>
            <p:cNvPr id="36" name="Google Shape;349;p23">
              <a:extLst>
                <a:ext uri="{FF2B5EF4-FFF2-40B4-BE49-F238E27FC236}">
                  <a16:creationId xmlns:a16="http://schemas.microsoft.com/office/drawing/2014/main" id="{EF4773A4-0BD9-4C52-9EF0-29E0B6516C0D}"/>
                </a:ext>
              </a:extLst>
            </p:cNvPr>
            <p:cNvSpPr txBox="1"/>
            <p:nvPr/>
          </p:nvSpPr>
          <p:spPr>
            <a:xfrm>
              <a:off x="5998352" y="5655661"/>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3:00-3:30 PST</a:t>
              </a:r>
            </a:p>
          </p:txBody>
        </p:sp>
        <p:sp>
          <p:nvSpPr>
            <p:cNvPr id="37" name="Google Shape;349;p23">
              <a:extLst>
                <a:ext uri="{FF2B5EF4-FFF2-40B4-BE49-F238E27FC236}">
                  <a16:creationId xmlns:a16="http://schemas.microsoft.com/office/drawing/2014/main" id="{1F903DD0-5965-42B1-89F9-35FFF6A75FD4}"/>
                </a:ext>
              </a:extLst>
            </p:cNvPr>
            <p:cNvSpPr txBox="1"/>
            <p:nvPr/>
          </p:nvSpPr>
          <p:spPr>
            <a:xfrm>
              <a:off x="5998352" y="5295291"/>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2:30-3:00 PST</a:t>
              </a:r>
            </a:p>
          </p:txBody>
        </p:sp>
        <p:sp>
          <p:nvSpPr>
            <p:cNvPr id="38" name="Google Shape;349;p23">
              <a:extLst>
                <a:ext uri="{FF2B5EF4-FFF2-40B4-BE49-F238E27FC236}">
                  <a16:creationId xmlns:a16="http://schemas.microsoft.com/office/drawing/2014/main" id="{71C164E9-BDB2-4691-B8F6-4BE490633CA3}"/>
                </a:ext>
              </a:extLst>
            </p:cNvPr>
            <p:cNvSpPr txBox="1"/>
            <p:nvPr/>
          </p:nvSpPr>
          <p:spPr>
            <a:xfrm>
              <a:off x="5998352" y="4943034"/>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2:00-2:30 PST</a:t>
              </a:r>
            </a:p>
          </p:txBody>
        </p:sp>
        <p:sp>
          <p:nvSpPr>
            <p:cNvPr id="39" name="Google Shape;349;p23">
              <a:extLst>
                <a:ext uri="{FF2B5EF4-FFF2-40B4-BE49-F238E27FC236}">
                  <a16:creationId xmlns:a16="http://schemas.microsoft.com/office/drawing/2014/main" id="{58D6B802-DF8B-4D51-9B56-863D4A0853B3}"/>
                </a:ext>
              </a:extLst>
            </p:cNvPr>
            <p:cNvSpPr txBox="1"/>
            <p:nvPr/>
          </p:nvSpPr>
          <p:spPr>
            <a:xfrm>
              <a:off x="5998352" y="4585401"/>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1:45-2:00 PST</a:t>
              </a:r>
            </a:p>
          </p:txBody>
        </p:sp>
        <p:sp>
          <p:nvSpPr>
            <p:cNvPr id="40" name="Google Shape;349;p23">
              <a:extLst>
                <a:ext uri="{FF2B5EF4-FFF2-40B4-BE49-F238E27FC236}">
                  <a16:creationId xmlns:a16="http://schemas.microsoft.com/office/drawing/2014/main" id="{CF79F792-6274-48FE-ABEA-2DBB05045CBE}"/>
                </a:ext>
              </a:extLst>
            </p:cNvPr>
            <p:cNvSpPr txBox="1"/>
            <p:nvPr/>
          </p:nvSpPr>
          <p:spPr>
            <a:xfrm>
              <a:off x="5998352" y="4225029"/>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12:30-1:45 PST</a:t>
              </a:r>
            </a:p>
          </p:txBody>
        </p:sp>
        <p:sp>
          <p:nvSpPr>
            <p:cNvPr id="41" name="Google Shape;349;p23">
              <a:extLst>
                <a:ext uri="{FF2B5EF4-FFF2-40B4-BE49-F238E27FC236}">
                  <a16:creationId xmlns:a16="http://schemas.microsoft.com/office/drawing/2014/main" id="{A2F98DB5-02AD-4A34-8128-6FB1CE3D7FDB}"/>
                </a:ext>
              </a:extLst>
            </p:cNvPr>
            <p:cNvSpPr txBox="1"/>
            <p:nvPr/>
          </p:nvSpPr>
          <p:spPr>
            <a:xfrm>
              <a:off x="5998353" y="3870417"/>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11:30-12:30 PST</a:t>
              </a:r>
            </a:p>
          </p:txBody>
        </p:sp>
        <p:sp>
          <p:nvSpPr>
            <p:cNvPr id="42" name="Google Shape;349;p23">
              <a:extLst>
                <a:ext uri="{FF2B5EF4-FFF2-40B4-BE49-F238E27FC236}">
                  <a16:creationId xmlns:a16="http://schemas.microsoft.com/office/drawing/2014/main" id="{FEED3317-D0F1-48E7-ACB6-8A683D1210A2}"/>
                </a:ext>
              </a:extLst>
            </p:cNvPr>
            <p:cNvSpPr txBox="1"/>
            <p:nvPr/>
          </p:nvSpPr>
          <p:spPr>
            <a:xfrm>
              <a:off x="5998353" y="3510045"/>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10:30-11:30 PST</a:t>
              </a:r>
            </a:p>
          </p:txBody>
        </p:sp>
        <p:sp>
          <p:nvSpPr>
            <p:cNvPr id="43" name="Google Shape;349;p23">
              <a:extLst>
                <a:ext uri="{FF2B5EF4-FFF2-40B4-BE49-F238E27FC236}">
                  <a16:creationId xmlns:a16="http://schemas.microsoft.com/office/drawing/2014/main" id="{EC522CE8-0C89-411A-B368-0898B3B2F03A}"/>
                </a:ext>
              </a:extLst>
            </p:cNvPr>
            <p:cNvSpPr txBox="1"/>
            <p:nvPr/>
          </p:nvSpPr>
          <p:spPr>
            <a:xfrm>
              <a:off x="5998353" y="3153068"/>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10:15-10:30 PST</a:t>
              </a:r>
            </a:p>
          </p:txBody>
        </p:sp>
        <p:sp>
          <p:nvSpPr>
            <p:cNvPr id="44" name="Google Shape;349;p23">
              <a:extLst>
                <a:ext uri="{FF2B5EF4-FFF2-40B4-BE49-F238E27FC236}">
                  <a16:creationId xmlns:a16="http://schemas.microsoft.com/office/drawing/2014/main" id="{390063F3-5585-4991-BD7D-1A50EA3974FE}"/>
                </a:ext>
              </a:extLst>
            </p:cNvPr>
            <p:cNvSpPr txBox="1"/>
            <p:nvPr/>
          </p:nvSpPr>
          <p:spPr>
            <a:xfrm>
              <a:off x="5998354" y="2792366"/>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9:30-10:15 PST</a:t>
              </a:r>
            </a:p>
          </p:txBody>
        </p:sp>
        <p:sp>
          <p:nvSpPr>
            <p:cNvPr id="45" name="Google Shape;349;p23">
              <a:extLst>
                <a:ext uri="{FF2B5EF4-FFF2-40B4-BE49-F238E27FC236}">
                  <a16:creationId xmlns:a16="http://schemas.microsoft.com/office/drawing/2014/main" id="{6DC87250-149B-45A1-B5A1-8C56C86F8C4A}"/>
                </a:ext>
              </a:extLst>
            </p:cNvPr>
            <p:cNvSpPr txBox="1"/>
            <p:nvPr/>
          </p:nvSpPr>
          <p:spPr>
            <a:xfrm>
              <a:off x="5998355" y="2438772"/>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9:15-9:30 PST</a:t>
              </a:r>
            </a:p>
          </p:txBody>
        </p:sp>
        <p:sp>
          <p:nvSpPr>
            <p:cNvPr id="46" name="Google Shape;349;p23">
              <a:extLst>
                <a:ext uri="{FF2B5EF4-FFF2-40B4-BE49-F238E27FC236}">
                  <a16:creationId xmlns:a16="http://schemas.microsoft.com/office/drawing/2014/main" id="{D98EE409-AF8E-4FEC-A66B-12236EE2888A}"/>
                </a:ext>
              </a:extLst>
            </p:cNvPr>
            <p:cNvSpPr txBox="1"/>
            <p:nvPr/>
          </p:nvSpPr>
          <p:spPr>
            <a:xfrm>
              <a:off x="5998355" y="2079078"/>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8:05-9:15 PST</a:t>
              </a:r>
            </a:p>
          </p:txBody>
        </p:sp>
        <p:sp>
          <p:nvSpPr>
            <p:cNvPr id="47" name="Google Shape;349;p23">
              <a:extLst>
                <a:ext uri="{FF2B5EF4-FFF2-40B4-BE49-F238E27FC236}">
                  <a16:creationId xmlns:a16="http://schemas.microsoft.com/office/drawing/2014/main" id="{11994DC3-086F-4BFC-BA26-FAFB37D565F6}"/>
                </a:ext>
              </a:extLst>
            </p:cNvPr>
            <p:cNvSpPr txBox="1"/>
            <p:nvPr/>
          </p:nvSpPr>
          <p:spPr>
            <a:xfrm>
              <a:off x="5998352" y="1723280"/>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8:00-8:05 PST</a:t>
              </a:r>
            </a:p>
          </p:txBody>
        </p:sp>
        <p:sp>
          <p:nvSpPr>
            <p:cNvPr id="48" name="Google Shape;349;p23">
              <a:extLst>
                <a:ext uri="{FF2B5EF4-FFF2-40B4-BE49-F238E27FC236}">
                  <a16:creationId xmlns:a16="http://schemas.microsoft.com/office/drawing/2014/main" id="{8080A94A-89D1-42B7-984A-819E9BBAC467}"/>
                </a:ext>
              </a:extLst>
            </p:cNvPr>
            <p:cNvSpPr txBox="1"/>
            <p:nvPr/>
          </p:nvSpPr>
          <p:spPr>
            <a:xfrm>
              <a:off x="6859332" y="1721423"/>
              <a:ext cx="2981881"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Welcome</a:t>
              </a:r>
            </a:p>
          </p:txBody>
        </p:sp>
        <p:sp>
          <p:nvSpPr>
            <p:cNvPr id="49" name="Google Shape;349;p23">
              <a:extLst>
                <a:ext uri="{FF2B5EF4-FFF2-40B4-BE49-F238E27FC236}">
                  <a16:creationId xmlns:a16="http://schemas.microsoft.com/office/drawing/2014/main" id="{475BAA47-CF52-4336-A20A-B15B2576C884}"/>
                </a:ext>
              </a:extLst>
            </p:cNvPr>
            <p:cNvSpPr txBox="1"/>
            <p:nvPr/>
          </p:nvSpPr>
          <p:spPr>
            <a:xfrm>
              <a:off x="6851641" y="2079081"/>
              <a:ext cx="2981881" cy="287997"/>
            </a:xfrm>
            <a:prstGeom prst="roundRect">
              <a:avLst>
                <a:gd name="adj" fmla="val 50000"/>
              </a:avLst>
            </a:prstGeom>
            <a:solidFill>
              <a:srgbClr val="FFB900"/>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Part 3</a:t>
              </a:r>
            </a:p>
          </p:txBody>
        </p:sp>
        <p:sp>
          <p:nvSpPr>
            <p:cNvPr id="50" name="Google Shape;349;p23">
              <a:extLst>
                <a:ext uri="{FF2B5EF4-FFF2-40B4-BE49-F238E27FC236}">
                  <a16:creationId xmlns:a16="http://schemas.microsoft.com/office/drawing/2014/main" id="{32601FE3-8164-427F-A060-EE966734508F}"/>
                </a:ext>
              </a:extLst>
            </p:cNvPr>
            <p:cNvSpPr txBox="1"/>
            <p:nvPr/>
          </p:nvSpPr>
          <p:spPr>
            <a:xfrm>
              <a:off x="6851641" y="2436739"/>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51" name="Google Shape;349;p23">
              <a:extLst>
                <a:ext uri="{FF2B5EF4-FFF2-40B4-BE49-F238E27FC236}">
                  <a16:creationId xmlns:a16="http://schemas.microsoft.com/office/drawing/2014/main" id="{90B602CA-67F7-46AA-BA01-B87EB86F9A08}"/>
                </a:ext>
              </a:extLst>
            </p:cNvPr>
            <p:cNvSpPr txBox="1"/>
            <p:nvPr/>
          </p:nvSpPr>
          <p:spPr>
            <a:xfrm>
              <a:off x="6843949" y="2794397"/>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Part 4</a:t>
              </a:r>
            </a:p>
          </p:txBody>
        </p:sp>
        <p:sp>
          <p:nvSpPr>
            <p:cNvPr id="52" name="Google Shape;349;p23">
              <a:extLst>
                <a:ext uri="{FF2B5EF4-FFF2-40B4-BE49-F238E27FC236}">
                  <a16:creationId xmlns:a16="http://schemas.microsoft.com/office/drawing/2014/main" id="{75817B70-F5E5-486B-A49F-C1D6DA109898}"/>
                </a:ext>
              </a:extLst>
            </p:cNvPr>
            <p:cNvSpPr txBox="1"/>
            <p:nvPr/>
          </p:nvSpPr>
          <p:spPr>
            <a:xfrm>
              <a:off x="6851641" y="3867371"/>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53" name="Google Shape;349;p23">
              <a:extLst>
                <a:ext uri="{FF2B5EF4-FFF2-40B4-BE49-F238E27FC236}">
                  <a16:creationId xmlns:a16="http://schemas.microsoft.com/office/drawing/2014/main" id="{A7AFEA4D-C1E0-4470-AD71-36FB63DD070A}"/>
                </a:ext>
              </a:extLst>
            </p:cNvPr>
            <p:cNvSpPr txBox="1"/>
            <p:nvPr/>
          </p:nvSpPr>
          <p:spPr>
            <a:xfrm>
              <a:off x="6859332" y="4582687"/>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54" name="Google Shape;349;p23">
              <a:extLst>
                <a:ext uri="{FF2B5EF4-FFF2-40B4-BE49-F238E27FC236}">
                  <a16:creationId xmlns:a16="http://schemas.microsoft.com/office/drawing/2014/main" id="{BD1CF5D3-F99A-4A4C-993D-C0969F35FE2E}"/>
                </a:ext>
              </a:extLst>
            </p:cNvPr>
            <p:cNvSpPr txBox="1"/>
            <p:nvPr/>
          </p:nvSpPr>
          <p:spPr>
            <a:xfrm>
              <a:off x="6859332" y="4225029"/>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Attack Patterns + Analysis + Emerging Threats</a:t>
              </a:r>
            </a:p>
          </p:txBody>
        </p:sp>
        <p:sp>
          <p:nvSpPr>
            <p:cNvPr id="55" name="Google Shape;349;p23">
              <a:extLst>
                <a:ext uri="{FF2B5EF4-FFF2-40B4-BE49-F238E27FC236}">
                  <a16:creationId xmlns:a16="http://schemas.microsoft.com/office/drawing/2014/main" id="{A6CC7BD8-6E21-4E70-BEC7-C546CC527C52}"/>
                </a:ext>
              </a:extLst>
            </p:cNvPr>
            <p:cNvSpPr txBox="1"/>
            <p:nvPr/>
          </p:nvSpPr>
          <p:spPr>
            <a:xfrm>
              <a:off x="6859332" y="4940345"/>
              <a:ext cx="2981881"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Attack Patterns</a:t>
              </a:r>
            </a:p>
          </p:txBody>
        </p:sp>
        <p:sp>
          <p:nvSpPr>
            <p:cNvPr id="56" name="Google Shape;349;p23">
              <a:extLst>
                <a:ext uri="{FF2B5EF4-FFF2-40B4-BE49-F238E27FC236}">
                  <a16:creationId xmlns:a16="http://schemas.microsoft.com/office/drawing/2014/main" id="{F6C8044B-DE04-4887-922C-8533AB934750}"/>
                </a:ext>
              </a:extLst>
            </p:cNvPr>
            <p:cNvSpPr txBox="1"/>
            <p:nvPr/>
          </p:nvSpPr>
          <p:spPr>
            <a:xfrm>
              <a:off x="6851641" y="6013319"/>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Lab: Clearing Recommendations</a:t>
              </a:r>
            </a:p>
          </p:txBody>
        </p:sp>
        <p:sp>
          <p:nvSpPr>
            <p:cNvPr id="57" name="Google Shape;349;p23">
              <a:extLst>
                <a:ext uri="{FF2B5EF4-FFF2-40B4-BE49-F238E27FC236}">
                  <a16:creationId xmlns:a16="http://schemas.microsoft.com/office/drawing/2014/main" id="{714833A5-F5FD-4BC5-8396-6637CF0B2AD3}"/>
                </a:ext>
              </a:extLst>
            </p:cNvPr>
            <p:cNvSpPr txBox="1"/>
            <p:nvPr/>
          </p:nvSpPr>
          <p:spPr>
            <a:xfrm>
              <a:off x="6851641" y="6370975"/>
              <a:ext cx="2981881"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Close</a:t>
              </a:r>
            </a:p>
          </p:txBody>
        </p:sp>
        <p:sp>
          <p:nvSpPr>
            <p:cNvPr id="58" name="Rectangle 57">
              <a:extLst>
                <a:ext uri="{FF2B5EF4-FFF2-40B4-BE49-F238E27FC236}">
                  <a16:creationId xmlns:a16="http://schemas.microsoft.com/office/drawing/2014/main" id="{C2EE8AC1-6F46-46CC-93B1-CFF38D0EAF98}"/>
                </a:ext>
              </a:extLst>
            </p:cNvPr>
            <p:cNvSpPr/>
            <p:nvPr/>
          </p:nvSpPr>
          <p:spPr bwMode="auto">
            <a:xfrm>
              <a:off x="6851641" y="1248562"/>
              <a:ext cx="2974190" cy="4084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Day 2</a:t>
              </a:r>
            </a:p>
          </p:txBody>
        </p:sp>
        <p:sp>
          <p:nvSpPr>
            <p:cNvPr id="59" name="Google Shape;349;p23">
              <a:extLst>
                <a:ext uri="{FF2B5EF4-FFF2-40B4-BE49-F238E27FC236}">
                  <a16:creationId xmlns:a16="http://schemas.microsoft.com/office/drawing/2014/main" id="{D5733401-33F0-4458-B9E5-968F2EC92459}"/>
                </a:ext>
              </a:extLst>
            </p:cNvPr>
            <p:cNvSpPr txBox="1"/>
            <p:nvPr/>
          </p:nvSpPr>
          <p:spPr>
            <a:xfrm>
              <a:off x="6843949" y="3152055"/>
              <a:ext cx="2981881"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Microsoft Defender for Cloud</a:t>
              </a:r>
            </a:p>
          </p:txBody>
        </p:sp>
        <p:sp>
          <p:nvSpPr>
            <p:cNvPr id="60" name="Google Shape;349;p23">
              <a:extLst>
                <a:ext uri="{FF2B5EF4-FFF2-40B4-BE49-F238E27FC236}">
                  <a16:creationId xmlns:a16="http://schemas.microsoft.com/office/drawing/2014/main" id="{F6DB9AA5-5B92-4238-A83A-9AB7ED3B5288}"/>
                </a:ext>
              </a:extLst>
            </p:cNvPr>
            <p:cNvSpPr txBox="1"/>
            <p:nvPr/>
          </p:nvSpPr>
          <p:spPr>
            <a:xfrm>
              <a:off x="6859332" y="3509713"/>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Lab: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 Part 3</a:t>
              </a:r>
            </a:p>
          </p:txBody>
        </p:sp>
        <p:sp>
          <p:nvSpPr>
            <p:cNvPr id="61" name="Google Shape;349;p23">
              <a:extLst>
                <a:ext uri="{FF2B5EF4-FFF2-40B4-BE49-F238E27FC236}">
                  <a16:creationId xmlns:a16="http://schemas.microsoft.com/office/drawing/2014/main" id="{75B3C38E-94E1-467C-95A2-642B98C1B4FD}"/>
                </a:ext>
              </a:extLst>
            </p:cNvPr>
            <p:cNvSpPr txBox="1"/>
            <p:nvPr/>
          </p:nvSpPr>
          <p:spPr>
            <a:xfrm>
              <a:off x="6851640" y="5298003"/>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Preparing for the Worse / BCDR</a:t>
              </a:r>
            </a:p>
          </p:txBody>
        </p:sp>
        <p:sp>
          <p:nvSpPr>
            <p:cNvPr id="62" name="Google Shape;349;p23">
              <a:extLst>
                <a:ext uri="{FF2B5EF4-FFF2-40B4-BE49-F238E27FC236}">
                  <a16:creationId xmlns:a16="http://schemas.microsoft.com/office/drawing/2014/main" id="{B2B27C64-7102-4BD8-99B6-2B3AE96E1EAB}"/>
                </a:ext>
              </a:extLst>
            </p:cNvPr>
            <p:cNvSpPr txBox="1"/>
            <p:nvPr/>
          </p:nvSpPr>
          <p:spPr>
            <a:xfrm>
              <a:off x="6859332" y="5655661"/>
              <a:ext cx="2981881"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Restoring Systems</a:t>
              </a:r>
            </a:p>
          </p:txBody>
        </p:sp>
      </p:grpSp>
      <p:grpSp>
        <p:nvGrpSpPr>
          <p:cNvPr id="69" name="Group 68">
            <a:extLst>
              <a:ext uri="{FF2B5EF4-FFF2-40B4-BE49-F238E27FC236}">
                <a16:creationId xmlns:a16="http://schemas.microsoft.com/office/drawing/2014/main" id="{DF95AD84-719F-466C-9B5F-E8D307D95DFE}"/>
              </a:ext>
            </a:extLst>
          </p:cNvPr>
          <p:cNvGrpSpPr/>
          <p:nvPr/>
        </p:nvGrpSpPr>
        <p:grpSpPr>
          <a:xfrm>
            <a:off x="10517535" y="4836011"/>
            <a:ext cx="1200150" cy="1788257"/>
            <a:chOff x="10572750" y="4722081"/>
            <a:chExt cx="1200150" cy="1788257"/>
          </a:xfrm>
        </p:grpSpPr>
        <p:sp>
          <p:nvSpPr>
            <p:cNvPr id="68" name="Rectangle: Rounded Corners 67">
              <a:extLst>
                <a:ext uri="{FF2B5EF4-FFF2-40B4-BE49-F238E27FC236}">
                  <a16:creationId xmlns:a16="http://schemas.microsoft.com/office/drawing/2014/main" id="{48812BB6-F6F7-44B1-89FF-DA887882A997}"/>
                </a:ext>
              </a:extLst>
            </p:cNvPr>
            <p:cNvSpPr/>
            <p:nvPr/>
          </p:nvSpPr>
          <p:spPr bwMode="auto">
            <a:xfrm>
              <a:off x="10572750" y="4722081"/>
              <a:ext cx="1200150" cy="1788257"/>
            </a:xfrm>
            <a:prstGeom prst="round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3" name="Google Shape;349;p23">
              <a:extLst>
                <a:ext uri="{FF2B5EF4-FFF2-40B4-BE49-F238E27FC236}">
                  <a16:creationId xmlns:a16="http://schemas.microsoft.com/office/drawing/2014/main" id="{6481E654-4B86-453B-8E43-8175893ACD69}"/>
                </a:ext>
              </a:extLst>
            </p:cNvPr>
            <p:cNvSpPr txBox="1"/>
            <p:nvPr/>
          </p:nvSpPr>
          <p:spPr>
            <a:xfrm>
              <a:off x="10711029" y="5037066"/>
              <a:ext cx="895754"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800" b="1" i="0" u="none" strike="noStrike" kern="1200" cap="none" spc="0" normalizeH="0" baseline="0" noProof="0" dirty="0">
                  <a:ln>
                    <a:noFill/>
                  </a:ln>
                  <a:solidFill>
                    <a:srgbClr val="FFFFFF"/>
                  </a:solidFill>
                  <a:effectLst/>
                  <a:uLnTx/>
                  <a:uFillTx/>
                  <a:latin typeface="Segoe UI"/>
                  <a:ea typeface="+mn-ea"/>
                  <a:cs typeface="+mn-cs"/>
                </a:rPr>
                <a:t>Whole Group</a:t>
              </a:r>
            </a:p>
          </p:txBody>
        </p:sp>
        <p:sp>
          <p:nvSpPr>
            <p:cNvPr id="64" name="Google Shape;349;p23">
              <a:extLst>
                <a:ext uri="{FF2B5EF4-FFF2-40B4-BE49-F238E27FC236}">
                  <a16:creationId xmlns:a16="http://schemas.microsoft.com/office/drawing/2014/main" id="{71CAC731-E090-4696-BAD7-6C27E01A2F7A}"/>
                </a:ext>
              </a:extLst>
            </p:cNvPr>
            <p:cNvSpPr txBox="1"/>
            <p:nvPr/>
          </p:nvSpPr>
          <p:spPr>
            <a:xfrm>
              <a:off x="10711029" y="5402877"/>
              <a:ext cx="895754"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800" b="1" i="0" u="none" strike="noStrike" kern="1200" cap="none" spc="0" normalizeH="0" baseline="0" noProof="0" dirty="0">
                  <a:ln>
                    <a:noFill/>
                  </a:ln>
                  <a:solidFill>
                    <a:srgbClr val="000000"/>
                  </a:solidFill>
                  <a:effectLst/>
                  <a:uLnTx/>
                  <a:uFillTx/>
                  <a:latin typeface="Segoe UI"/>
                  <a:ea typeface="+mn-ea"/>
                  <a:cs typeface="+mn-cs"/>
                </a:rPr>
                <a:t>Presentation</a:t>
              </a:r>
            </a:p>
          </p:txBody>
        </p:sp>
        <p:sp>
          <p:nvSpPr>
            <p:cNvPr id="65" name="Google Shape;349;p23">
              <a:extLst>
                <a:ext uri="{FF2B5EF4-FFF2-40B4-BE49-F238E27FC236}">
                  <a16:creationId xmlns:a16="http://schemas.microsoft.com/office/drawing/2014/main" id="{4C235398-6C6D-4516-B57E-66EEEB7A80A1}"/>
                </a:ext>
              </a:extLst>
            </p:cNvPr>
            <p:cNvSpPr txBox="1"/>
            <p:nvPr/>
          </p:nvSpPr>
          <p:spPr>
            <a:xfrm>
              <a:off x="10711029" y="5768688"/>
              <a:ext cx="895754"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800" b="1" i="0" u="none" strike="noStrike" kern="1200" cap="none" spc="0" normalizeH="0" baseline="0" noProof="0" dirty="0">
                  <a:ln>
                    <a:noFill/>
                  </a:ln>
                  <a:solidFill>
                    <a:srgbClr val="FFFFFF"/>
                  </a:solidFill>
                  <a:effectLst/>
                  <a:uLnTx/>
                  <a:uFillTx/>
                  <a:latin typeface="Segoe UI"/>
                  <a:ea typeface="+mn-ea"/>
                  <a:cs typeface="+mn-cs"/>
                </a:rPr>
                <a:t>Group Activity</a:t>
              </a:r>
            </a:p>
          </p:txBody>
        </p:sp>
        <p:sp>
          <p:nvSpPr>
            <p:cNvPr id="66" name="Google Shape;349;p23">
              <a:extLst>
                <a:ext uri="{FF2B5EF4-FFF2-40B4-BE49-F238E27FC236}">
                  <a16:creationId xmlns:a16="http://schemas.microsoft.com/office/drawing/2014/main" id="{9E563FC8-EB38-4B29-8E05-72253269DB1E}"/>
                </a:ext>
              </a:extLst>
            </p:cNvPr>
            <p:cNvSpPr txBox="1"/>
            <p:nvPr/>
          </p:nvSpPr>
          <p:spPr>
            <a:xfrm>
              <a:off x="10711029" y="6112751"/>
              <a:ext cx="895754"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800" b="1" i="0" u="none" strike="noStrike" kern="1200" cap="none" spc="0" normalizeH="0" baseline="0" noProof="0" dirty="0">
                  <a:ln>
                    <a:noFill/>
                  </a:ln>
                  <a:solidFill>
                    <a:srgbClr val="FFFFFF"/>
                  </a:solidFill>
                  <a:effectLst/>
                  <a:uLnTx/>
                  <a:uFillTx/>
                  <a:latin typeface="Segoe UI"/>
                  <a:ea typeface="+mn-ea"/>
                  <a:cs typeface="+mn-cs"/>
                </a:rPr>
                <a:t>Hands-on Lab</a:t>
              </a:r>
            </a:p>
          </p:txBody>
        </p:sp>
        <p:sp>
          <p:nvSpPr>
            <p:cNvPr id="67" name="TextBox 66">
              <a:extLst>
                <a:ext uri="{FF2B5EF4-FFF2-40B4-BE49-F238E27FC236}">
                  <a16:creationId xmlns:a16="http://schemas.microsoft.com/office/drawing/2014/main" id="{5D19ABD2-722B-4A20-B7A1-602F7C250F47}"/>
                </a:ext>
              </a:extLst>
            </p:cNvPr>
            <p:cNvSpPr txBox="1"/>
            <p:nvPr/>
          </p:nvSpPr>
          <p:spPr>
            <a:xfrm>
              <a:off x="10572750" y="4765556"/>
              <a:ext cx="1162050"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Key</a:t>
              </a:r>
            </a:p>
          </p:txBody>
        </p:sp>
      </p:grpSp>
    </p:spTree>
    <p:extLst>
      <p:ext uri="{BB962C8B-B14F-4D97-AF65-F5344CB8AC3E}">
        <p14:creationId xmlns:p14="http://schemas.microsoft.com/office/powerpoint/2010/main" val="21399185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Diagram, schematic&#10;&#10;Description automatically generated">
            <a:extLst>
              <a:ext uri="{FF2B5EF4-FFF2-40B4-BE49-F238E27FC236}">
                <a16:creationId xmlns:a16="http://schemas.microsoft.com/office/drawing/2014/main" id="{0CAA7C47-34DD-40D5-9A5C-E9A1C09BAD4E}"/>
              </a:ext>
            </a:extLst>
          </p:cNvPr>
          <p:cNvPicPr>
            <a:picLocks noGrp="1" noChangeAspect="1"/>
          </p:cNvPicPr>
          <p:nvPr>
            <p:ph idx="1"/>
          </p:nvPr>
        </p:nvPicPr>
        <p:blipFill rotWithShape="1">
          <a:blip r:embed="rId2"/>
          <a:stretch/>
        </p:blipFill>
        <p:spPr>
          <a:xfrm>
            <a:off x="4630164" y="1435100"/>
            <a:ext cx="2926909" cy="1612900"/>
          </a:xfrm>
          <a:prstGeom prst="rect">
            <a:avLst/>
          </a:prstGeom>
        </p:spPr>
      </p:pic>
    </p:spTree>
    <p:extLst>
      <p:ext uri="{BB962C8B-B14F-4D97-AF65-F5344CB8AC3E}">
        <p14:creationId xmlns:p14="http://schemas.microsoft.com/office/powerpoint/2010/main" val="32147411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11157" y="1952060"/>
            <a:ext cx="351525" cy="391063"/>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8465800" y="2054351"/>
            <a:ext cx="561683" cy="40901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3369564" y="2045069"/>
            <a:ext cx="533400" cy="428105"/>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5818872" y="1956026"/>
            <a:ext cx="553548" cy="585008"/>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txBox="1"/>
          <p:nvPr/>
        </p:nvSpPr>
        <p:spPr>
          <a:xfrm>
            <a:off x="4021073" y="2065782"/>
            <a:ext cx="892175" cy="635635"/>
          </a:xfrm>
          <a:prstGeom prst="rect">
            <a:avLst/>
          </a:prstGeom>
        </p:spPr>
        <p:txBody>
          <a:bodyPr vert="horz" wrap="square" lIns="0" tIns="13335" rIns="0" bIns="0" rtlCol="0">
            <a:spAutoFit/>
          </a:bodyPr>
          <a:lstStyle/>
          <a:p>
            <a:pPr marL="12700" marR="5080" lvl="0" indent="0" algn="l" defTabSz="914400" rtl="0" eaLnBrk="1" fontAlgn="auto" latinLnBrk="0" hangingPunct="1">
              <a:lnSpc>
                <a:spcPct val="100000"/>
              </a:lnSpc>
              <a:spcBef>
                <a:spcPts val="105"/>
              </a:spcBef>
              <a:spcAft>
                <a:spcPts val="0"/>
              </a:spcAft>
              <a:buClrTx/>
              <a:buSzTx/>
              <a:buFontTx/>
              <a:buNone/>
              <a:tabLst/>
              <a:defRPr/>
            </a:pPr>
            <a:r>
              <a:rPr kumimoji="0" sz="2000" b="0" i="0" u="none" strike="noStrike" kern="1200" cap="none" spc="-70" normalizeH="0" baseline="0" noProof="0" dirty="0">
                <a:ln>
                  <a:noFill/>
                </a:ln>
                <a:solidFill>
                  <a:prstClr val="black"/>
                </a:solidFill>
                <a:effectLst/>
                <a:uLnTx/>
                <a:uFillTx/>
                <a:latin typeface="Segoe UI"/>
                <a:ea typeface="+mn-ea"/>
                <a:cs typeface="Segoe UI"/>
              </a:rPr>
              <a:t>F</a:t>
            </a:r>
            <a:r>
              <a:rPr kumimoji="0" sz="2000" b="0" i="0" u="none" strike="noStrike" kern="1200" cap="none" spc="0" normalizeH="0" baseline="0" noProof="0" dirty="0">
                <a:ln>
                  <a:noFill/>
                </a:ln>
                <a:solidFill>
                  <a:prstClr val="black"/>
                </a:solidFill>
                <a:effectLst/>
                <a:uLnTx/>
                <a:uFillTx/>
                <a:latin typeface="Segoe UI"/>
                <a:ea typeface="+mn-ea"/>
                <a:cs typeface="Segoe UI"/>
              </a:rPr>
              <a:t>ami</a:t>
            </a:r>
            <a:r>
              <a:rPr kumimoji="0" sz="2000" b="0" i="0" u="none" strike="noStrike" kern="1200" cap="none" spc="-10" normalizeH="0" baseline="0" noProof="0" dirty="0">
                <a:ln>
                  <a:noFill/>
                </a:ln>
                <a:solidFill>
                  <a:prstClr val="black"/>
                </a:solidFill>
                <a:effectLst/>
                <a:uLnTx/>
                <a:uFillTx/>
                <a:latin typeface="Segoe UI"/>
                <a:ea typeface="+mn-ea"/>
                <a:cs typeface="Segoe UI"/>
              </a:rPr>
              <a:t>l</a:t>
            </a:r>
            <a:r>
              <a:rPr kumimoji="0" sz="2000" b="0" i="0" u="none" strike="noStrike" kern="1200" cap="none" spc="-5" normalizeH="0" baseline="0" noProof="0" dirty="0">
                <a:ln>
                  <a:noFill/>
                </a:ln>
                <a:solidFill>
                  <a:prstClr val="black"/>
                </a:solidFill>
                <a:effectLst/>
                <a:uLnTx/>
                <a:uFillTx/>
                <a:latin typeface="Segoe UI"/>
                <a:ea typeface="+mn-ea"/>
                <a:cs typeface="Segoe UI"/>
              </a:rPr>
              <a:t>iar  Device</a:t>
            </a:r>
            <a:endParaRPr kumimoji="0" sz="2000" b="0" i="0" u="none" strike="noStrike" kern="1200" cap="none" spc="0" normalizeH="0" baseline="0" noProof="0">
              <a:ln>
                <a:noFill/>
              </a:ln>
              <a:solidFill>
                <a:prstClr val="black"/>
              </a:solidFill>
              <a:effectLst/>
              <a:uLnTx/>
              <a:uFillTx/>
              <a:latin typeface="Segoe UI"/>
              <a:ea typeface="+mn-ea"/>
              <a:cs typeface="Segoe UI"/>
            </a:endParaRPr>
          </a:p>
        </p:txBody>
      </p:sp>
      <p:sp>
        <p:nvSpPr>
          <p:cNvPr id="7" name="object 7"/>
          <p:cNvSpPr txBox="1"/>
          <p:nvPr/>
        </p:nvSpPr>
        <p:spPr>
          <a:xfrm>
            <a:off x="6454266" y="2088007"/>
            <a:ext cx="1171575"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0" i="0" u="none" strike="noStrike" kern="1200" cap="none" spc="-10" normalizeH="0" baseline="0" noProof="0" dirty="0">
                <a:ln>
                  <a:noFill/>
                </a:ln>
                <a:solidFill>
                  <a:prstClr val="black"/>
                </a:solidFill>
                <a:effectLst/>
                <a:uLnTx/>
                <a:uFillTx/>
                <a:latin typeface="Segoe UI"/>
                <a:ea typeface="+mn-ea"/>
                <a:cs typeface="Segoe UI"/>
              </a:rPr>
              <a:t>Familiar</a:t>
            </a:r>
            <a:r>
              <a:rPr kumimoji="0" sz="2000" b="0" i="0" u="none" strike="noStrike" kern="1200" cap="none" spc="-85" normalizeH="0" baseline="0" noProof="0" dirty="0">
                <a:ln>
                  <a:noFill/>
                </a:ln>
                <a:solidFill>
                  <a:prstClr val="black"/>
                </a:solidFill>
                <a:effectLst/>
                <a:uLnTx/>
                <a:uFillTx/>
                <a:latin typeface="Segoe UI"/>
                <a:ea typeface="+mn-ea"/>
                <a:cs typeface="Segoe UI"/>
              </a:rPr>
              <a:t> </a:t>
            </a:r>
            <a:r>
              <a:rPr kumimoji="0" sz="2000" b="0" i="0" u="none" strike="noStrike" kern="1200" cap="none" spc="-5" normalizeH="0" baseline="0" noProof="0" dirty="0">
                <a:ln>
                  <a:noFill/>
                </a:ln>
                <a:solidFill>
                  <a:prstClr val="black"/>
                </a:solidFill>
                <a:effectLst/>
                <a:uLnTx/>
                <a:uFillTx/>
                <a:latin typeface="Segoe UI"/>
                <a:ea typeface="+mn-ea"/>
                <a:cs typeface="Segoe UI"/>
              </a:rPr>
              <a:t>IP</a:t>
            </a:r>
            <a:endParaRPr kumimoji="0" sz="2000" b="0" i="0" u="none" strike="noStrike" kern="1200" cap="none" spc="0" normalizeH="0" baseline="0" noProof="0">
              <a:ln>
                <a:noFill/>
              </a:ln>
              <a:solidFill>
                <a:prstClr val="black"/>
              </a:solidFill>
              <a:effectLst/>
              <a:uLnTx/>
              <a:uFillTx/>
              <a:latin typeface="Segoe UI"/>
              <a:ea typeface="+mn-ea"/>
              <a:cs typeface="Segoe UI"/>
            </a:endParaRPr>
          </a:p>
        </p:txBody>
      </p:sp>
      <p:sp>
        <p:nvSpPr>
          <p:cNvPr id="8" name="object 8"/>
          <p:cNvSpPr txBox="1"/>
          <p:nvPr/>
        </p:nvSpPr>
        <p:spPr>
          <a:xfrm>
            <a:off x="9302242" y="2065782"/>
            <a:ext cx="1299210" cy="635635"/>
          </a:xfrm>
          <a:prstGeom prst="rect">
            <a:avLst/>
          </a:prstGeom>
        </p:spPr>
        <p:txBody>
          <a:bodyPr vert="horz" wrap="square" lIns="0" tIns="13335" rIns="0" bIns="0" rtlCol="0">
            <a:spAutoFit/>
          </a:bodyPr>
          <a:lstStyle/>
          <a:p>
            <a:pPr marL="12700" marR="5080" lvl="0" indent="0" algn="l" defTabSz="914400" rtl="0" eaLnBrk="1" fontAlgn="auto" latinLnBrk="0" hangingPunct="1">
              <a:lnSpc>
                <a:spcPct val="100000"/>
              </a:lnSpc>
              <a:spcBef>
                <a:spcPts val="105"/>
              </a:spcBef>
              <a:spcAft>
                <a:spcPts val="0"/>
              </a:spcAft>
              <a:buClrTx/>
              <a:buSzTx/>
              <a:buFontTx/>
              <a:buNone/>
              <a:tabLst/>
              <a:defRPr/>
            </a:pPr>
            <a:r>
              <a:rPr kumimoji="0" sz="2000" b="0" i="0" u="none" strike="noStrike" kern="1200" cap="none" spc="-25" normalizeH="0" baseline="0" noProof="0" dirty="0">
                <a:ln>
                  <a:noFill/>
                </a:ln>
                <a:solidFill>
                  <a:prstClr val="black"/>
                </a:solidFill>
                <a:effectLst/>
                <a:uLnTx/>
                <a:uFillTx/>
                <a:latin typeface="Segoe UI"/>
                <a:ea typeface="+mn-ea"/>
                <a:cs typeface="Segoe UI"/>
              </a:rPr>
              <a:t>Trusted  </a:t>
            </a:r>
            <a:r>
              <a:rPr kumimoji="0" sz="2000" b="0" i="0" u="none" strike="noStrike" kern="1200" cap="none" spc="0" normalizeH="0" baseline="0" noProof="0" dirty="0">
                <a:ln>
                  <a:noFill/>
                </a:ln>
                <a:solidFill>
                  <a:prstClr val="black"/>
                </a:solidFill>
                <a:effectLst/>
                <a:uLnTx/>
                <a:uFillTx/>
                <a:latin typeface="Segoe UI"/>
                <a:ea typeface="+mn-ea"/>
                <a:cs typeface="Segoe UI"/>
              </a:rPr>
              <a:t>App</a:t>
            </a:r>
            <a:r>
              <a:rPr kumimoji="0" sz="2000" b="0" i="0" u="none" strike="noStrike" kern="1200" cap="none" spc="-10" normalizeH="0" baseline="0" noProof="0" dirty="0">
                <a:ln>
                  <a:noFill/>
                </a:ln>
                <a:solidFill>
                  <a:prstClr val="black"/>
                </a:solidFill>
                <a:effectLst/>
                <a:uLnTx/>
                <a:uFillTx/>
                <a:latin typeface="Segoe UI"/>
                <a:ea typeface="+mn-ea"/>
                <a:cs typeface="Segoe UI"/>
              </a:rPr>
              <a:t>l</a:t>
            </a:r>
            <a:r>
              <a:rPr kumimoji="0" sz="2000" b="0" i="0" u="none" strike="noStrike" kern="1200" cap="none" spc="-5" normalizeH="0" baseline="0" noProof="0" dirty="0">
                <a:ln>
                  <a:noFill/>
                </a:ln>
                <a:solidFill>
                  <a:prstClr val="black"/>
                </a:solidFill>
                <a:effectLst/>
                <a:uLnTx/>
                <a:uFillTx/>
                <a:latin typeface="Segoe UI"/>
                <a:ea typeface="+mn-ea"/>
                <a:cs typeface="Segoe UI"/>
              </a:rPr>
              <a:t>i</a:t>
            </a:r>
            <a:r>
              <a:rPr kumimoji="0" sz="2000" b="0" i="0" u="none" strike="noStrike" kern="1200" cap="none" spc="-10" normalizeH="0" baseline="0" noProof="0" dirty="0">
                <a:ln>
                  <a:noFill/>
                </a:ln>
                <a:solidFill>
                  <a:prstClr val="black"/>
                </a:solidFill>
                <a:effectLst/>
                <a:uLnTx/>
                <a:uFillTx/>
                <a:latin typeface="Segoe UI"/>
                <a:ea typeface="+mn-ea"/>
                <a:cs typeface="Segoe UI"/>
              </a:rPr>
              <a:t>c</a:t>
            </a:r>
            <a:r>
              <a:rPr kumimoji="0" sz="2000" b="0" i="0" u="none" strike="noStrike" kern="1200" cap="none" spc="0" normalizeH="0" baseline="0" noProof="0" dirty="0">
                <a:ln>
                  <a:noFill/>
                </a:ln>
                <a:solidFill>
                  <a:prstClr val="black"/>
                </a:solidFill>
                <a:effectLst/>
                <a:uLnTx/>
                <a:uFillTx/>
                <a:latin typeface="Segoe UI"/>
                <a:ea typeface="+mn-ea"/>
                <a:cs typeface="Segoe UI"/>
              </a:rPr>
              <a:t>ation</a:t>
            </a:r>
            <a:endParaRPr kumimoji="0" sz="2000" b="0" i="0" u="none" strike="noStrike" kern="1200" cap="none" spc="0" normalizeH="0" baseline="0" noProof="0">
              <a:ln>
                <a:noFill/>
              </a:ln>
              <a:solidFill>
                <a:prstClr val="black"/>
              </a:solidFill>
              <a:effectLst/>
              <a:uLnTx/>
              <a:uFillTx/>
              <a:latin typeface="Segoe UI"/>
              <a:ea typeface="+mn-ea"/>
              <a:cs typeface="Segoe UI"/>
            </a:endParaRPr>
          </a:p>
        </p:txBody>
      </p:sp>
      <p:sp>
        <p:nvSpPr>
          <p:cNvPr id="9" name="object 9"/>
          <p:cNvSpPr txBox="1"/>
          <p:nvPr/>
        </p:nvSpPr>
        <p:spPr>
          <a:xfrm>
            <a:off x="1400936" y="2061794"/>
            <a:ext cx="652780" cy="33147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0" i="0" u="none" strike="noStrike" kern="1200" cap="none" spc="-5" normalizeH="0" baseline="0" noProof="0" dirty="0">
                <a:ln>
                  <a:noFill/>
                </a:ln>
                <a:solidFill>
                  <a:prstClr val="black"/>
                </a:solidFill>
                <a:effectLst/>
                <a:uLnTx/>
                <a:uFillTx/>
                <a:latin typeface="Segoe UI"/>
                <a:ea typeface="+mn-ea"/>
                <a:cs typeface="Segoe UI"/>
              </a:rPr>
              <a:t>C</a:t>
            </a:r>
            <a:r>
              <a:rPr kumimoji="0" sz="2000" b="0" i="0" u="none" strike="noStrike" kern="1200" cap="none" spc="-15" normalizeH="0" baseline="0" noProof="0" dirty="0">
                <a:ln>
                  <a:noFill/>
                </a:ln>
                <a:solidFill>
                  <a:prstClr val="black"/>
                </a:solidFill>
                <a:effectLst/>
                <a:uLnTx/>
                <a:uFillTx/>
                <a:latin typeface="Segoe UI"/>
                <a:ea typeface="+mn-ea"/>
                <a:cs typeface="Segoe UI"/>
              </a:rPr>
              <a:t>l</a:t>
            </a:r>
            <a:r>
              <a:rPr kumimoji="0" sz="2000" b="0" i="0" u="none" strike="noStrike" kern="1200" cap="none" spc="0" normalizeH="0" baseline="0" noProof="0" dirty="0">
                <a:ln>
                  <a:noFill/>
                </a:ln>
                <a:solidFill>
                  <a:prstClr val="black"/>
                </a:solidFill>
                <a:effectLst/>
                <a:uLnTx/>
                <a:uFillTx/>
                <a:latin typeface="Segoe UI"/>
                <a:ea typeface="+mn-ea"/>
                <a:cs typeface="Segoe UI"/>
              </a:rPr>
              <a:t>a</a:t>
            </a:r>
            <a:r>
              <a:rPr kumimoji="0" sz="2000" b="0" i="0" u="none" strike="noStrike" kern="1200" cap="none" spc="-10" normalizeH="0" baseline="0" noProof="0" dirty="0">
                <a:ln>
                  <a:noFill/>
                </a:ln>
                <a:solidFill>
                  <a:prstClr val="black"/>
                </a:solidFill>
                <a:effectLst/>
                <a:uLnTx/>
                <a:uFillTx/>
                <a:latin typeface="Segoe UI"/>
                <a:ea typeface="+mn-ea"/>
                <a:cs typeface="Segoe UI"/>
              </a:rPr>
              <a:t>i</a:t>
            </a:r>
            <a:r>
              <a:rPr kumimoji="0" sz="2000" b="0" i="0" u="none" strike="noStrike" kern="1200" cap="none" spc="-30" normalizeH="0" baseline="0" noProof="0" dirty="0">
                <a:ln>
                  <a:noFill/>
                </a:ln>
                <a:solidFill>
                  <a:prstClr val="black"/>
                </a:solidFill>
                <a:effectLst/>
                <a:uLnTx/>
                <a:uFillTx/>
                <a:latin typeface="Segoe UI"/>
                <a:ea typeface="+mn-ea"/>
                <a:cs typeface="Segoe UI"/>
              </a:rPr>
              <a:t>r</a:t>
            </a:r>
            <a:r>
              <a:rPr kumimoji="0" sz="2000" b="0" i="0" u="none" strike="noStrike" kern="1200" cap="none" spc="0" normalizeH="0" baseline="0" noProof="0" dirty="0">
                <a:ln>
                  <a:noFill/>
                </a:ln>
                <a:solidFill>
                  <a:prstClr val="black"/>
                </a:solidFill>
                <a:effectLst/>
                <a:uLnTx/>
                <a:uFillTx/>
                <a:latin typeface="Segoe UI"/>
                <a:ea typeface="+mn-ea"/>
                <a:cs typeface="Segoe UI"/>
              </a:rPr>
              <a:t>e</a:t>
            </a:r>
            <a:endParaRPr kumimoji="0" sz="2000" b="0" i="0" u="none" strike="noStrike" kern="1200" cap="none" spc="0" normalizeH="0" baseline="0" noProof="0">
              <a:ln>
                <a:noFill/>
              </a:ln>
              <a:solidFill>
                <a:prstClr val="black"/>
              </a:solidFill>
              <a:effectLst/>
              <a:uLnTx/>
              <a:uFillTx/>
              <a:latin typeface="Segoe UI"/>
              <a:ea typeface="+mn-ea"/>
              <a:cs typeface="Segoe UI"/>
            </a:endParaRPr>
          </a:p>
        </p:txBody>
      </p:sp>
      <p:sp>
        <p:nvSpPr>
          <p:cNvPr id="10" name="object 10"/>
          <p:cNvSpPr/>
          <p:nvPr/>
        </p:nvSpPr>
        <p:spPr>
          <a:xfrm>
            <a:off x="1284918" y="2423471"/>
            <a:ext cx="586740" cy="210820"/>
          </a:xfrm>
          <a:custGeom>
            <a:avLst/>
            <a:gdLst/>
            <a:ahLst/>
            <a:cxnLst/>
            <a:rect l="l" t="t" r="r" b="b"/>
            <a:pathLst>
              <a:path w="586739" h="210819">
                <a:moveTo>
                  <a:pt x="551419" y="193857"/>
                </a:moveTo>
                <a:lnTo>
                  <a:pt x="550923" y="193857"/>
                </a:lnTo>
                <a:lnTo>
                  <a:pt x="546043" y="194316"/>
                </a:lnTo>
                <a:lnTo>
                  <a:pt x="542823" y="198210"/>
                </a:lnTo>
                <a:lnTo>
                  <a:pt x="543649" y="206994"/>
                </a:lnTo>
                <a:lnTo>
                  <a:pt x="547531" y="210222"/>
                </a:lnTo>
                <a:lnTo>
                  <a:pt x="551915" y="209809"/>
                </a:lnTo>
                <a:lnTo>
                  <a:pt x="582395" y="209809"/>
                </a:lnTo>
                <a:lnTo>
                  <a:pt x="585935" y="206361"/>
                </a:lnTo>
                <a:lnTo>
                  <a:pt x="586060" y="197577"/>
                </a:lnTo>
                <a:lnTo>
                  <a:pt x="582556" y="193966"/>
                </a:lnTo>
                <a:lnTo>
                  <a:pt x="577954" y="193903"/>
                </a:lnTo>
                <a:lnTo>
                  <a:pt x="551915" y="193903"/>
                </a:lnTo>
                <a:lnTo>
                  <a:pt x="551419" y="193857"/>
                </a:lnTo>
                <a:close/>
              </a:path>
              <a:path w="586739" h="210819">
                <a:moveTo>
                  <a:pt x="582395" y="209809"/>
                </a:moveTo>
                <a:lnTo>
                  <a:pt x="577954" y="209809"/>
                </a:lnTo>
                <a:lnTo>
                  <a:pt x="582331" y="209872"/>
                </a:lnTo>
                <a:close/>
              </a:path>
              <a:path w="586739" h="210819">
                <a:moveTo>
                  <a:pt x="572743" y="15952"/>
                </a:moveTo>
                <a:lnTo>
                  <a:pt x="556874" y="15952"/>
                </a:lnTo>
                <a:lnTo>
                  <a:pt x="556874" y="193903"/>
                </a:lnTo>
                <a:lnTo>
                  <a:pt x="572743" y="193903"/>
                </a:lnTo>
                <a:lnTo>
                  <a:pt x="572743" y="15952"/>
                </a:lnTo>
                <a:close/>
              </a:path>
              <a:path w="586739" h="210819">
                <a:moveTo>
                  <a:pt x="551419" y="0"/>
                </a:moveTo>
                <a:lnTo>
                  <a:pt x="546215" y="2531"/>
                </a:lnTo>
                <a:lnTo>
                  <a:pt x="545838" y="2916"/>
                </a:lnTo>
                <a:lnTo>
                  <a:pt x="545507" y="3327"/>
                </a:lnTo>
                <a:lnTo>
                  <a:pt x="545223" y="3777"/>
                </a:lnTo>
                <a:lnTo>
                  <a:pt x="544932" y="4168"/>
                </a:lnTo>
                <a:lnTo>
                  <a:pt x="544687" y="4579"/>
                </a:lnTo>
                <a:lnTo>
                  <a:pt x="544476" y="5017"/>
                </a:lnTo>
                <a:lnTo>
                  <a:pt x="544178" y="5812"/>
                </a:lnTo>
                <a:lnTo>
                  <a:pt x="544013" y="6654"/>
                </a:lnTo>
                <a:lnTo>
                  <a:pt x="544039" y="9013"/>
                </a:lnTo>
                <a:lnTo>
                  <a:pt x="546215" y="13221"/>
                </a:lnTo>
                <a:lnTo>
                  <a:pt x="546526" y="13725"/>
                </a:lnTo>
                <a:lnTo>
                  <a:pt x="546704" y="13964"/>
                </a:lnTo>
                <a:lnTo>
                  <a:pt x="548146" y="15236"/>
                </a:lnTo>
                <a:lnTo>
                  <a:pt x="549997" y="15945"/>
                </a:lnTo>
                <a:lnTo>
                  <a:pt x="577974" y="15945"/>
                </a:lnTo>
                <a:lnTo>
                  <a:pt x="578694" y="15707"/>
                </a:lnTo>
                <a:lnTo>
                  <a:pt x="579435" y="15707"/>
                </a:lnTo>
                <a:lnTo>
                  <a:pt x="582913" y="13964"/>
                </a:lnTo>
                <a:lnTo>
                  <a:pt x="583415" y="13646"/>
                </a:lnTo>
                <a:lnTo>
                  <a:pt x="583653" y="13467"/>
                </a:lnTo>
                <a:lnTo>
                  <a:pt x="583997" y="12983"/>
                </a:lnTo>
                <a:lnTo>
                  <a:pt x="584394" y="12227"/>
                </a:lnTo>
                <a:lnTo>
                  <a:pt x="584744" y="11737"/>
                </a:lnTo>
                <a:lnTo>
                  <a:pt x="584896" y="11478"/>
                </a:lnTo>
                <a:lnTo>
                  <a:pt x="585108" y="11001"/>
                </a:lnTo>
                <a:lnTo>
                  <a:pt x="585273" y="10504"/>
                </a:lnTo>
                <a:lnTo>
                  <a:pt x="585447" y="9769"/>
                </a:lnTo>
                <a:lnTo>
                  <a:pt x="586186" y="7131"/>
                </a:lnTo>
                <a:lnTo>
                  <a:pt x="581174" y="795"/>
                </a:lnTo>
                <a:lnTo>
                  <a:pt x="580684" y="450"/>
                </a:lnTo>
                <a:lnTo>
                  <a:pt x="580426" y="298"/>
                </a:lnTo>
                <a:lnTo>
                  <a:pt x="579772" y="106"/>
                </a:lnTo>
                <a:lnTo>
                  <a:pt x="579435" y="46"/>
                </a:lnTo>
                <a:lnTo>
                  <a:pt x="551915" y="46"/>
                </a:lnTo>
                <a:lnTo>
                  <a:pt x="551419" y="0"/>
                </a:lnTo>
                <a:close/>
              </a:path>
              <a:path w="586739" h="210819">
                <a:moveTo>
                  <a:pt x="578449" y="33"/>
                </a:moveTo>
                <a:lnTo>
                  <a:pt x="577954" y="46"/>
                </a:lnTo>
                <a:lnTo>
                  <a:pt x="578694" y="46"/>
                </a:lnTo>
                <a:lnTo>
                  <a:pt x="578449" y="33"/>
                </a:lnTo>
                <a:close/>
              </a:path>
              <a:path w="586739" h="210819">
                <a:moveTo>
                  <a:pt x="579190" y="33"/>
                </a:moveTo>
                <a:lnTo>
                  <a:pt x="578694" y="46"/>
                </a:lnTo>
                <a:lnTo>
                  <a:pt x="579435" y="46"/>
                </a:lnTo>
                <a:lnTo>
                  <a:pt x="579190" y="33"/>
                </a:lnTo>
                <a:close/>
              </a:path>
              <a:path w="586739" h="210819">
                <a:moveTo>
                  <a:pt x="57485" y="118599"/>
                </a:moveTo>
                <a:lnTo>
                  <a:pt x="41616" y="118599"/>
                </a:lnTo>
                <a:lnTo>
                  <a:pt x="41556" y="155548"/>
                </a:lnTo>
                <a:lnTo>
                  <a:pt x="45054" y="159160"/>
                </a:lnTo>
                <a:lnTo>
                  <a:pt x="53822" y="159286"/>
                </a:lnTo>
                <a:lnTo>
                  <a:pt x="57425" y="155773"/>
                </a:lnTo>
                <a:lnTo>
                  <a:pt x="57485" y="118599"/>
                </a:lnTo>
                <a:close/>
              </a:path>
              <a:path w="586739" h="210819">
                <a:moveTo>
                  <a:pt x="9524" y="73274"/>
                </a:moveTo>
                <a:lnTo>
                  <a:pt x="7646" y="73612"/>
                </a:lnTo>
                <a:lnTo>
                  <a:pt x="3313" y="74274"/>
                </a:lnTo>
                <a:lnTo>
                  <a:pt x="337" y="78330"/>
                </a:lnTo>
                <a:lnTo>
                  <a:pt x="1378" y="85177"/>
                </a:lnTo>
                <a:lnTo>
                  <a:pt x="2926" y="87350"/>
                </a:lnTo>
                <a:lnTo>
                  <a:pt x="5166" y="88524"/>
                </a:lnTo>
                <a:lnTo>
                  <a:pt x="33436" y="104927"/>
                </a:lnTo>
                <a:lnTo>
                  <a:pt x="1331" y="123278"/>
                </a:lnTo>
                <a:lnTo>
                  <a:pt x="0" y="128176"/>
                </a:lnTo>
                <a:lnTo>
                  <a:pt x="4381" y="135864"/>
                </a:lnTo>
                <a:lnTo>
                  <a:pt x="9266" y="137196"/>
                </a:lnTo>
                <a:lnTo>
                  <a:pt x="41616" y="118599"/>
                </a:lnTo>
                <a:lnTo>
                  <a:pt x="89582" y="118599"/>
                </a:lnTo>
                <a:lnTo>
                  <a:pt x="65664" y="104927"/>
                </a:lnTo>
                <a:lnTo>
                  <a:pt x="89654" y="91009"/>
                </a:lnTo>
                <a:lnTo>
                  <a:pt x="41616" y="91009"/>
                </a:lnTo>
                <a:lnTo>
                  <a:pt x="13056" y="74579"/>
                </a:lnTo>
                <a:lnTo>
                  <a:pt x="11461" y="73631"/>
                </a:lnTo>
                <a:lnTo>
                  <a:pt x="9524" y="73274"/>
                </a:lnTo>
                <a:close/>
              </a:path>
              <a:path w="586739" h="210819">
                <a:moveTo>
                  <a:pt x="89582" y="118599"/>
                </a:moveTo>
                <a:lnTo>
                  <a:pt x="57485" y="118599"/>
                </a:lnTo>
                <a:lnTo>
                  <a:pt x="89832" y="137196"/>
                </a:lnTo>
                <a:lnTo>
                  <a:pt x="94718" y="135864"/>
                </a:lnTo>
                <a:lnTo>
                  <a:pt x="99102" y="128176"/>
                </a:lnTo>
                <a:lnTo>
                  <a:pt x="97767" y="123278"/>
                </a:lnTo>
                <a:lnTo>
                  <a:pt x="89582" y="118599"/>
                </a:lnTo>
                <a:close/>
              </a:path>
              <a:path w="586739" h="210819">
                <a:moveTo>
                  <a:pt x="49716" y="50249"/>
                </a:moveTo>
                <a:lnTo>
                  <a:pt x="45166" y="50249"/>
                </a:lnTo>
                <a:lnTo>
                  <a:pt x="41616" y="53808"/>
                </a:lnTo>
                <a:lnTo>
                  <a:pt x="41616" y="91009"/>
                </a:lnTo>
                <a:lnTo>
                  <a:pt x="57485" y="91009"/>
                </a:lnTo>
                <a:lnTo>
                  <a:pt x="57485" y="58454"/>
                </a:lnTo>
                <a:lnTo>
                  <a:pt x="57624" y="54060"/>
                </a:lnTo>
                <a:lnTo>
                  <a:pt x="54179" y="50389"/>
                </a:lnTo>
                <a:lnTo>
                  <a:pt x="49716" y="50249"/>
                </a:lnTo>
                <a:close/>
              </a:path>
              <a:path w="586739" h="210819">
                <a:moveTo>
                  <a:pt x="92312" y="72810"/>
                </a:moveTo>
                <a:lnTo>
                  <a:pt x="88607" y="73631"/>
                </a:lnTo>
                <a:lnTo>
                  <a:pt x="87762" y="73771"/>
                </a:lnTo>
                <a:lnTo>
                  <a:pt x="86843" y="74109"/>
                </a:lnTo>
                <a:lnTo>
                  <a:pt x="57485" y="91009"/>
                </a:lnTo>
                <a:lnTo>
                  <a:pt x="89654" y="91009"/>
                </a:lnTo>
                <a:lnTo>
                  <a:pt x="93938" y="88524"/>
                </a:lnTo>
                <a:lnTo>
                  <a:pt x="97872" y="86602"/>
                </a:lnTo>
                <a:lnTo>
                  <a:pt x="99512" y="81836"/>
                </a:lnTo>
                <a:lnTo>
                  <a:pt x="95981" y="74579"/>
                </a:lnTo>
                <a:lnTo>
                  <a:pt x="92312" y="72810"/>
                </a:lnTo>
                <a:close/>
              </a:path>
              <a:path w="586739" h="210819">
                <a:moveTo>
                  <a:pt x="195350" y="118599"/>
                </a:moveTo>
                <a:lnTo>
                  <a:pt x="179481" y="118599"/>
                </a:lnTo>
                <a:lnTo>
                  <a:pt x="179421" y="155548"/>
                </a:lnTo>
                <a:lnTo>
                  <a:pt x="182919" y="159160"/>
                </a:lnTo>
                <a:lnTo>
                  <a:pt x="191687" y="159286"/>
                </a:lnTo>
                <a:lnTo>
                  <a:pt x="195290" y="155773"/>
                </a:lnTo>
                <a:lnTo>
                  <a:pt x="195350" y="118599"/>
                </a:lnTo>
                <a:close/>
              </a:path>
              <a:path w="586739" h="210819">
                <a:moveTo>
                  <a:pt x="147391" y="73274"/>
                </a:moveTo>
                <a:lnTo>
                  <a:pt x="145514" y="73612"/>
                </a:lnTo>
                <a:lnTo>
                  <a:pt x="141176" y="74274"/>
                </a:lnTo>
                <a:lnTo>
                  <a:pt x="138200" y="78330"/>
                </a:lnTo>
                <a:lnTo>
                  <a:pt x="139245" y="85177"/>
                </a:lnTo>
                <a:lnTo>
                  <a:pt x="140792" y="87351"/>
                </a:lnTo>
                <a:lnTo>
                  <a:pt x="143027" y="88524"/>
                </a:lnTo>
                <a:lnTo>
                  <a:pt x="171301" y="104927"/>
                </a:lnTo>
                <a:lnTo>
                  <a:pt x="139199" y="123279"/>
                </a:lnTo>
                <a:lnTo>
                  <a:pt x="137863" y="128176"/>
                </a:lnTo>
                <a:lnTo>
                  <a:pt x="142247" y="135864"/>
                </a:lnTo>
                <a:lnTo>
                  <a:pt x="147134" y="137196"/>
                </a:lnTo>
                <a:lnTo>
                  <a:pt x="179481" y="118599"/>
                </a:lnTo>
                <a:lnTo>
                  <a:pt x="227447" y="118600"/>
                </a:lnTo>
                <a:lnTo>
                  <a:pt x="203529" y="104927"/>
                </a:lnTo>
                <a:lnTo>
                  <a:pt x="227519" y="91009"/>
                </a:lnTo>
                <a:lnTo>
                  <a:pt x="179481" y="91009"/>
                </a:lnTo>
                <a:lnTo>
                  <a:pt x="150918" y="74579"/>
                </a:lnTo>
                <a:lnTo>
                  <a:pt x="149329" y="73631"/>
                </a:lnTo>
                <a:lnTo>
                  <a:pt x="147391" y="73274"/>
                </a:lnTo>
                <a:close/>
              </a:path>
              <a:path w="586739" h="210819">
                <a:moveTo>
                  <a:pt x="227447" y="118600"/>
                </a:moveTo>
                <a:lnTo>
                  <a:pt x="195350" y="118599"/>
                </a:lnTo>
                <a:lnTo>
                  <a:pt x="227697" y="137196"/>
                </a:lnTo>
                <a:lnTo>
                  <a:pt x="232583" y="135864"/>
                </a:lnTo>
                <a:lnTo>
                  <a:pt x="236967" y="128176"/>
                </a:lnTo>
                <a:lnTo>
                  <a:pt x="235632" y="123279"/>
                </a:lnTo>
                <a:lnTo>
                  <a:pt x="227447" y="118600"/>
                </a:lnTo>
                <a:close/>
              </a:path>
              <a:path w="586739" h="210819">
                <a:moveTo>
                  <a:pt x="187501" y="50243"/>
                </a:moveTo>
                <a:lnTo>
                  <a:pt x="182787" y="50389"/>
                </a:lnTo>
                <a:lnTo>
                  <a:pt x="179349" y="54060"/>
                </a:lnTo>
                <a:lnTo>
                  <a:pt x="179481" y="58448"/>
                </a:lnTo>
                <a:lnTo>
                  <a:pt x="179481" y="91009"/>
                </a:lnTo>
                <a:lnTo>
                  <a:pt x="195350" y="91009"/>
                </a:lnTo>
                <a:lnTo>
                  <a:pt x="195350" y="58448"/>
                </a:lnTo>
                <a:lnTo>
                  <a:pt x="195483" y="54054"/>
                </a:lnTo>
                <a:lnTo>
                  <a:pt x="192050" y="50389"/>
                </a:lnTo>
                <a:lnTo>
                  <a:pt x="187501" y="50243"/>
                </a:lnTo>
                <a:close/>
              </a:path>
              <a:path w="586739" h="210819">
                <a:moveTo>
                  <a:pt x="230177" y="72810"/>
                </a:moveTo>
                <a:lnTo>
                  <a:pt x="226472" y="73632"/>
                </a:lnTo>
                <a:lnTo>
                  <a:pt x="225627" y="73771"/>
                </a:lnTo>
                <a:lnTo>
                  <a:pt x="224708" y="74109"/>
                </a:lnTo>
                <a:lnTo>
                  <a:pt x="195350" y="91009"/>
                </a:lnTo>
                <a:lnTo>
                  <a:pt x="227519" y="91009"/>
                </a:lnTo>
                <a:lnTo>
                  <a:pt x="231803" y="88524"/>
                </a:lnTo>
                <a:lnTo>
                  <a:pt x="235737" y="86602"/>
                </a:lnTo>
                <a:lnTo>
                  <a:pt x="237377" y="81836"/>
                </a:lnTo>
                <a:lnTo>
                  <a:pt x="233846" y="74579"/>
                </a:lnTo>
                <a:lnTo>
                  <a:pt x="230177" y="72810"/>
                </a:lnTo>
                <a:close/>
              </a:path>
              <a:path w="586739" h="210819">
                <a:moveTo>
                  <a:pt x="333215" y="118600"/>
                </a:moveTo>
                <a:lnTo>
                  <a:pt x="317346" y="118600"/>
                </a:lnTo>
                <a:lnTo>
                  <a:pt x="317286" y="155548"/>
                </a:lnTo>
                <a:lnTo>
                  <a:pt x="320784" y="159160"/>
                </a:lnTo>
                <a:lnTo>
                  <a:pt x="329552" y="159286"/>
                </a:lnTo>
                <a:lnTo>
                  <a:pt x="333156" y="155774"/>
                </a:lnTo>
                <a:lnTo>
                  <a:pt x="333215" y="118600"/>
                </a:lnTo>
                <a:close/>
              </a:path>
              <a:path w="586739" h="210819">
                <a:moveTo>
                  <a:pt x="285256" y="73274"/>
                </a:moveTo>
                <a:lnTo>
                  <a:pt x="283379" y="73612"/>
                </a:lnTo>
                <a:lnTo>
                  <a:pt x="279041" y="74274"/>
                </a:lnTo>
                <a:lnTo>
                  <a:pt x="276065" y="78330"/>
                </a:lnTo>
                <a:lnTo>
                  <a:pt x="277110" y="85177"/>
                </a:lnTo>
                <a:lnTo>
                  <a:pt x="278657" y="87351"/>
                </a:lnTo>
                <a:lnTo>
                  <a:pt x="280892" y="88524"/>
                </a:lnTo>
                <a:lnTo>
                  <a:pt x="309166" y="104927"/>
                </a:lnTo>
                <a:lnTo>
                  <a:pt x="277064" y="123279"/>
                </a:lnTo>
                <a:lnTo>
                  <a:pt x="275728" y="128176"/>
                </a:lnTo>
                <a:lnTo>
                  <a:pt x="280112" y="135864"/>
                </a:lnTo>
                <a:lnTo>
                  <a:pt x="284999" y="137196"/>
                </a:lnTo>
                <a:lnTo>
                  <a:pt x="317346" y="118600"/>
                </a:lnTo>
                <a:lnTo>
                  <a:pt x="365312" y="118600"/>
                </a:lnTo>
                <a:lnTo>
                  <a:pt x="341394" y="104927"/>
                </a:lnTo>
                <a:lnTo>
                  <a:pt x="365384" y="91009"/>
                </a:lnTo>
                <a:lnTo>
                  <a:pt x="317346" y="91009"/>
                </a:lnTo>
                <a:lnTo>
                  <a:pt x="288783" y="74579"/>
                </a:lnTo>
                <a:lnTo>
                  <a:pt x="287194" y="73632"/>
                </a:lnTo>
                <a:lnTo>
                  <a:pt x="285256" y="73274"/>
                </a:lnTo>
                <a:close/>
              </a:path>
              <a:path w="586739" h="210819">
                <a:moveTo>
                  <a:pt x="365312" y="118600"/>
                </a:moveTo>
                <a:lnTo>
                  <a:pt x="333215" y="118600"/>
                </a:lnTo>
                <a:lnTo>
                  <a:pt x="365562" y="137197"/>
                </a:lnTo>
                <a:lnTo>
                  <a:pt x="370448" y="135864"/>
                </a:lnTo>
                <a:lnTo>
                  <a:pt x="374832" y="128176"/>
                </a:lnTo>
                <a:lnTo>
                  <a:pt x="373497" y="123279"/>
                </a:lnTo>
                <a:lnTo>
                  <a:pt x="365312" y="118600"/>
                </a:lnTo>
                <a:close/>
              </a:path>
              <a:path w="586739" h="210819">
                <a:moveTo>
                  <a:pt x="325366" y="50243"/>
                </a:moveTo>
                <a:lnTo>
                  <a:pt x="320652" y="50389"/>
                </a:lnTo>
                <a:lnTo>
                  <a:pt x="317214" y="54060"/>
                </a:lnTo>
                <a:lnTo>
                  <a:pt x="317346" y="58448"/>
                </a:lnTo>
                <a:lnTo>
                  <a:pt x="317346" y="91009"/>
                </a:lnTo>
                <a:lnTo>
                  <a:pt x="333215" y="91009"/>
                </a:lnTo>
                <a:lnTo>
                  <a:pt x="333215" y="58448"/>
                </a:lnTo>
                <a:lnTo>
                  <a:pt x="333348" y="54054"/>
                </a:lnTo>
                <a:lnTo>
                  <a:pt x="329915" y="50389"/>
                </a:lnTo>
                <a:lnTo>
                  <a:pt x="325366" y="50243"/>
                </a:lnTo>
                <a:close/>
              </a:path>
              <a:path w="586739" h="210819">
                <a:moveTo>
                  <a:pt x="368042" y="72810"/>
                </a:moveTo>
                <a:lnTo>
                  <a:pt x="364337" y="73632"/>
                </a:lnTo>
                <a:lnTo>
                  <a:pt x="363492" y="73771"/>
                </a:lnTo>
                <a:lnTo>
                  <a:pt x="362573" y="74109"/>
                </a:lnTo>
                <a:lnTo>
                  <a:pt x="333215" y="91009"/>
                </a:lnTo>
                <a:lnTo>
                  <a:pt x="365384" y="91009"/>
                </a:lnTo>
                <a:lnTo>
                  <a:pt x="369668" y="88524"/>
                </a:lnTo>
                <a:lnTo>
                  <a:pt x="373603" y="86602"/>
                </a:lnTo>
                <a:lnTo>
                  <a:pt x="375242" y="81837"/>
                </a:lnTo>
                <a:lnTo>
                  <a:pt x="371711" y="74579"/>
                </a:lnTo>
                <a:lnTo>
                  <a:pt x="368042" y="72810"/>
                </a:lnTo>
                <a:close/>
              </a:path>
              <a:path w="586739" h="210819">
                <a:moveTo>
                  <a:pt x="470835" y="118600"/>
                </a:moveTo>
                <a:lnTo>
                  <a:pt x="454966" y="118600"/>
                </a:lnTo>
                <a:lnTo>
                  <a:pt x="454900" y="155548"/>
                </a:lnTo>
                <a:lnTo>
                  <a:pt x="458404" y="159160"/>
                </a:lnTo>
                <a:lnTo>
                  <a:pt x="467166" y="159286"/>
                </a:lnTo>
                <a:lnTo>
                  <a:pt x="470769" y="155774"/>
                </a:lnTo>
                <a:lnTo>
                  <a:pt x="470835" y="118600"/>
                </a:lnTo>
                <a:close/>
              </a:path>
              <a:path w="586739" h="210819">
                <a:moveTo>
                  <a:pt x="423042" y="73333"/>
                </a:moveTo>
                <a:lnTo>
                  <a:pt x="416906" y="74274"/>
                </a:lnTo>
                <a:lnTo>
                  <a:pt x="413931" y="78331"/>
                </a:lnTo>
                <a:lnTo>
                  <a:pt x="414975" y="85177"/>
                </a:lnTo>
                <a:lnTo>
                  <a:pt x="416523" y="87351"/>
                </a:lnTo>
                <a:lnTo>
                  <a:pt x="418757" y="88524"/>
                </a:lnTo>
                <a:lnTo>
                  <a:pt x="447031" y="104927"/>
                </a:lnTo>
                <a:lnTo>
                  <a:pt x="418757" y="121085"/>
                </a:lnTo>
                <a:lnTo>
                  <a:pt x="414929" y="123212"/>
                </a:lnTo>
                <a:lnTo>
                  <a:pt x="413544" y="128057"/>
                </a:lnTo>
                <a:lnTo>
                  <a:pt x="417779" y="135738"/>
                </a:lnTo>
                <a:lnTo>
                  <a:pt x="422606" y="137130"/>
                </a:lnTo>
                <a:lnTo>
                  <a:pt x="426441" y="135003"/>
                </a:lnTo>
                <a:lnTo>
                  <a:pt x="454966" y="118600"/>
                </a:lnTo>
                <a:lnTo>
                  <a:pt x="470835" y="118600"/>
                </a:lnTo>
                <a:lnTo>
                  <a:pt x="470835" y="118348"/>
                </a:lnTo>
                <a:lnTo>
                  <a:pt x="502499" y="118348"/>
                </a:lnTo>
                <a:lnTo>
                  <a:pt x="479015" y="104927"/>
                </a:lnTo>
                <a:lnTo>
                  <a:pt x="502565" y="91261"/>
                </a:lnTo>
                <a:lnTo>
                  <a:pt x="470835" y="91261"/>
                </a:lnTo>
                <a:lnTo>
                  <a:pt x="470835" y="91009"/>
                </a:lnTo>
                <a:lnTo>
                  <a:pt x="454966" y="91009"/>
                </a:lnTo>
                <a:lnTo>
                  <a:pt x="426447" y="74606"/>
                </a:lnTo>
                <a:lnTo>
                  <a:pt x="424874" y="73685"/>
                </a:lnTo>
                <a:lnTo>
                  <a:pt x="423042" y="73333"/>
                </a:lnTo>
                <a:close/>
              </a:path>
              <a:path w="586739" h="210819">
                <a:moveTo>
                  <a:pt x="502499" y="118348"/>
                </a:moveTo>
                <a:lnTo>
                  <a:pt x="470835" y="118348"/>
                </a:lnTo>
                <a:lnTo>
                  <a:pt x="499599" y="135003"/>
                </a:lnTo>
                <a:lnTo>
                  <a:pt x="503427" y="137130"/>
                </a:lnTo>
                <a:lnTo>
                  <a:pt x="508261" y="135739"/>
                </a:lnTo>
                <a:lnTo>
                  <a:pt x="512504" y="128051"/>
                </a:lnTo>
                <a:lnTo>
                  <a:pt x="511117" y="123212"/>
                </a:lnTo>
                <a:lnTo>
                  <a:pt x="507289" y="121085"/>
                </a:lnTo>
                <a:lnTo>
                  <a:pt x="502499" y="118348"/>
                </a:lnTo>
                <a:close/>
              </a:path>
              <a:path w="586739" h="210819">
                <a:moveTo>
                  <a:pt x="505728" y="73035"/>
                </a:moveTo>
                <a:lnTo>
                  <a:pt x="501357" y="73771"/>
                </a:lnTo>
                <a:lnTo>
                  <a:pt x="500438" y="74109"/>
                </a:lnTo>
                <a:lnTo>
                  <a:pt x="470835" y="91261"/>
                </a:lnTo>
                <a:lnTo>
                  <a:pt x="502565" y="91261"/>
                </a:lnTo>
                <a:lnTo>
                  <a:pt x="507282" y="88524"/>
                </a:lnTo>
                <a:lnTo>
                  <a:pt x="511177" y="86516"/>
                </a:lnTo>
                <a:lnTo>
                  <a:pt x="512704" y="81717"/>
                </a:lnTo>
                <a:lnTo>
                  <a:pt x="509114" y="74732"/>
                </a:lnTo>
                <a:lnTo>
                  <a:pt x="505728" y="73035"/>
                </a:lnTo>
                <a:close/>
              </a:path>
              <a:path w="586739" h="210819">
                <a:moveTo>
                  <a:pt x="463066" y="50250"/>
                </a:moveTo>
                <a:lnTo>
                  <a:pt x="458517" y="50250"/>
                </a:lnTo>
                <a:lnTo>
                  <a:pt x="454959" y="53809"/>
                </a:lnTo>
                <a:lnTo>
                  <a:pt x="454966" y="91009"/>
                </a:lnTo>
                <a:lnTo>
                  <a:pt x="470835" y="91009"/>
                </a:lnTo>
                <a:lnTo>
                  <a:pt x="470835" y="58455"/>
                </a:lnTo>
                <a:lnTo>
                  <a:pt x="470968" y="54060"/>
                </a:lnTo>
                <a:lnTo>
                  <a:pt x="467529" y="50389"/>
                </a:lnTo>
                <a:lnTo>
                  <a:pt x="463066" y="5025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10946398" y="2185303"/>
            <a:ext cx="313690" cy="313690"/>
          </a:xfrm>
          <a:custGeom>
            <a:avLst/>
            <a:gdLst/>
            <a:ahLst/>
            <a:cxnLst/>
            <a:rect l="l" t="t" r="r" b="b"/>
            <a:pathLst>
              <a:path w="313690" h="313689">
                <a:moveTo>
                  <a:pt x="181435" y="0"/>
                </a:moveTo>
                <a:lnTo>
                  <a:pt x="132973" y="189"/>
                </a:lnTo>
                <a:lnTo>
                  <a:pt x="86290" y="15217"/>
                </a:lnTo>
                <a:lnTo>
                  <a:pt x="45070" y="45070"/>
                </a:lnTo>
                <a:lnTo>
                  <a:pt x="15217" y="86303"/>
                </a:lnTo>
                <a:lnTo>
                  <a:pt x="189" y="133009"/>
                </a:lnTo>
                <a:lnTo>
                  <a:pt x="0" y="181490"/>
                </a:lnTo>
                <a:lnTo>
                  <a:pt x="14659" y="228044"/>
                </a:lnTo>
                <a:lnTo>
                  <a:pt x="44181" y="268971"/>
                </a:lnTo>
                <a:lnTo>
                  <a:pt x="85158" y="298493"/>
                </a:lnTo>
                <a:lnTo>
                  <a:pt x="131718" y="313153"/>
                </a:lnTo>
                <a:lnTo>
                  <a:pt x="180180" y="312963"/>
                </a:lnTo>
                <a:lnTo>
                  <a:pt x="226862" y="297935"/>
                </a:lnTo>
                <a:lnTo>
                  <a:pt x="268082" y="268082"/>
                </a:lnTo>
                <a:lnTo>
                  <a:pt x="297935" y="226862"/>
                </a:lnTo>
                <a:lnTo>
                  <a:pt x="312963" y="180180"/>
                </a:lnTo>
                <a:lnTo>
                  <a:pt x="313153" y="131718"/>
                </a:lnTo>
                <a:lnTo>
                  <a:pt x="298493" y="85158"/>
                </a:lnTo>
                <a:lnTo>
                  <a:pt x="268971" y="44181"/>
                </a:lnTo>
                <a:lnTo>
                  <a:pt x="227995" y="14659"/>
                </a:lnTo>
                <a:lnTo>
                  <a:pt x="181435" y="0"/>
                </a:lnTo>
                <a:close/>
              </a:path>
            </a:pathLst>
          </a:custGeom>
          <a:solidFill>
            <a:srgbClr val="00AF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10933827" y="2172112"/>
            <a:ext cx="339725" cy="339725"/>
          </a:xfrm>
          <a:custGeom>
            <a:avLst/>
            <a:gdLst/>
            <a:ahLst/>
            <a:cxnLst/>
            <a:rect l="l" t="t" r="r" b="b"/>
            <a:pathLst>
              <a:path w="339725" h="339725">
                <a:moveTo>
                  <a:pt x="170465" y="0"/>
                </a:moveTo>
                <a:lnTo>
                  <a:pt x="127365" y="5523"/>
                </a:lnTo>
                <a:lnTo>
                  <a:pt x="86338" y="22236"/>
                </a:lnTo>
                <a:lnTo>
                  <a:pt x="49641" y="50260"/>
                </a:lnTo>
                <a:lnTo>
                  <a:pt x="22190" y="86393"/>
                </a:lnTo>
                <a:lnTo>
                  <a:pt x="5637" y="127278"/>
                </a:lnTo>
                <a:lnTo>
                  <a:pt x="0" y="170513"/>
                </a:lnTo>
                <a:lnTo>
                  <a:pt x="5294" y="213695"/>
                </a:lnTo>
                <a:lnTo>
                  <a:pt x="21539" y="254421"/>
                </a:lnTo>
                <a:lnTo>
                  <a:pt x="48752" y="290290"/>
                </a:lnTo>
                <a:lnTo>
                  <a:pt x="85140" y="318031"/>
                </a:lnTo>
                <a:lnTo>
                  <a:pt x="125991" y="334420"/>
                </a:lnTo>
                <a:lnTo>
                  <a:pt x="169036" y="339598"/>
                </a:lnTo>
                <a:lnTo>
                  <a:pt x="212008" y="333705"/>
                </a:lnTo>
                <a:lnTo>
                  <a:pt x="252637" y="316883"/>
                </a:lnTo>
                <a:lnTo>
                  <a:pt x="253593" y="316150"/>
                </a:lnTo>
                <a:lnTo>
                  <a:pt x="192111" y="316150"/>
                </a:lnTo>
                <a:lnTo>
                  <a:pt x="146672" y="315870"/>
                </a:lnTo>
                <a:lnTo>
                  <a:pt x="103043" y="301830"/>
                </a:lnTo>
                <a:lnTo>
                  <a:pt x="64754" y="274161"/>
                </a:lnTo>
                <a:lnTo>
                  <a:pt x="37243" y="236092"/>
                </a:lnTo>
                <a:lnTo>
                  <a:pt x="23589" y="192879"/>
                </a:lnTo>
                <a:lnTo>
                  <a:pt x="23779" y="147910"/>
                </a:lnTo>
                <a:lnTo>
                  <a:pt x="37801" y="104574"/>
                </a:lnTo>
                <a:lnTo>
                  <a:pt x="65643" y="66262"/>
                </a:lnTo>
                <a:lnTo>
                  <a:pt x="104748" y="37676"/>
                </a:lnTo>
                <a:lnTo>
                  <a:pt x="148548" y="23196"/>
                </a:lnTo>
                <a:lnTo>
                  <a:pt x="254804" y="22755"/>
                </a:lnTo>
                <a:lnTo>
                  <a:pt x="253872" y="22043"/>
                </a:lnTo>
                <a:lnTo>
                  <a:pt x="213386" y="5546"/>
                </a:lnTo>
                <a:lnTo>
                  <a:pt x="170465" y="0"/>
                </a:lnTo>
                <a:close/>
              </a:path>
              <a:path w="339725" h="339725">
                <a:moveTo>
                  <a:pt x="254804" y="22755"/>
                </a:moveTo>
                <a:lnTo>
                  <a:pt x="193750" y="22755"/>
                </a:lnTo>
                <a:lnTo>
                  <a:pt x="237062" y="36286"/>
                </a:lnTo>
                <a:lnTo>
                  <a:pt x="275193" y="63722"/>
                </a:lnTo>
                <a:lnTo>
                  <a:pt x="302800" y="102024"/>
                </a:lnTo>
                <a:lnTo>
                  <a:pt x="316741" y="145745"/>
                </a:lnTo>
                <a:lnTo>
                  <a:pt x="316789" y="191436"/>
                </a:lnTo>
                <a:lnTo>
                  <a:pt x="302718" y="235645"/>
                </a:lnTo>
                <a:lnTo>
                  <a:pt x="274304" y="274923"/>
                </a:lnTo>
                <a:lnTo>
                  <a:pt x="235832" y="302544"/>
                </a:lnTo>
                <a:lnTo>
                  <a:pt x="192111" y="316150"/>
                </a:lnTo>
                <a:lnTo>
                  <a:pt x="253593" y="316150"/>
                </a:lnTo>
                <a:lnTo>
                  <a:pt x="288655" y="289274"/>
                </a:lnTo>
                <a:lnTo>
                  <a:pt x="316793" y="252727"/>
                </a:lnTo>
                <a:lnTo>
                  <a:pt x="333763" y="211950"/>
                </a:lnTo>
                <a:lnTo>
                  <a:pt x="339550" y="169084"/>
                </a:lnTo>
                <a:lnTo>
                  <a:pt x="334139" y="126272"/>
                </a:lnTo>
                <a:lnTo>
                  <a:pt x="317518" y="85653"/>
                </a:lnTo>
                <a:lnTo>
                  <a:pt x="289671" y="49371"/>
                </a:lnTo>
                <a:lnTo>
                  <a:pt x="254804" y="22755"/>
                </a:lnTo>
                <a:close/>
              </a:path>
              <a:path w="339725" h="339725">
                <a:moveTo>
                  <a:pt x="257037" y="182594"/>
                </a:moveTo>
                <a:lnTo>
                  <a:pt x="156321" y="182594"/>
                </a:lnTo>
                <a:lnTo>
                  <a:pt x="157591" y="257778"/>
                </a:lnTo>
                <a:lnTo>
                  <a:pt x="183245" y="257778"/>
                </a:lnTo>
                <a:lnTo>
                  <a:pt x="183499" y="184118"/>
                </a:lnTo>
                <a:lnTo>
                  <a:pt x="257032" y="183864"/>
                </a:lnTo>
                <a:lnTo>
                  <a:pt x="257037" y="182594"/>
                </a:lnTo>
                <a:close/>
              </a:path>
              <a:path w="339725" h="339725">
                <a:moveTo>
                  <a:pt x="183880" y="81756"/>
                </a:moveTo>
                <a:lnTo>
                  <a:pt x="158353" y="81883"/>
                </a:lnTo>
                <a:lnTo>
                  <a:pt x="156448" y="157067"/>
                </a:lnTo>
                <a:lnTo>
                  <a:pt x="82788" y="157321"/>
                </a:lnTo>
                <a:lnTo>
                  <a:pt x="82788" y="182975"/>
                </a:lnTo>
                <a:lnTo>
                  <a:pt x="257037" y="182594"/>
                </a:lnTo>
                <a:lnTo>
                  <a:pt x="257158" y="155289"/>
                </a:lnTo>
                <a:lnTo>
                  <a:pt x="183626" y="155289"/>
                </a:lnTo>
                <a:lnTo>
                  <a:pt x="183880" y="81756"/>
                </a:lnTo>
                <a:close/>
              </a:path>
              <a:path w="339725" h="339725">
                <a:moveTo>
                  <a:pt x="257159" y="155035"/>
                </a:moveTo>
                <a:lnTo>
                  <a:pt x="183626" y="155289"/>
                </a:lnTo>
                <a:lnTo>
                  <a:pt x="257158" y="155289"/>
                </a:lnTo>
                <a:lnTo>
                  <a:pt x="257159" y="155035"/>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10997183" y="2237232"/>
            <a:ext cx="265175" cy="22707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2325623" y="2200655"/>
            <a:ext cx="670560" cy="76200"/>
          </a:xfrm>
          <a:custGeom>
            <a:avLst/>
            <a:gdLst/>
            <a:ahLst/>
            <a:cxnLst/>
            <a:rect l="l" t="t" r="r" b="b"/>
            <a:pathLst>
              <a:path w="670560" h="76200">
                <a:moveTo>
                  <a:pt x="594359" y="0"/>
                </a:moveTo>
                <a:lnTo>
                  <a:pt x="594359" y="76200"/>
                </a:lnTo>
                <a:lnTo>
                  <a:pt x="657859" y="44450"/>
                </a:lnTo>
                <a:lnTo>
                  <a:pt x="607059" y="44450"/>
                </a:lnTo>
                <a:lnTo>
                  <a:pt x="607059" y="31750"/>
                </a:lnTo>
                <a:lnTo>
                  <a:pt x="657859" y="31750"/>
                </a:lnTo>
                <a:lnTo>
                  <a:pt x="594359" y="0"/>
                </a:lnTo>
                <a:close/>
              </a:path>
              <a:path w="670560" h="76200">
                <a:moveTo>
                  <a:pt x="594359" y="31750"/>
                </a:moveTo>
                <a:lnTo>
                  <a:pt x="0" y="31750"/>
                </a:lnTo>
                <a:lnTo>
                  <a:pt x="0" y="44450"/>
                </a:lnTo>
                <a:lnTo>
                  <a:pt x="594359" y="44450"/>
                </a:lnTo>
                <a:lnTo>
                  <a:pt x="594359" y="31750"/>
                </a:lnTo>
                <a:close/>
              </a:path>
              <a:path w="670560" h="76200">
                <a:moveTo>
                  <a:pt x="657859" y="31750"/>
                </a:moveTo>
                <a:lnTo>
                  <a:pt x="607059" y="31750"/>
                </a:lnTo>
                <a:lnTo>
                  <a:pt x="607059" y="44450"/>
                </a:lnTo>
                <a:lnTo>
                  <a:pt x="657859" y="44450"/>
                </a:lnTo>
                <a:lnTo>
                  <a:pt x="670559" y="38100"/>
                </a:lnTo>
                <a:lnTo>
                  <a:pt x="657859" y="3175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4968240" y="2199132"/>
            <a:ext cx="670560" cy="76200"/>
          </a:xfrm>
          <a:custGeom>
            <a:avLst/>
            <a:gdLst/>
            <a:ahLst/>
            <a:cxnLst/>
            <a:rect l="l" t="t" r="r" b="b"/>
            <a:pathLst>
              <a:path w="670560" h="76200">
                <a:moveTo>
                  <a:pt x="594360" y="0"/>
                </a:moveTo>
                <a:lnTo>
                  <a:pt x="594360" y="76200"/>
                </a:lnTo>
                <a:lnTo>
                  <a:pt x="657860" y="44450"/>
                </a:lnTo>
                <a:lnTo>
                  <a:pt x="607060" y="44450"/>
                </a:lnTo>
                <a:lnTo>
                  <a:pt x="607060" y="31750"/>
                </a:lnTo>
                <a:lnTo>
                  <a:pt x="657860" y="31750"/>
                </a:lnTo>
                <a:lnTo>
                  <a:pt x="594360" y="0"/>
                </a:lnTo>
                <a:close/>
              </a:path>
              <a:path w="670560" h="76200">
                <a:moveTo>
                  <a:pt x="594360" y="31750"/>
                </a:moveTo>
                <a:lnTo>
                  <a:pt x="0" y="31750"/>
                </a:lnTo>
                <a:lnTo>
                  <a:pt x="0" y="44450"/>
                </a:lnTo>
                <a:lnTo>
                  <a:pt x="594360" y="44450"/>
                </a:lnTo>
                <a:lnTo>
                  <a:pt x="594360" y="31750"/>
                </a:lnTo>
                <a:close/>
              </a:path>
              <a:path w="670560" h="76200">
                <a:moveTo>
                  <a:pt x="657860" y="31750"/>
                </a:moveTo>
                <a:lnTo>
                  <a:pt x="607060" y="31750"/>
                </a:lnTo>
                <a:lnTo>
                  <a:pt x="607060" y="44450"/>
                </a:lnTo>
                <a:lnTo>
                  <a:pt x="657860" y="44450"/>
                </a:lnTo>
                <a:lnTo>
                  <a:pt x="670560" y="38100"/>
                </a:lnTo>
                <a:lnTo>
                  <a:pt x="657860" y="3175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7694676" y="2186939"/>
            <a:ext cx="670560" cy="76200"/>
          </a:xfrm>
          <a:custGeom>
            <a:avLst/>
            <a:gdLst/>
            <a:ahLst/>
            <a:cxnLst/>
            <a:rect l="l" t="t" r="r" b="b"/>
            <a:pathLst>
              <a:path w="670559" h="76200">
                <a:moveTo>
                  <a:pt x="594359" y="0"/>
                </a:moveTo>
                <a:lnTo>
                  <a:pt x="594359" y="76200"/>
                </a:lnTo>
                <a:lnTo>
                  <a:pt x="657859" y="44450"/>
                </a:lnTo>
                <a:lnTo>
                  <a:pt x="607059" y="44450"/>
                </a:lnTo>
                <a:lnTo>
                  <a:pt x="607059" y="31750"/>
                </a:lnTo>
                <a:lnTo>
                  <a:pt x="657859" y="31750"/>
                </a:lnTo>
                <a:lnTo>
                  <a:pt x="594359" y="0"/>
                </a:lnTo>
                <a:close/>
              </a:path>
              <a:path w="670559" h="76200">
                <a:moveTo>
                  <a:pt x="594359" y="31750"/>
                </a:moveTo>
                <a:lnTo>
                  <a:pt x="0" y="31750"/>
                </a:lnTo>
                <a:lnTo>
                  <a:pt x="0" y="44450"/>
                </a:lnTo>
                <a:lnTo>
                  <a:pt x="594359" y="44450"/>
                </a:lnTo>
                <a:lnTo>
                  <a:pt x="594359" y="31750"/>
                </a:lnTo>
                <a:close/>
              </a:path>
              <a:path w="670559" h="76200">
                <a:moveTo>
                  <a:pt x="657859" y="31750"/>
                </a:moveTo>
                <a:lnTo>
                  <a:pt x="607059" y="31750"/>
                </a:lnTo>
                <a:lnTo>
                  <a:pt x="607059" y="44450"/>
                </a:lnTo>
                <a:lnTo>
                  <a:pt x="657859" y="44450"/>
                </a:lnTo>
                <a:lnTo>
                  <a:pt x="670559" y="38100"/>
                </a:lnTo>
                <a:lnTo>
                  <a:pt x="657859" y="3175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3385946" y="4323791"/>
            <a:ext cx="973455" cy="218440"/>
          </a:xfrm>
          <a:custGeom>
            <a:avLst/>
            <a:gdLst/>
            <a:ahLst/>
            <a:cxnLst/>
            <a:rect l="l" t="t" r="r" b="b"/>
            <a:pathLst>
              <a:path w="973454" h="218439">
                <a:moveTo>
                  <a:pt x="0" y="218236"/>
                </a:moveTo>
                <a:lnTo>
                  <a:pt x="973035" y="218236"/>
                </a:lnTo>
                <a:lnTo>
                  <a:pt x="973035"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4358894" y="4323791"/>
            <a:ext cx="1173480" cy="218440"/>
          </a:xfrm>
          <a:custGeom>
            <a:avLst/>
            <a:gdLst/>
            <a:ahLst/>
            <a:cxnLst/>
            <a:rect l="l" t="t" r="r" b="b"/>
            <a:pathLst>
              <a:path w="1173479" h="218439">
                <a:moveTo>
                  <a:pt x="0" y="218236"/>
                </a:moveTo>
                <a:lnTo>
                  <a:pt x="1173378" y="218236"/>
                </a:lnTo>
                <a:lnTo>
                  <a:pt x="1173378"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5532373" y="4323791"/>
            <a:ext cx="1409700" cy="218440"/>
          </a:xfrm>
          <a:custGeom>
            <a:avLst/>
            <a:gdLst/>
            <a:ahLst/>
            <a:cxnLst/>
            <a:rect l="l" t="t" r="r" b="b"/>
            <a:pathLst>
              <a:path w="1409700" h="218439">
                <a:moveTo>
                  <a:pt x="0" y="218236"/>
                </a:moveTo>
                <a:lnTo>
                  <a:pt x="1409446" y="218236"/>
                </a:lnTo>
                <a:lnTo>
                  <a:pt x="1409446"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8322691" y="4323791"/>
            <a:ext cx="1316990" cy="218440"/>
          </a:xfrm>
          <a:custGeom>
            <a:avLst/>
            <a:gdLst/>
            <a:ahLst/>
            <a:cxnLst/>
            <a:rect l="l" t="t" r="r" b="b"/>
            <a:pathLst>
              <a:path w="1316990" h="218439">
                <a:moveTo>
                  <a:pt x="0" y="218236"/>
                </a:moveTo>
                <a:lnTo>
                  <a:pt x="1316481" y="218236"/>
                </a:lnTo>
                <a:lnTo>
                  <a:pt x="1316481"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9639172" y="4323791"/>
            <a:ext cx="1059180" cy="218440"/>
          </a:xfrm>
          <a:custGeom>
            <a:avLst/>
            <a:gdLst/>
            <a:ahLst/>
            <a:cxnLst/>
            <a:rect l="l" t="t" r="r" b="b"/>
            <a:pathLst>
              <a:path w="1059179" h="218439">
                <a:moveTo>
                  <a:pt x="0" y="218236"/>
                </a:moveTo>
                <a:lnTo>
                  <a:pt x="1058900" y="218236"/>
                </a:lnTo>
                <a:lnTo>
                  <a:pt x="1058900"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1281557" y="4541977"/>
            <a:ext cx="1052195" cy="218440"/>
          </a:xfrm>
          <a:custGeom>
            <a:avLst/>
            <a:gdLst/>
            <a:ahLst/>
            <a:cxnLst/>
            <a:rect l="l" t="t" r="r" b="b"/>
            <a:pathLst>
              <a:path w="1052195" h="218439">
                <a:moveTo>
                  <a:pt x="0" y="218236"/>
                </a:moveTo>
                <a:lnTo>
                  <a:pt x="1052144" y="218236"/>
                </a:lnTo>
                <a:lnTo>
                  <a:pt x="1052144"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2333751" y="4541977"/>
            <a:ext cx="1052195" cy="218440"/>
          </a:xfrm>
          <a:custGeom>
            <a:avLst/>
            <a:gdLst/>
            <a:ahLst/>
            <a:cxnLst/>
            <a:rect l="l" t="t" r="r" b="b"/>
            <a:pathLst>
              <a:path w="1052195" h="218439">
                <a:moveTo>
                  <a:pt x="0" y="218236"/>
                </a:moveTo>
                <a:lnTo>
                  <a:pt x="1052144" y="218236"/>
                </a:lnTo>
                <a:lnTo>
                  <a:pt x="1052144"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3385946" y="4541977"/>
            <a:ext cx="973455" cy="218440"/>
          </a:xfrm>
          <a:custGeom>
            <a:avLst/>
            <a:gdLst/>
            <a:ahLst/>
            <a:cxnLst/>
            <a:rect l="l" t="t" r="r" b="b"/>
            <a:pathLst>
              <a:path w="973454" h="218439">
                <a:moveTo>
                  <a:pt x="0" y="218236"/>
                </a:moveTo>
                <a:lnTo>
                  <a:pt x="973035" y="218236"/>
                </a:lnTo>
                <a:lnTo>
                  <a:pt x="973035"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4358894" y="4541977"/>
            <a:ext cx="1173480" cy="218440"/>
          </a:xfrm>
          <a:custGeom>
            <a:avLst/>
            <a:gdLst/>
            <a:ahLst/>
            <a:cxnLst/>
            <a:rect l="l" t="t" r="r" b="b"/>
            <a:pathLst>
              <a:path w="1173479" h="218439">
                <a:moveTo>
                  <a:pt x="0" y="218236"/>
                </a:moveTo>
                <a:lnTo>
                  <a:pt x="1173378" y="218236"/>
                </a:lnTo>
                <a:lnTo>
                  <a:pt x="1173378"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5532373" y="4541977"/>
            <a:ext cx="1409700" cy="218440"/>
          </a:xfrm>
          <a:custGeom>
            <a:avLst/>
            <a:gdLst/>
            <a:ahLst/>
            <a:cxnLst/>
            <a:rect l="l" t="t" r="r" b="b"/>
            <a:pathLst>
              <a:path w="1409700" h="218439">
                <a:moveTo>
                  <a:pt x="0" y="218236"/>
                </a:moveTo>
                <a:lnTo>
                  <a:pt x="1409446" y="218236"/>
                </a:lnTo>
                <a:lnTo>
                  <a:pt x="1409446"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8322691" y="4541977"/>
            <a:ext cx="1316990" cy="218440"/>
          </a:xfrm>
          <a:custGeom>
            <a:avLst/>
            <a:gdLst/>
            <a:ahLst/>
            <a:cxnLst/>
            <a:rect l="l" t="t" r="r" b="b"/>
            <a:pathLst>
              <a:path w="1316990" h="218439">
                <a:moveTo>
                  <a:pt x="0" y="218236"/>
                </a:moveTo>
                <a:lnTo>
                  <a:pt x="1316481" y="218236"/>
                </a:lnTo>
                <a:lnTo>
                  <a:pt x="1316481"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9639172" y="4541977"/>
            <a:ext cx="1059180" cy="218440"/>
          </a:xfrm>
          <a:custGeom>
            <a:avLst/>
            <a:gdLst/>
            <a:ahLst/>
            <a:cxnLst/>
            <a:rect l="l" t="t" r="r" b="b"/>
            <a:pathLst>
              <a:path w="1059179" h="218439">
                <a:moveTo>
                  <a:pt x="0" y="218236"/>
                </a:moveTo>
                <a:lnTo>
                  <a:pt x="1058900" y="218236"/>
                </a:lnTo>
                <a:lnTo>
                  <a:pt x="1058900"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1281557" y="4760163"/>
            <a:ext cx="1052195" cy="218440"/>
          </a:xfrm>
          <a:custGeom>
            <a:avLst/>
            <a:gdLst/>
            <a:ahLst/>
            <a:cxnLst/>
            <a:rect l="l" t="t" r="r" b="b"/>
            <a:pathLst>
              <a:path w="1052195" h="218439">
                <a:moveTo>
                  <a:pt x="0" y="218236"/>
                </a:moveTo>
                <a:lnTo>
                  <a:pt x="1052144" y="218236"/>
                </a:lnTo>
                <a:lnTo>
                  <a:pt x="1052144"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2333751" y="4760163"/>
            <a:ext cx="1052195" cy="218440"/>
          </a:xfrm>
          <a:custGeom>
            <a:avLst/>
            <a:gdLst/>
            <a:ahLst/>
            <a:cxnLst/>
            <a:rect l="l" t="t" r="r" b="b"/>
            <a:pathLst>
              <a:path w="1052195" h="218439">
                <a:moveTo>
                  <a:pt x="0" y="218236"/>
                </a:moveTo>
                <a:lnTo>
                  <a:pt x="1052144" y="218236"/>
                </a:lnTo>
                <a:lnTo>
                  <a:pt x="1052144"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3385946" y="4760163"/>
            <a:ext cx="973455" cy="218440"/>
          </a:xfrm>
          <a:custGeom>
            <a:avLst/>
            <a:gdLst/>
            <a:ahLst/>
            <a:cxnLst/>
            <a:rect l="l" t="t" r="r" b="b"/>
            <a:pathLst>
              <a:path w="973454" h="218439">
                <a:moveTo>
                  <a:pt x="0" y="218236"/>
                </a:moveTo>
                <a:lnTo>
                  <a:pt x="973035" y="218236"/>
                </a:lnTo>
                <a:lnTo>
                  <a:pt x="973035"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4358894" y="4760163"/>
            <a:ext cx="1173480" cy="218440"/>
          </a:xfrm>
          <a:custGeom>
            <a:avLst/>
            <a:gdLst/>
            <a:ahLst/>
            <a:cxnLst/>
            <a:rect l="l" t="t" r="r" b="b"/>
            <a:pathLst>
              <a:path w="1173479" h="218439">
                <a:moveTo>
                  <a:pt x="0" y="218236"/>
                </a:moveTo>
                <a:lnTo>
                  <a:pt x="1173378" y="218236"/>
                </a:lnTo>
                <a:lnTo>
                  <a:pt x="1173378"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5532373" y="4760163"/>
            <a:ext cx="1409700" cy="218440"/>
          </a:xfrm>
          <a:custGeom>
            <a:avLst/>
            <a:gdLst/>
            <a:ahLst/>
            <a:cxnLst/>
            <a:rect l="l" t="t" r="r" b="b"/>
            <a:pathLst>
              <a:path w="1409700" h="218439">
                <a:moveTo>
                  <a:pt x="0" y="218236"/>
                </a:moveTo>
                <a:lnTo>
                  <a:pt x="1409446" y="218236"/>
                </a:lnTo>
                <a:lnTo>
                  <a:pt x="1409446"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8322691" y="4760163"/>
            <a:ext cx="1316990" cy="218440"/>
          </a:xfrm>
          <a:custGeom>
            <a:avLst/>
            <a:gdLst/>
            <a:ahLst/>
            <a:cxnLst/>
            <a:rect l="l" t="t" r="r" b="b"/>
            <a:pathLst>
              <a:path w="1316990" h="218439">
                <a:moveTo>
                  <a:pt x="0" y="218236"/>
                </a:moveTo>
                <a:lnTo>
                  <a:pt x="1316481" y="218236"/>
                </a:lnTo>
                <a:lnTo>
                  <a:pt x="1316481"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9639172" y="4760163"/>
            <a:ext cx="1059180" cy="218440"/>
          </a:xfrm>
          <a:custGeom>
            <a:avLst/>
            <a:gdLst/>
            <a:ahLst/>
            <a:cxnLst/>
            <a:rect l="l" t="t" r="r" b="b"/>
            <a:pathLst>
              <a:path w="1059179" h="218439">
                <a:moveTo>
                  <a:pt x="0" y="218236"/>
                </a:moveTo>
                <a:lnTo>
                  <a:pt x="1058900" y="218236"/>
                </a:lnTo>
                <a:lnTo>
                  <a:pt x="1058900"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3496055" y="4466780"/>
            <a:ext cx="3039491" cy="1482217"/>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3625596" y="4943855"/>
            <a:ext cx="2103881" cy="99912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3721608" y="5116067"/>
            <a:ext cx="1813560" cy="551815"/>
          </a:xfrm>
          <a:custGeom>
            <a:avLst/>
            <a:gdLst/>
            <a:ahLst/>
            <a:cxnLst/>
            <a:rect l="l" t="t" r="r" b="b"/>
            <a:pathLst>
              <a:path w="1813560" h="551814">
                <a:moveTo>
                  <a:pt x="0" y="551687"/>
                </a:moveTo>
                <a:lnTo>
                  <a:pt x="1813560" y="551687"/>
                </a:lnTo>
                <a:lnTo>
                  <a:pt x="1813560" y="0"/>
                </a:lnTo>
                <a:lnTo>
                  <a:pt x="0" y="0"/>
                </a:lnTo>
                <a:lnTo>
                  <a:pt x="0" y="551687"/>
                </a:lnTo>
                <a:close/>
              </a:path>
            </a:pathLst>
          </a:custGeom>
          <a:ln w="952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4657216" y="4690998"/>
            <a:ext cx="1600835" cy="424180"/>
          </a:xfrm>
          <a:custGeom>
            <a:avLst/>
            <a:gdLst/>
            <a:ahLst/>
            <a:cxnLst/>
            <a:rect l="l" t="t" r="r" b="b"/>
            <a:pathLst>
              <a:path w="1600835" h="424179">
                <a:moveTo>
                  <a:pt x="1600581" y="0"/>
                </a:moveTo>
                <a:lnTo>
                  <a:pt x="0" y="423925"/>
                </a:lnTo>
              </a:path>
            </a:pathLst>
          </a:custGeom>
          <a:ln w="952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txBox="1"/>
          <p:nvPr/>
        </p:nvSpPr>
        <p:spPr>
          <a:xfrm>
            <a:off x="3924427" y="5192725"/>
            <a:ext cx="1410335" cy="391795"/>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This is not </a:t>
            </a:r>
            <a:r>
              <a:rPr kumimoji="0" sz="1200" b="1" i="0" u="none" strike="noStrike" kern="1200" cap="none" spc="0" normalizeH="0" baseline="0" noProof="0" dirty="0">
                <a:ln>
                  <a:noFill/>
                </a:ln>
                <a:solidFill>
                  <a:prstClr val="black"/>
                </a:solidFill>
                <a:effectLst/>
                <a:uLnTx/>
                <a:uFillTx/>
                <a:latin typeface="Segoe UI Semibold"/>
                <a:ea typeface="+mn-ea"/>
                <a:cs typeface="Segoe UI Semibold"/>
              </a:rPr>
              <a:t>a</a:t>
            </a:r>
            <a:r>
              <a:rPr kumimoji="0" sz="1200" b="1" i="0" u="none" strike="noStrike" kern="1200" cap="none" spc="-75" normalizeH="0" baseline="0" noProof="0" dirty="0">
                <a:ln>
                  <a:noFill/>
                </a:ln>
                <a:solidFill>
                  <a:prstClr val="black"/>
                </a:solidFill>
                <a:effectLst/>
                <a:uLnTx/>
                <a:uFillTx/>
                <a:latin typeface="Segoe UI Semibold"/>
                <a:ea typeface="+mn-ea"/>
                <a:cs typeface="Segoe UI Semibold"/>
              </a:rPr>
              <a:t> </a:t>
            </a: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familiar</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ctr" defTabSz="914400" rtl="0" eaLnBrk="1" fontAlgn="auto" latinLnBrk="0" hangingPunct="1">
              <a:lnSpc>
                <a:spcPct val="100000"/>
              </a:lnSpc>
              <a:spcBef>
                <a:spcPts val="5"/>
              </a:spcBef>
              <a:spcAft>
                <a:spcPts val="0"/>
              </a:spcAft>
              <a:buClrTx/>
              <a:buSzTx/>
              <a:buFontTx/>
              <a:buNone/>
              <a:tabLst/>
              <a:defRPr/>
            </a:pP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device for</a:t>
            </a:r>
            <a:r>
              <a:rPr kumimoji="0" sz="1200" b="1" i="0" u="none" strike="noStrike" kern="1200" cap="none" spc="-25" normalizeH="0" baseline="0" noProof="0" dirty="0">
                <a:ln>
                  <a:noFill/>
                </a:ln>
                <a:solidFill>
                  <a:prstClr val="black"/>
                </a:solidFill>
                <a:effectLst/>
                <a:uLnTx/>
                <a:uFillTx/>
                <a:latin typeface="Segoe UI Semibold"/>
                <a:ea typeface="+mn-ea"/>
                <a:cs typeface="Segoe UI Semibold"/>
              </a:rPr>
              <a:t> </a:t>
            </a:r>
            <a:r>
              <a:rPr kumimoji="0" sz="1200" b="1" i="0" u="none" strike="noStrike" kern="1200" cap="none" spc="-10" normalizeH="0" baseline="0" noProof="0" dirty="0">
                <a:ln>
                  <a:noFill/>
                </a:ln>
                <a:solidFill>
                  <a:prstClr val="black"/>
                </a:solidFill>
                <a:effectLst/>
                <a:uLnTx/>
                <a:uFillTx/>
                <a:latin typeface="Segoe UI Semibold"/>
                <a:ea typeface="+mn-ea"/>
                <a:cs typeface="Segoe UI Semibold"/>
              </a:rPr>
              <a:t>Claire</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41" name="object 41"/>
          <p:cNvSpPr/>
          <p:nvPr/>
        </p:nvSpPr>
        <p:spPr>
          <a:xfrm>
            <a:off x="8953500" y="4392155"/>
            <a:ext cx="2411729" cy="1681734"/>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9051035" y="5067300"/>
            <a:ext cx="2215260" cy="999121"/>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9179052" y="5239511"/>
            <a:ext cx="1905000" cy="553720"/>
          </a:xfrm>
          <a:custGeom>
            <a:avLst/>
            <a:gdLst/>
            <a:ahLst/>
            <a:cxnLst/>
            <a:rect l="l" t="t" r="r" b="b"/>
            <a:pathLst>
              <a:path w="1905000" h="553720">
                <a:moveTo>
                  <a:pt x="0" y="553212"/>
                </a:moveTo>
                <a:lnTo>
                  <a:pt x="1905000" y="553212"/>
                </a:lnTo>
                <a:lnTo>
                  <a:pt x="1905000" y="0"/>
                </a:lnTo>
                <a:lnTo>
                  <a:pt x="0" y="0"/>
                </a:lnTo>
                <a:lnTo>
                  <a:pt x="0" y="553212"/>
                </a:lnTo>
                <a:close/>
              </a:path>
            </a:pathLst>
          </a:custGeom>
          <a:ln w="9524">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0115931" y="4613783"/>
            <a:ext cx="220345" cy="626745"/>
          </a:xfrm>
          <a:custGeom>
            <a:avLst/>
            <a:gdLst/>
            <a:ahLst/>
            <a:cxnLst/>
            <a:rect l="l" t="t" r="r" b="b"/>
            <a:pathLst>
              <a:path w="220345" h="626745">
                <a:moveTo>
                  <a:pt x="220218" y="0"/>
                </a:moveTo>
                <a:lnTo>
                  <a:pt x="0" y="626618"/>
                </a:lnTo>
              </a:path>
            </a:pathLst>
          </a:custGeom>
          <a:ln w="952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txBox="1"/>
          <p:nvPr/>
        </p:nvSpPr>
        <p:spPr>
          <a:xfrm>
            <a:off x="9351644" y="5317616"/>
            <a:ext cx="1560830" cy="391795"/>
          </a:xfrm>
          <a:prstGeom prst="rect">
            <a:avLst/>
          </a:prstGeom>
        </p:spPr>
        <p:txBody>
          <a:bodyPr vert="horz" wrap="square" lIns="0" tIns="12700" rIns="0" bIns="0" rtlCol="0">
            <a:spAutoFit/>
          </a:bodyPr>
          <a:lstStyle/>
          <a:p>
            <a:pPr marL="12700" marR="5080" lvl="0" indent="80645"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20" normalizeH="0" baseline="0" noProof="0" dirty="0">
                <a:ln>
                  <a:noFill/>
                </a:ln>
                <a:solidFill>
                  <a:prstClr val="black"/>
                </a:solidFill>
                <a:effectLst/>
                <a:uLnTx/>
                <a:uFillTx/>
                <a:latin typeface="Segoe UI Semibold"/>
                <a:ea typeface="+mn-ea"/>
                <a:cs typeface="Segoe UI Semibold"/>
              </a:rPr>
              <a:t>We </a:t>
            </a: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have never seen  </a:t>
            </a:r>
            <a:r>
              <a:rPr kumimoji="0" sz="1200" b="1" i="0" u="none" strike="noStrike" kern="1200" cap="none" spc="-10" normalizeH="0" baseline="0" noProof="0" dirty="0">
                <a:ln>
                  <a:noFill/>
                </a:ln>
                <a:solidFill>
                  <a:prstClr val="black"/>
                </a:solidFill>
                <a:effectLst/>
                <a:uLnTx/>
                <a:uFillTx/>
                <a:latin typeface="Segoe UI Semibold"/>
                <a:ea typeface="+mn-ea"/>
                <a:cs typeface="Segoe UI Semibold"/>
              </a:rPr>
              <a:t>Claire </a:t>
            </a: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log in </a:t>
            </a:r>
            <a:r>
              <a:rPr kumimoji="0" sz="1200" b="1" i="0" u="none" strike="noStrike" kern="1200" cap="none" spc="-10" normalizeH="0" baseline="0" noProof="0" dirty="0">
                <a:ln>
                  <a:noFill/>
                </a:ln>
                <a:solidFill>
                  <a:prstClr val="black"/>
                </a:solidFill>
                <a:effectLst/>
                <a:uLnTx/>
                <a:uFillTx/>
                <a:latin typeface="Segoe UI Semibold"/>
                <a:ea typeface="+mn-ea"/>
                <a:cs typeface="Segoe UI Semibold"/>
              </a:rPr>
              <a:t>from</a:t>
            </a:r>
            <a:r>
              <a:rPr kumimoji="0" sz="1200" b="1" i="0" u="none" strike="noStrike" kern="1200" cap="none" spc="-35" normalizeH="0" baseline="0" noProof="0" dirty="0">
                <a:ln>
                  <a:noFill/>
                </a:ln>
                <a:solidFill>
                  <a:prstClr val="black"/>
                </a:solidFill>
                <a:effectLst/>
                <a:uLnTx/>
                <a:uFillTx/>
                <a:latin typeface="Segoe UI Semibold"/>
                <a:ea typeface="+mn-ea"/>
                <a:cs typeface="Segoe UI Semibold"/>
              </a:rPr>
              <a:t> </a:t>
            </a: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Italy</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46" name="object 46"/>
          <p:cNvSpPr/>
          <p:nvPr/>
        </p:nvSpPr>
        <p:spPr>
          <a:xfrm>
            <a:off x="6816852" y="4448505"/>
            <a:ext cx="2239391" cy="1750314"/>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6912864" y="4884369"/>
            <a:ext cx="2093214" cy="1364742"/>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7042404" y="5116067"/>
            <a:ext cx="1732914" cy="802005"/>
          </a:xfrm>
          <a:custGeom>
            <a:avLst/>
            <a:gdLst/>
            <a:ahLst/>
            <a:cxnLst/>
            <a:rect l="l" t="t" r="r" b="b"/>
            <a:pathLst>
              <a:path w="1732915" h="802004">
                <a:moveTo>
                  <a:pt x="0" y="801623"/>
                </a:moveTo>
                <a:lnTo>
                  <a:pt x="1732788" y="801623"/>
                </a:lnTo>
                <a:lnTo>
                  <a:pt x="1732788" y="0"/>
                </a:lnTo>
                <a:lnTo>
                  <a:pt x="0" y="0"/>
                </a:lnTo>
                <a:lnTo>
                  <a:pt x="0" y="801623"/>
                </a:lnTo>
                <a:close/>
              </a:path>
            </a:pathLst>
          </a:custGeom>
          <a:ln w="952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7895843" y="4672965"/>
            <a:ext cx="596900" cy="441959"/>
          </a:xfrm>
          <a:custGeom>
            <a:avLst/>
            <a:gdLst/>
            <a:ahLst/>
            <a:cxnLst/>
            <a:rect l="l" t="t" r="r" b="b"/>
            <a:pathLst>
              <a:path w="596900" h="441960">
                <a:moveTo>
                  <a:pt x="0" y="441706"/>
                </a:moveTo>
                <a:lnTo>
                  <a:pt x="596900" y="0"/>
                </a:lnTo>
              </a:path>
            </a:pathLst>
          </a:custGeom>
          <a:ln w="952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txBox="1"/>
          <p:nvPr/>
        </p:nvSpPr>
        <p:spPr>
          <a:xfrm>
            <a:off x="7211948" y="5134736"/>
            <a:ext cx="1393825" cy="757555"/>
          </a:xfrm>
          <a:prstGeom prst="rect">
            <a:avLst/>
          </a:prstGeom>
        </p:spPr>
        <p:txBody>
          <a:bodyPr vert="horz" wrap="square" lIns="0" tIns="12700" rIns="0" bIns="0" rtlCol="0">
            <a:spAutoFit/>
          </a:bodyPr>
          <a:lstStyle/>
          <a:p>
            <a:pPr marL="12065" marR="5080" lvl="0" indent="635" algn="ctr"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There are 132 other  users </a:t>
            </a:r>
            <a:r>
              <a:rPr kumimoji="0" sz="1200" b="1" i="0" u="none" strike="noStrike" kern="1200" cap="none" spc="-10" normalizeH="0" baseline="0" noProof="0" dirty="0">
                <a:ln>
                  <a:noFill/>
                </a:ln>
                <a:solidFill>
                  <a:prstClr val="black"/>
                </a:solidFill>
                <a:effectLst/>
                <a:uLnTx/>
                <a:uFillTx/>
                <a:latin typeface="Segoe UI Semibold"/>
                <a:ea typeface="+mn-ea"/>
                <a:cs typeface="Segoe UI Semibold"/>
              </a:rPr>
              <a:t>from</a:t>
            </a:r>
            <a:r>
              <a:rPr kumimoji="0" sz="1200" b="1" i="0" u="none" strike="noStrike" kern="1200" cap="none" spc="-50" normalizeH="0" baseline="0" noProof="0" dirty="0">
                <a:ln>
                  <a:noFill/>
                </a:ln>
                <a:solidFill>
                  <a:prstClr val="black"/>
                </a:solidFill>
                <a:effectLst/>
                <a:uLnTx/>
                <a:uFillTx/>
                <a:latin typeface="Segoe UI Semibold"/>
                <a:ea typeface="+mn-ea"/>
                <a:cs typeface="Segoe UI Semibold"/>
              </a:rPr>
              <a:t> </a:t>
            </a:r>
            <a:r>
              <a:rPr kumimoji="0" sz="1200" b="1" i="0" u="none" strike="noStrike" kern="1200" cap="none" spc="-10" normalizeH="0" baseline="0" noProof="0" dirty="0">
                <a:ln>
                  <a:noFill/>
                </a:ln>
                <a:solidFill>
                  <a:prstClr val="black"/>
                </a:solidFill>
                <a:effectLst/>
                <a:uLnTx/>
                <a:uFillTx/>
                <a:latin typeface="Segoe UI Semibold"/>
                <a:ea typeface="+mn-ea"/>
                <a:cs typeface="Segoe UI Semibold"/>
              </a:rPr>
              <a:t>different  tenants </a:t>
            </a: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using this  </a:t>
            </a:r>
            <a:r>
              <a:rPr kumimoji="0" sz="1200" b="1" i="0" u="none" strike="noStrike" kern="1200" cap="none" spc="0" normalizeH="0" baseline="0" noProof="0" dirty="0">
                <a:ln>
                  <a:noFill/>
                </a:ln>
                <a:solidFill>
                  <a:prstClr val="black"/>
                </a:solidFill>
                <a:effectLst/>
                <a:uLnTx/>
                <a:uFillTx/>
                <a:latin typeface="Segoe UI Semibold"/>
                <a:ea typeface="+mn-ea"/>
                <a:cs typeface="Segoe UI Semibold"/>
              </a:rPr>
              <a:t>IP</a:t>
            </a:r>
            <a:r>
              <a:rPr kumimoji="0" sz="1200" b="1" i="0" u="none" strike="noStrike" kern="1200" cap="none" spc="-15" normalizeH="0" baseline="0" noProof="0" dirty="0">
                <a:ln>
                  <a:noFill/>
                </a:ln>
                <a:solidFill>
                  <a:prstClr val="black"/>
                </a:solidFill>
                <a:effectLst/>
                <a:uLnTx/>
                <a:uFillTx/>
                <a:latin typeface="Segoe UI Semibold"/>
                <a:ea typeface="+mn-ea"/>
                <a:cs typeface="Segoe UI Semibold"/>
              </a:rPr>
              <a:t> </a:t>
            </a:r>
            <a:r>
              <a:rPr kumimoji="0" sz="1200" b="1" i="0" u="none" strike="noStrike" kern="1200" cap="none" spc="-10" normalizeH="0" baseline="0" noProof="0" dirty="0">
                <a:ln>
                  <a:noFill/>
                </a:ln>
                <a:solidFill>
                  <a:prstClr val="black"/>
                </a:solidFill>
                <a:effectLst/>
                <a:uLnTx/>
                <a:uFillTx/>
                <a:latin typeface="Segoe UI Semibold"/>
                <a:ea typeface="+mn-ea"/>
                <a:cs typeface="Segoe UI Semibold"/>
              </a:rPr>
              <a:t>address</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51" name="object 51"/>
          <p:cNvSpPr/>
          <p:nvPr/>
        </p:nvSpPr>
        <p:spPr>
          <a:xfrm>
            <a:off x="1056132" y="4501896"/>
            <a:ext cx="2643377" cy="1242682"/>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1216152" y="4771644"/>
            <a:ext cx="2314194" cy="99912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2448179" y="4727321"/>
            <a:ext cx="974090" cy="249554"/>
          </a:xfrm>
          <a:custGeom>
            <a:avLst/>
            <a:gdLst/>
            <a:ahLst/>
            <a:cxnLst/>
            <a:rect l="l" t="t" r="r" b="b"/>
            <a:pathLst>
              <a:path w="974089" h="249554">
                <a:moveTo>
                  <a:pt x="973962" y="0"/>
                </a:moveTo>
                <a:lnTo>
                  <a:pt x="0" y="249046"/>
                </a:lnTo>
              </a:path>
            </a:pathLst>
          </a:custGeom>
          <a:ln w="9524">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54" name="object 54"/>
          <p:cNvGraphicFramePr>
            <a:graphicFrameLocks noGrp="1"/>
          </p:cNvGraphicFramePr>
          <p:nvPr/>
        </p:nvGraphicFramePr>
        <p:xfrm>
          <a:off x="1275207" y="3444494"/>
          <a:ext cx="9417683" cy="2012692"/>
        </p:xfrm>
        <a:graphic>
          <a:graphicData uri="http://schemas.openxmlformats.org/drawingml/2006/table">
            <a:tbl>
              <a:tblPr firstRow="1" bandRow="1">
                <a:tableStyleId>{2D5ABB26-0587-4C30-8999-92F81FD0307C}</a:tableStyleId>
              </a:tblPr>
              <a:tblGrid>
                <a:gridCol w="1052195">
                  <a:extLst>
                    <a:ext uri="{9D8B030D-6E8A-4147-A177-3AD203B41FA5}">
                      <a16:colId xmlns:a16="http://schemas.microsoft.com/office/drawing/2014/main" val="20000"/>
                    </a:ext>
                  </a:extLst>
                </a:gridCol>
                <a:gridCol w="1052195">
                  <a:extLst>
                    <a:ext uri="{9D8B030D-6E8A-4147-A177-3AD203B41FA5}">
                      <a16:colId xmlns:a16="http://schemas.microsoft.com/office/drawing/2014/main" val="20001"/>
                    </a:ext>
                  </a:extLst>
                </a:gridCol>
                <a:gridCol w="972819">
                  <a:extLst>
                    <a:ext uri="{9D8B030D-6E8A-4147-A177-3AD203B41FA5}">
                      <a16:colId xmlns:a16="http://schemas.microsoft.com/office/drawing/2014/main" val="20002"/>
                    </a:ext>
                  </a:extLst>
                </a:gridCol>
                <a:gridCol w="1173480">
                  <a:extLst>
                    <a:ext uri="{9D8B030D-6E8A-4147-A177-3AD203B41FA5}">
                      <a16:colId xmlns:a16="http://schemas.microsoft.com/office/drawing/2014/main" val="20003"/>
                    </a:ext>
                  </a:extLst>
                </a:gridCol>
                <a:gridCol w="1409700">
                  <a:extLst>
                    <a:ext uri="{9D8B030D-6E8A-4147-A177-3AD203B41FA5}">
                      <a16:colId xmlns:a16="http://schemas.microsoft.com/office/drawing/2014/main" val="20004"/>
                    </a:ext>
                  </a:extLst>
                </a:gridCol>
                <a:gridCol w="1381125">
                  <a:extLst>
                    <a:ext uri="{9D8B030D-6E8A-4147-A177-3AD203B41FA5}">
                      <a16:colId xmlns:a16="http://schemas.microsoft.com/office/drawing/2014/main" val="20005"/>
                    </a:ext>
                  </a:extLst>
                </a:gridCol>
                <a:gridCol w="1316990">
                  <a:extLst>
                    <a:ext uri="{9D8B030D-6E8A-4147-A177-3AD203B41FA5}">
                      <a16:colId xmlns:a16="http://schemas.microsoft.com/office/drawing/2014/main" val="20006"/>
                    </a:ext>
                  </a:extLst>
                </a:gridCol>
                <a:gridCol w="1059179">
                  <a:extLst>
                    <a:ext uri="{9D8B030D-6E8A-4147-A177-3AD203B41FA5}">
                      <a16:colId xmlns:a16="http://schemas.microsoft.com/office/drawing/2014/main" val="20007"/>
                    </a:ext>
                  </a:extLst>
                </a:gridCol>
              </a:tblGrid>
              <a:tr h="218185">
                <a:tc>
                  <a:txBody>
                    <a:bodyPr/>
                    <a:lstStyle/>
                    <a:p>
                      <a:pPr algn="ctr">
                        <a:lnSpc>
                          <a:spcPts val="1620"/>
                        </a:lnSpc>
                      </a:pPr>
                      <a:r>
                        <a:rPr sz="1400" b="1" spc="-5" dirty="0">
                          <a:solidFill>
                            <a:srgbClr val="FFFFFF"/>
                          </a:solidFill>
                          <a:latin typeface="Segoe UI"/>
                          <a:cs typeface="Segoe UI"/>
                        </a:rPr>
                        <a:t>Session</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algn="ctr">
                        <a:lnSpc>
                          <a:spcPts val="1620"/>
                        </a:lnSpc>
                      </a:pPr>
                      <a:r>
                        <a:rPr sz="1400" b="1" dirty="0">
                          <a:solidFill>
                            <a:srgbClr val="FFFFFF"/>
                          </a:solidFill>
                          <a:latin typeface="Segoe UI"/>
                          <a:cs typeface="Segoe UI"/>
                        </a:rPr>
                        <a:t>Date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algn="ctr">
                        <a:lnSpc>
                          <a:spcPts val="1620"/>
                        </a:lnSpc>
                      </a:pPr>
                      <a:r>
                        <a:rPr sz="1400" b="1" dirty="0">
                          <a:solidFill>
                            <a:srgbClr val="FFFFFF"/>
                          </a:solidFill>
                          <a:latin typeface="Segoe UI"/>
                          <a:cs typeface="Segoe UI"/>
                        </a:rPr>
                        <a:t>Time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400050">
                        <a:lnSpc>
                          <a:spcPts val="1620"/>
                        </a:lnSpc>
                      </a:pPr>
                      <a:r>
                        <a:rPr sz="1400" b="1" spc="-5" dirty="0">
                          <a:solidFill>
                            <a:srgbClr val="FFFFFF"/>
                          </a:solidFill>
                          <a:latin typeface="Segoe UI"/>
                          <a:cs typeface="Segoe UI"/>
                        </a:rPr>
                        <a:t>User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1905" algn="ctr">
                        <a:lnSpc>
                          <a:spcPts val="1620"/>
                        </a:lnSpc>
                      </a:pPr>
                      <a:r>
                        <a:rPr sz="1400" b="1" spc="-5" dirty="0">
                          <a:solidFill>
                            <a:srgbClr val="FFFFFF"/>
                          </a:solidFill>
                          <a:latin typeface="Segoe UI"/>
                          <a:cs typeface="Segoe UI"/>
                        </a:rPr>
                        <a:t>Device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1905" algn="ctr">
                        <a:lnSpc>
                          <a:spcPts val="1620"/>
                        </a:lnSpc>
                      </a:pPr>
                      <a:r>
                        <a:rPr sz="1400" b="1" dirty="0">
                          <a:solidFill>
                            <a:srgbClr val="FFFFFF"/>
                          </a:solidFill>
                          <a:latin typeface="Segoe UI"/>
                          <a:cs typeface="Segoe UI"/>
                        </a:rPr>
                        <a:t>Application</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1905" algn="ctr">
                        <a:lnSpc>
                          <a:spcPts val="1620"/>
                        </a:lnSpc>
                      </a:pPr>
                      <a:r>
                        <a:rPr sz="1400" b="1" dirty="0">
                          <a:solidFill>
                            <a:srgbClr val="FFFFFF"/>
                          </a:solidFill>
                          <a:latin typeface="Segoe UI"/>
                          <a:cs typeface="Segoe UI"/>
                        </a:rPr>
                        <a:t>IP</a:t>
                      </a:r>
                      <a:r>
                        <a:rPr sz="1400" b="1" spc="-20" dirty="0">
                          <a:solidFill>
                            <a:srgbClr val="FFFFFF"/>
                          </a:solidFill>
                          <a:latin typeface="Segoe UI"/>
                          <a:cs typeface="Segoe UI"/>
                        </a:rPr>
                        <a:t> </a:t>
                      </a:r>
                      <a:r>
                        <a:rPr sz="1400" b="1" spc="-5" dirty="0">
                          <a:solidFill>
                            <a:srgbClr val="FFFFFF"/>
                          </a:solidFill>
                          <a:latin typeface="Segoe UI"/>
                          <a:cs typeface="Segoe UI"/>
                        </a:rPr>
                        <a:t>Address</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1270" algn="ctr">
                        <a:lnSpc>
                          <a:spcPts val="1620"/>
                        </a:lnSpc>
                      </a:pPr>
                      <a:r>
                        <a:rPr sz="1400" b="1" spc="10" dirty="0">
                          <a:solidFill>
                            <a:srgbClr val="FFFFFF"/>
                          </a:solidFill>
                          <a:latin typeface="Segoe UI"/>
                          <a:cs typeface="Segoe UI"/>
                        </a:rPr>
                        <a:t>Country</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extLst>
                  <a:ext uri="{0D108BD9-81ED-4DB2-BD59-A6C34878D82A}">
                    <a16:rowId xmlns:a16="http://schemas.microsoft.com/office/drawing/2014/main" val="10000"/>
                  </a:ext>
                </a:extLst>
              </a:tr>
              <a:tr h="218312">
                <a:tc>
                  <a:txBody>
                    <a:bodyPr/>
                    <a:lstStyle/>
                    <a:p>
                      <a:pPr algn="ctr">
                        <a:lnSpc>
                          <a:spcPts val="1620"/>
                        </a:lnSpc>
                      </a:pPr>
                      <a:r>
                        <a:rPr sz="1400" dirty="0">
                          <a:latin typeface="Segoe UI"/>
                          <a:cs typeface="Segoe UI"/>
                        </a:rPr>
                        <a:t>1</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algn="ctr">
                        <a:lnSpc>
                          <a:spcPts val="1620"/>
                        </a:lnSpc>
                      </a:pPr>
                      <a:r>
                        <a:rPr sz="1400" dirty="0">
                          <a:latin typeface="Segoe UI"/>
                          <a:cs typeface="Segoe UI"/>
                        </a:rPr>
                        <a:t>3-Mar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algn="ctr">
                        <a:lnSpc>
                          <a:spcPts val="1620"/>
                        </a:lnSpc>
                      </a:pPr>
                      <a:r>
                        <a:rPr sz="1400" spc="-5" dirty="0">
                          <a:latin typeface="Segoe UI"/>
                          <a:cs typeface="Segoe UI"/>
                        </a:rPr>
                        <a:t>10:05</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marL="368300">
                        <a:lnSpc>
                          <a:spcPts val="1620"/>
                        </a:lnSpc>
                      </a:pPr>
                      <a:r>
                        <a:rPr sz="1400" spc="-10" dirty="0">
                          <a:latin typeface="Segoe UI"/>
                          <a:cs typeface="Segoe UI"/>
                        </a:rPr>
                        <a:t>Claire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marL="1270" algn="ctr">
                        <a:lnSpc>
                          <a:spcPts val="1620"/>
                        </a:lnSpc>
                      </a:pPr>
                      <a:r>
                        <a:rPr sz="1400" spc="-5" dirty="0">
                          <a:latin typeface="Segoe UI"/>
                          <a:cs typeface="Segoe UI"/>
                        </a:rPr>
                        <a:t>iPhone</a:t>
                      </a:r>
                      <a:r>
                        <a:rPr sz="1400" spc="-30" dirty="0">
                          <a:latin typeface="Segoe UI"/>
                          <a:cs typeface="Segoe UI"/>
                        </a:rPr>
                        <a:t> </a:t>
                      </a:r>
                      <a:r>
                        <a:rPr sz="1400" dirty="0">
                          <a:latin typeface="Segoe UI"/>
                          <a:cs typeface="Segoe UI"/>
                        </a:rPr>
                        <a:t>8</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algn="ctr">
                        <a:lnSpc>
                          <a:spcPts val="1620"/>
                        </a:lnSpc>
                      </a:pPr>
                      <a:r>
                        <a:rPr sz="1400" dirty="0">
                          <a:latin typeface="Segoe UI"/>
                          <a:cs typeface="Segoe UI"/>
                        </a:rPr>
                        <a:t>Exchange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marL="1270" algn="ctr">
                        <a:lnSpc>
                          <a:spcPts val="1620"/>
                        </a:lnSpc>
                      </a:pPr>
                      <a:r>
                        <a:rPr sz="1400" spc="-5" dirty="0">
                          <a:latin typeface="Segoe UI"/>
                          <a:cs typeface="Segoe UI"/>
                        </a:rPr>
                        <a:t>1.2.3.4</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marL="1270" algn="ctr">
                        <a:lnSpc>
                          <a:spcPts val="1620"/>
                        </a:lnSpc>
                      </a:pPr>
                      <a:r>
                        <a:rPr sz="1400" spc="-5" dirty="0">
                          <a:latin typeface="Segoe UI"/>
                          <a:cs typeface="Segoe UI"/>
                        </a:rPr>
                        <a:t>US</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extLst>
                  <a:ext uri="{0D108BD9-81ED-4DB2-BD59-A6C34878D82A}">
                    <a16:rowId xmlns:a16="http://schemas.microsoft.com/office/drawing/2014/main" val="10001"/>
                  </a:ext>
                </a:extLst>
              </a:tr>
              <a:tr h="218186">
                <a:tc>
                  <a:txBody>
                    <a:bodyPr/>
                    <a:lstStyle/>
                    <a:p>
                      <a:pPr algn="ctr">
                        <a:lnSpc>
                          <a:spcPts val="1620"/>
                        </a:lnSpc>
                      </a:pPr>
                      <a:r>
                        <a:rPr sz="1400" dirty="0">
                          <a:latin typeface="Segoe UI"/>
                          <a:cs typeface="Segoe UI"/>
                        </a:rPr>
                        <a:t>2</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algn="ctr">
                        <a:lnSpc>
                          <a:spcPts val="1620"/>
                        </a:lnSpc>
                      </a:pPr>
                      <a:r>
                        <a:rPr sz="1400" dirty="0">
                          <a:latin typeface="Segoe UI"/>
                          <a:cs typeface="Segoe UI"/>
                        </a:rPr>
                        <a:t>3-Mar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algn="ctr">
                        <a:lnSpc>
                          <a:spcPts val="1620"/>
                        </a:lnSpc>
                      </a:pPr>
                      <a:r>
                        <a:rPr sz="1400" spc="-5" dirty="0">
                          <a:latin typeface="Segoe UI"/>
                          <a:cs typeface="Segoe UI"/>
                        </a:rPr>
                        <a:t>15:07</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marL="368300">
                        <a:lnSpc>
                          <a:spcPts val="1620"/>
                        </a:lnSpc>
                      </a:pPr>
                      <a:r>
                        <a:rPr sz="1400" spc="-10" dirty="0">
                          <a:latin typeface="Segoe UI"/>
                          <a:cs typeface="Segoe UI"/>
                        </a:rPr>
                        <a:t>Claire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marL="1270" algn="ctr">
                        <a:lnSpc>
                          <a:spcPts val="1620"/>
                        </a:lnSpc>
                      </a:pPr>
                      <a:r>
                        <a:rPr sz="1400" spc="-5" dirty="0">
                          <a:latin typeface="Segoe UI"/>
                          <a:cs typeface="Segoe UI"/>
                        </a:rPr>
                        <a:t>iPhone</a:t>
                      </a:r>
                      <a:r>
                        <a:rPr sz="1400" spc="-30" dirty="0">
                          <a:latin typeface="Segoe UI"/>
                          <a:cs typeface="Segoe UI"/>
                        </a:rPr>
                        <a:t> </a:t>
                      </a:r>
                      <a:r>
                        <a:rPr sz="1400" dirty="0">
                          <a:latin typeface="Segoe UI"/>
                          <a:cs typeface="Segoe UI"/>
                        </a:rPr>
                        <a:t>8</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algn="ctr">
                        <a:lnSpc>
                          <a:spcPts val="1620"/>
                        </a:lnSpc>
                      </a:pPr>
                      <a:r>
                        <a:rPr sz="1400" dirty="0">
                          <a:latin typeface="Segoe UI"/>
                          <a:cs typeface="Segoe UI"/>
                        </a:rPr>
                        <a:t>Exchange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marL="1270" algn="ctr">
                        <a:lnSpc>
                          <a:spcPts val="1620"/>
                        </a:lnSpc>
                      </a:pPr>
                      <a:r>
                        <a:rPr sz="1400" spc="-5" dirty="0">
                          <a:latin typeface="Segoe UI"/>
                          <a:cs typeface="Segoe UI"/>
                        </a:rPr>
                        <a:t>1.2.3.5</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marL="1270" algn="ctr">
                        <a:lnSpc>
                          <a:spcPts val="1620"/>
                        </a:lnSpc>
                      </a:pPr>
                      <a:r>
                        <a:rPr sz="1400" spc="-5" dirty="0">
                          <a:latin typeface="Segoe UI"/>
                          <a:cs typeface="Segoe UI"/>
                        </a:rPr>
                        <a:t>US</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extLst>
                  <a:ext uri="{0D108BD9-81ED-4DB2-BD59-A6C34878D82A}">
                    <a16:rowId xmlns:a16="http://schemas.microsoft.com/office/drawing/2014/main" val="10002"/>
                  </a:ext>
                </a:extLst>
              </a:tr>
              <a:tr h="218185">
                <a:tc>
                  <a:txBody>
                    <a:bodyPr/>
                    <a:lstStyle/>
                    <a:p>
                      <a:pPr algn="ctr">
                        <a:lnSpc>
                          <a:spcPts val="1620"/>
                        </a:lnSpc>
                      </a:pPr>
                      <a:r>
                        <a:rPr sz="1400" dirty="0">
                          <a:latin typeface="Segoe UI"/>
                          <a:cs typeface="Segoe UI"/>
                        </a:rPr>
                        <a:t>3</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algn="ctr">
                        <a:lnSpc>
                          <a:spcPts val="1620"/>
                        </a:lnSpc>
                      </a:pPr>
                      <a:r>
                        <a:rPr sz="1400" dirty="0">
                          <a:latin typeface="Segoe UI"/>
                          <a:cs typeface="Segoe UI"/>
                        </a:rPr>
                        <a:t>3-Mar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algn="ctr">
                        <a:lnSpc>
                          <a:spcPts val="1620"/>
                        </a:lnSpc>
                      </a:pPr>
                      <a:r>
                        <a:rPr sz="1400" spc="-5" dirty="0">
                          <a:latin typeface="Segoe UI"/>
                          <a:cs typeface="Segoe UI"/>
                        </a:rPr>
                        <a:t>16:45</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marL="368300">
                        <a:lnSpc>
                          <a:spcPts val="1620"/>
                        </a:lnSpc>
                      </a:pPr>
                      <a:r>
                        <a:rPr sz="1400" spc="-10" dirty="0">
                          <a:latin typeface="Segoe UI"/>
                          <a:cs typeface="Segoe UI"/>
                        </a:rPr>
                        <a:t>Claire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algn="ctr">
                        <a:lnSpc>
                          <a:spcPts val="1620"/>
                        </a:lnSpc>
                      </a:pPr>
                      <a:r>
                        <a:rPr sz="1400" dirty="0">
                          <a:latin typeface="Segoe UI"/>
                          <a:cs typeface="Segoe UI"/>
                        </a:rPr>
                        <a:t>Windows</a:t>
                      </a:r>
                      <a:r>
                        <a:rPr sz="1400" spc="-30" dirty="0">
                          <a:latin typeface="Segoe UI"/>
                          <a:cs typeface="Segoe UI"/>
                        </a:rPr>
                        <a:t> </a:t>
                      </a:r>
                      <a:r>
                        <a:rPr sz="1400" spc="-5" dirty="0">
                          <a:latin typeface="Segoe UI"/>
                          <a:cs typeface="Segoe UI"/>
                        </a:rPr>
                        <a:t>10</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marL="1270" algn="ctr">
                        <a:lnSpc>
                          <a:spcPts val="1620"/>
                        </a:lnSpc>
                      </a:pPr>
                      <a:r>
                        <a:rPr sz="1400" spc="-5" dirty="0">
                          <a:latin typeface="Segoe UI"/>
                          <a:cs typeface="Segoe UI"/>
                        </a:rPr>
                        <a:t>Salesforce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marL="1270" algn="ctr">
                        <a:lnSpc>
                          <a:spcPts val="1620"/>
                        </a:lnSpc>
                      </a:pPr>
                      <a:r>
                        <a:rPr sz="1400" spc="-5" dirty="0">
                          <a:latin typeface="Segoe UI"/>
                          <a:cs typeface="Segoe UI"/>
                        </a:rPr>
                        <a:t>2.2.2.1</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marL="1270" algn="ctr">
                        <a:lnSpc>
                          <a:spcPts val="1620"/>
                        </a:lnSpc>
                      </a:pPr>
                      <a:r>
                        <a:rPr sz="1400" spc="-5" dirty="0">
                          <a:latin typeface="Segoe UI"/>
                          <a:cs typeface="Segoe UI"/>
                        </a:rPr>
                        <a:t>US</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extLst>
                  <a:ext uri="{0D108BD9-81ED-4DB2-BD59-A6C34878D82A}">
                    <a16:rowId xmlns:a16="http://schemas.microsoft.com/office/drawing/2014/main" val="10003"/>
                  </a:ext>
                </a:extLst>
              </a:tr>
              <a:tr h="218312">
                <a:tc>
                  <a:txBody>
                    <a:bodyPr/>
                    <a:lstStyle/>
                    <a:p>
                      <a:pPr algn="ctr">
                        <a:lnSpc>
                          <a:spcPts val="1620"/>
                        </a:lnSpc>
                      </a:pPr>
                      <a:r>
                        <a:rPr sz="1400" dirty="0">
                          <a:latin typeface="Segoe UI"/>
                          <a:cs typeface="Segoe UI"/>
                        </a:rPr>
                        <a:t>4</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algn="ctr">
                        <a:lnSpc>
                          <a:spcPts val="1620"/>
                        </a:lnSpc>
                      </a:pPr>
                      <a:r>
                        <a:rPr sz="1400" dirty="0">
                          <a:latin typeface="Segoe UI"/>
                          <a:cs typeface="Segoe UI"/>
                        </a:rPr>
                        <a:t>4-Mar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algn="ctr">
                        <a:lnSpc>
                          <a:spcPts val="1620"/>
                        </a:lnSpc>
                      </a:pPr>
                      <a:r>
                        <a:rPr sz="1400" spc="-5" dirty="0">
                          <a:latin typeface="Segoe UI"/>
                          <a:cs typeface="Segoe UI"/>
                        </a:rPr>
                        <a:t>10:23</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368300">
                        <a:lnSpc>
                          <a:spcPts val="1620"/>
                        </a:lnSpc>
                      </a:pPr>
                      <a:r>
                        <a:rPr sz="1400" spc="-10" dirty="0">
                          <a:latin typeface="Segoe UI"/>
                          <a:cs typeface="Segoe UI"/>
                        </a:rPr>
                        <a:t>Claire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dirty="0">
                          <a:latin typeface="Segoe UI"/>
                          <a:cs typeface="Segoe UI"/>
                        </a:rPr>
                        <a:t>Windows</a:t>
                      </a:r>
                      <a:r>
                        <a:rPr sz="1400" spc="-30" dirty="0">
                          <a:latin typeface="Segoe UI"/>
                          <a:cs typeface="Segoe UI"/>
                        </a:rPr>
                        <a:t> </a:t>
                      </a:r>
                      <a:r>
                        <a:rPr sz="1400" spc="-5" dirty="0">
                          <a:latin typeface="Segoe UI"/>
                          <a:cs typeface="Segoe UI"/>
                        </a:rPr>
                        <a:t>10</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1270" algn="ctr">
                        <a:lnSpc>
                          <a:spcPts val="1620"/>
                        </a:lnSpc>
                      </a:pPr>
                      <a:r>
                        <a:rPr sz="1400" spc="-5" dirty="0">
                          <a:latin typeface="Segoe UI"/>
                          <a:cs typeface="Segoe UI"/>
                        </a:rPr>
                        <a:t>Salesforce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marL="1270" algn="ctr">
                        <a:lnSpc>
                          <a:spcPts val="1620"/>
                        </a:lnSpc>
                      </a:pPr>
                      <a:r>
                        <a:rPr sz="1400" spc="-5" dirty="0">
                          <a:latin typeface="Segoe UI"/>
                          <a:cs typeface="Segoe UI"/>
                        </a:rPr>
                        <a:t>2.2.2.1</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1270" algn="ctr">
                        <a:lnSpc>
                          <a:spcPts val="1620"/>
                        </a:lnSpc>
                      </a:pPr>
                      <a:r>
                        <a:rPr sz="1400" spc="-5" dirty="0">
                          <a:latin typeface="Segoe UI"/>
                          <a:cs typeface="Segoe UI"/>
                        </a:rPr>
                        <a:t>US</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4"/>
                  </a:ext>
                </a:extLst>
              </a:tr>
              <a:tr h="218186">
                <a:tc>
                  <a:txBody>
                    <a:bodyPr/>
                    <a:lstStyle/>
                    <a:p>
                      <a:pPr algn="ctr">
                        <a:lnSpc>
                          <a:spcPts val="1620"/>
                        </a:lnSpc>
                      </a:pPr>
                      <a:r>
                        <a:rPr sz="1400" dirty="0">
                          <a:latin typeface="Segoe UI"/>
                          <a:cs typeface="Segoe UI"/>
                        </a:rPr>
                        <a:t>5</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dirty="0">
                          <a:latin typeface="Segoe UI"/>
                          <a:cs typeface="Segoe UI"/>
                        </a:rPr>
                        <a:t>4-Mar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spc="-5" dirty="0">
                          <a:latin typeface="Segoe UI"/>
                          <a:cs typeface="Segoe UI"/>
                        </a:rPr>
                        <a:t>2:04</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368300">
                        <a:lnSpc>
                          <a:spcPts val="1620"/>
                        </a:lnSpc>
                      </a:pPr>
                      <a:r>
                        <a:rPr sz="1400" spc="-10" dirty="0">
                          <a:latin typeface="Segoe UI"/>
                          <a:cs typeface="Segoe UI"/>
                        </a:rPr>
                        <a:t>Claire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spc="-5" dirty="0">
                          <a:latin typeface="Segoe UI"/>
                          <a:cs typeface="Segoe UI"/>
                        </a:rPr>
                        <a:t>Linux</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spc="-10" dirty="0">
                          <a:latin typeface="Segoe UI"/>
                          <a:cs typeface="Segoe UI"/>
                        </a:rPr>
                        <a:t>Sway</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0E6FF"/>
                    </a:solidFill>
                  </a:tcPr>
                </a:tc>
                <a:tc>
                  <a:txBody>
                    <a:bodyPr/>
                    <a:lstStyle/>
                    <a:p>
                      <a:pPr algn="ctr">
                        <a:lnSpc>
                          <a:spcPts val="1620"/>
                        </a:lnSpc>
                      </a:pPr>
                      <a:r>
                        <a:rPr sz="1400" spc="-5" dirty="0">
                          <a:latin typeface="Segoe UI"/>
                          <a:cs typeface="Segoe UI"/>
                        </a:rPr>
                        <a:t>13.22.12.12</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1270" algn="ctr">
                        <a:lnSpc>
                          <a:spcPts val="1620"/>
                        </a:lnSpc>
                      </a:pPr>
                      <a:r>
                        <a:rPr sz="1400" spc="-5" dirty="0">
                          <a:latin typeface="Segoe UI"/>
                          <a:cs typeface="Segoe UI"/>
                        </a:rPr>
                        <a:t>IT</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5"/>
                  </a:ext>
                </a:extLst>
              </a:tr>
              <a:tr h="218186">
                <a:tc>
                  <a:txBody>
                    <a:bodyPr/>
                    <a:lstStyle/>
                    <a:p>
                      <a:pPr algn="ctr">
                        <a:lnSpc>
                          <a:spcPts val="1620"/>
                        </a:lnSpc>
                      </a:pPr>
                      <a:r>
                        <a:rPr sz="1400" dirty="0">
                          <a:latin typeface="Segoe UI"/>
                          <a:cs typeface="Segoe UI"/>
                        </a:rPr>
                        <a:t>6</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dirty="0">
                          <a:latin typeface="Segoe UI"/>
                          <a:cs typeface="Segoe UI"/>
                        </a:rPr>
                        <a:t>5-Mar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spc="-5" dirty="0">
                          <a:latin typeface="Segoe UI"/>
                          <a:cs typeface="Segoe UI"/>
                        </a:rPr>
                        <a:t>11:30</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368300">
                        <a:lnSpc>
                          <a:spcPts val="1620"/>
                        </a:lnSpc>
                      </a:pPr>
                      <a:r>
                        <a:rPr sz="1400" spc="-10" dirty="0">
                          <a:latin typeface="Segoe UI"/>
                          <a:cs typeface="Segoe UI"/>
                        </a:rPr>
                        <a:t>Claire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1270" algn="ctr">
                        <a:lnSpc>
                          <a:spcPts val="1620"/>
                        </a:lnSpc>
                      </a:pPr>
                      <a:r>
                        <a:rPr sz="1400" spc="-5" dirty="0">
                          <a:latin typeface="Segoe UI"/>
                          <a:cs typeface="Segoe UI"/>
                        </a:rPr>
                        <a:t>iPhone</a:t>
                      </a:r>
                      <a:r>
                        <a:rPr sz="1400" spc="-30" dirty="0">
                          <a:latin typeface="Segoe UI"/>
                          <a:cs typeface="Segoe UI"/>
                        </a:rPr>
                        <a:t> </a:t>
                      </a:r>
                      <a:r>
                        <a:rPr sz="1400" dirty="0">
                          <a:latin typeface="Segoe UI"/>
                          <a:cs typeface="Segoe UI"/>
                        </a:rPr>
                        <a:t>8</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dirty="0">
                          <a:latin typeface="Segoe UI"/>
                          <a:cs typeface="Segoe UI"/>
                        </a:rPr>
                        <a:t>Exchange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marL="1270" algn="ctr">
                        <a:lnSpc>
                          <a:spcPts val="1620"/>
                        </a:lnSpc>
                      </a:pPr>
                      <a:r>
                        <a:rPr sz="1400" spc="-5" dirty="0">
                          <a:latin typeface="Segoe UI"/>
                          <a:cs typeface="Segoe UI"/>
                        </a:rPr>
                        <a:t>1.2.3.4</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1270" algn="ctr">
                        <a:lnSpc>
                          <a:spcPts val="1620"/>
                        </a:lnSpc>
                      </a:pPr>
                      <a:r>
                        <a:rPr sz="1400" spc="-5" dirty="0">
                          <a:latin typeface="Segoe UI"/>
                          <a:cs typeface="Segoe UI"/>
                        </a:rPr>
                        <a:t>US</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6"/>
                  </a:ext>
                </a:extLst>
              </a:tr>
              <a:tr h="485140">
                <a:tc gridSpan="2">
                  <a:txBody>
                    <a:bodyPr/>
                    <a:lstStyle/>
                    <a:p>
                      <a:pPr marR="10160" algn="ctr">
                        <a:lnSpc>
                          <a:spcPct val="100000"/>
                        </a:lnSpc>
                        <a:spcBef>
                          <a:spcPts val="440"/>
                        </a:spcBef>
                      </a:pPr>
                      <a:r>
                        <a:rPr sz="1200" b="1" spc="-10" dirty="0">
                          <a:latin typeface="Segoe UI Semibold"/>
                          <a:cs typeface="Segoe UI Semibold"/>
                        </a:rPr>
                        <a:t>Claire </a:t>
                      </a:r>
                      <a:r>
                        <a:rPr sz="1200" b="1" spc="-5" dirty="0">
                          <a:latin typeface="Segoe UI Semibold"/>
                          <a:cs typeface="Segoe UI Semibold"/>
                        </a:rPr>
                        <a:t>doesn’t</a:t>
                      </a:r>
                      <a:r>
                        <a:rPr sz="1200" b="1" dirty="0">
                          <a:latin typeface="Segoe UI Semibold"/>
                          <a:cs typeface="Segoe UI Semibold"/>
                        </a:rPr>
                        <a:t> </a:t>
                      </a:r>
                      <a:r>
                        <a:rPr sz="1200" b="1" spc="-5" dirty="0">
                          <a:latin typeface="Segoe UI Semibold"/>
                          <a:cs typeface="Segoe UI Semibold"/>
                        </a:rPr>
                        <a:t>normally</a:t>
                      </a:r>
                      <a:endParaRPr sz="1200">
                        <a:latin typeface="Segoe UI Semibold"/>
                        <a:cs typeface="Segoe UI Semibold"/>
                      </a:endParaRPr>
                    </a:p>
                    <a:p>
                      <a:pPr marR="8890" algn="ctr">
                        <a:lnSpc>
                          <a:spcPct val="100000"/>
                        </a:lnSpc>
                      </a:pPr>
                      <a:r>
                        <a:rPr sz="1200" b="1" spc="-5" dirty="0">
                          <a:latin typeface="Segoe UI Semibold"/>
                          <a:cs typeface="Segoe UI Semibold"/>
                        </a:rPr>
                        <a:t>log in </a:t>
                      </a:r>
                      <a:r>
                        <a:rPr sz="1200" b="1" dirty="0">
                          <a:latin typeface="Segoe UI Semibold"/>
                          <a:cs typeface="Segoe UI Semibold"/>
                        </a:rPr>
                        <a:t>at 2</a:t>
                      </a:r>
                      <a:r>
                        <a:rPr sz="1200" b="1" spc="-55" dirty="0">
                          <a:latin typeface="Segoe UI Semibold"/>
                          <a:cs typeface="Segoe UI Semibold"/>
                        </a:rPr>
                        <a:t> </a:t>
                      </a:r>
                      <a:r>
                        <a:rPr sz="1200" b="1" spc="-5" dirty="0">
                          <a:latin typeface="Segoe UI Semibold"/>
                          <a:cs typeface="Segoe UI Semibold"/>
                        </a:rPr>
                        <a:t>AM</a:t>
                      </a:r>
                      <a:endParaRPr sz="1200">
                        <a:latin typeface="Segoe UI Semibold"/>
                        <a:cs typeface="Segoe UI Semibold"/>
                      </a:endParaRPr>
                    </a:p>
                  </a:txBody>
                  <a:tcPr marL="0" marR="0" marT="55880" marB="0">
                    <a:lnL w="9525">
                      <a:solidFill>
                        <a:srgbClr val="50E6FF"/>
                      </a:solidFill>
                      <a:prstDash val="solid"/>
                    </a:lnL>
                    <a:lnR w="9525">
                      <a:solidFill>
                        <a:srgbClr val="50E6FF"/>
                      </a:solidFill>
                      <a:prstDash val="solid"/>
                    </a:lnR>
                    <a:lnT w="12700">
                      <a:solidFill>
                        <a:srgbClr val="FFFFFF"/>
                      </a:solidFill>
                      <a:prstDash val="solid"/>
                    </a:lnT>
                    <a:lnB w="9525">
                      <a:solidFill>
                        <a:srgbClr val="50E6FF"/>
                      </a:solidFill>
                      <a:prstDash val="solid"/>
                    </a:lnB>
                  </a:tcPr>
                </a:tc>
                <a:tc hMerge="1">
                  <a:txBody>
                    <a:bodyPr/>
                    <a:lstStyle/>
                    <a:p>
                      <a:endParaRPr/>
                    </a:p>
                  </a:txBody>
                  <a:tcPr marL="0" marR="0" marT="0" marB="0"/>
                </a:tc>
                <a:tc gridSpan="6">
                  <a:txBody>
                    <a:bodyPr/>
                    <a:lstStyle/>
                    <a:p>
                      <a:pPr>
                        <a:lnSpc>
                          <a:spcPct val="100000"/>
                        </a:lnSpc>
                      </a:pPr>
                      <a:endParaRPr sz="1400">
                        <a:latin typeface="Times New Roman"/>
                        <a:cs typeface="Times New Roman"/>
                      </a:endParaRPr>
                    </a:p>
                  </a:txBody>
                  <a:tcPr marL="0" marR="0" marT="0" marB="0">
                    <a:lnL w="9525">
                      <a:solidFill>
                        <a:srgbClr val="50E6FF"/>
                      </a:solidFill>
                      <a:prstDash val="solid"/>
                    </a:lnL>
                    <a:lnT w="12700">
                      <a:solidFill>
                        <a:srgbClr val="FFFFFF"/>
                      </a:solidFill>
                      <a:prstDash val="solid"/>
                    </a:lnT>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7"/>
                  </a:ext>
                </a:extLst>
              </a:tr>
            </a:tbl>
          </a:graphicData>
        </a:graphic>
      </p:graphicFrame>
      <p:graphicFrame>
        <p:nvGraphicFramePr>
          <p:cNvPr id="55" name="object 55"/>
          <p:cNvGraphicFramePr>
            <a:graphicFrameLocks noGrp="1"/>
          </p:cNvGraphicFramePr>
          <p:nvPr/>
        </p:nvGraphicFramePr>
        <p:xfrm>
          <a:off x="1234782" y="6028702"/>
          <a:ext cx="9417049" cy="647381"/>
        </p:xfrm>
        <a:graphic>
          <a:graphicData uri="http://schemas.openxmlformats.org/drawingml/2006/table">
            <a:tbl>
              <a:tblPr firstRow="1" bandRow="1">
                <a:tableStyleId>{2D5ABB26-0587-4C30-8999-92F81FD0307C}</a:tableStyleId>
              </a:tblPr>
              <a:tblGrid>
                <a:gridCol w="2316480">
                  <a:extLst>
                    <a:ext uri="{9D8B030D-6E8A-4147-A177-3AD203B41FA5}">
                      <a16:colId xmlns:a16="http://schemas.microsoft.com/office/drawing/2014/main" val="20000"/>
                    </a:ext>
                  </a:extLst>
                </a:gridCol>
                <a:gridCol w="1926590">
                  <a:extLst>
                    <a:ext uri="{9D8B030D-6E8A-4147-A177-3AD203B41FA5}">
                      <a16:colId xmlns:a16="http://schemas.microsoft.com/office/drawing/2014/main" val="20001"/>
                    </a:ext>
                  </a:extLst>
                </a:gridCol>
                <a:gridCol w="1666875">
                  <a:extLst>
                    <a:ext uri="{9D8B030D-6E8A-4147-A177-3AD203B41FA5}">
                      <a16:colId xmlns:a16="http://schemas.microsoft.com/office/drawing/2014/main" val="20002"/>
                    </a:ext>
                  </a:extLst>
                </a:gridCol>
                <a:gridCol w="1450340">
                  <a:extLst>
                    <a:ext uri="{9D8B030D-6E8A-4147-A177-3AD203B41FA5}">
                      <a16:colId xmlns:a16="http://schemas.microsoft.com/office/drawing/2014/main" val="20003"/>
                    </a:ext>
                  </a:extLst>
                </a:gridCol>
                <a:gridCol w="2056764">
                  <a:extLst>
                    <a:ext uri="{9D8B030D-6E8A-4147-A177-3AD203B41FA5}">
                      <a16:colId xmlns:a16="http://schemas.microsoft.com/office/drawing/2014/main" val="20004"/>
                    </a:ext>
                  </a:extLst>
                </a:gridCol>
              </a:tblGrid>
              <a:tr h="347446">
                <a:tc>
                  <a:txBody>
                    <a:bodyPr/>
                    <a:lstStyle/>
                    <a:p>
                      <a:pPr algn="ctr">
                        <a:lnSpc>
                          <a:spcPct val="100000"/>
                        </a:lnSpc>
                        <a:spcBef>
                          <a:spcPts val="515"/>
                        </a:spcBef>
                      </a:pPr>
                      <a:r>
                        <a:rPr sz="1400" b="1" spc="-5" dirty="0">
                          <a:solidFill>
                            <a:srgbClr val="FFFFFF"/>
                          </a:solidFill>
                          <a:latin typeface="Segoe UI"/>
                          <a:cs typeface="Segoe UI"/>
                        </a:rPr>
                        <a:t>IsNormalTimeOfDay</a:t>
                      </a:r>
                      <a:endParaRPr sz="1400">
                        <a:latin typeface="Segoe UI"/>
                        <a:cs typeface="Segoe UI"/>
                      </a:endParaRPr>
                    </a:p>
                  </a:txBody>
                  <a:tcPr marL="0" marR="0" marT="654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635" algn="ctr">
                        <a:lnSpc>
                          <a:spcPct val="100000"/>
                        </a:lnSpc>
                        <a:spcBef>
                          <a:spcPts val="515"/>
                        </a:spcBef>
                      </a:pPr>
                      <a:r>
                        <a:rPr sz="1400" b="1" spc="-10" dirty="0">
                          <a:solidFill>
                            <a:srgbClr val="FFFFFF"/>
                          </a:solidFill>
                          <a:latin typeface="Segoe UI"/>
                          <a:cs typeface="Segoe UI"/>
                        </a:rPr>
                        <a:t>IsFamiliarDevice</a:t>
                      </a:r>
                      <a:endParaRPr sz="1400">
                        <a:latin typeface="Segoe UI"/>
                        <a:cs typeface="Segoe UI"/>
                      </a:endParaRPr>
                    </a:p>
                  </a:txBody>
                  <a:tcPr marL="0" marR="0" marT="654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algn="ctr">
                        <a:lnSpc>
                          <a:spcPct val="100000"/>
                        </a:lnSpc>
                        <a:spcBef>
                          <a:spcPts val="515"/>
                        </a:spcBef>
                      </a:pPr>
                      <a:r>
                        <a:rPr sz="1400" b="1" spc="-5" dirty="0">
                          <a:solidFill>
                            <a:srgbClr val="FFFFFF"/>
                          </a:solidFill>
                          <a:latin typeface="Segoe UI"/>
                          <a:cs typeface="Segoe UI"/>
                        </a:rPr>
                        <a:t>IsFamiliarApp</a:t>
                      </a:r>
                      <a:endParaRPr sz="1400">
                        <a:latin typeface="Segoe UI"/>
                        <a:cs typeface="Segoe UI"/>
                      </a:endParaRPr>
                    </a:p>
                  </a:txBody>
                  <a:tcPr marL="0" marR="0" marT="654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635" algn="ctr">
                        <a:lnSpc>
                          <a:spcPct val="100000"/>
                        </a:lnSpc>
                        <a:spcBef>
                          <a:spcPts val="515"/>
                        </a:spcBef>
                      </a:pPr>
                      <a:r>
                        <a:rPr sz="1400" b="1" spc="-5" dirty="0">
                          <a:solidFill>
                            <a:srgbClr val="FFFFFF"/>
                          </a:solidFill>
                          <a:latin typeface="Segoe UI"/>
                          <a:cs typeface="Segoe UI"/>
                        </a:rPr>
                        <a:t>IsFamiliarIP</a:t>
                      </a:r>
                      <a:endParaRPr sz="1400">
                        <a:latin typeface="Segoe UI"/>
                        <a:cs typeface="Segoe UI"/>
                      </a:endParaRPr>
                    </a:p>
                  </a:txBody>
                  <a:tcPr marL="0" marR="0" marT="654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algn="ctr">
                        <a:lnSpc>
                          <a:spcPct val="100000"/>
                        </a:lnSpc>
                        <a:spcBef>
                          <a:spcPts val="515"/>
                        </a:spcBef>
                      </a:pPr>
                      <a:r>
                        <a:rPr sz="1400" b="1" spc="-5" dirty="0">
                          <a:solidFill>
                            <a:srgbClr val="FFFFFF"/>
                          </a:solidFill>
                          <a:latin typeface="Segoe UI"/>
                          <a:cs typeface="Segoe UI"/>
                        </a:rPr>
                        <a:t>IsFamiliarCountry</a:t>
                      </a:r>
                      <a:endParaRPr sz="1400">
                        <a:latin typeface="Segoe UI"/>
                        <a:cs typeface="Segoe UI"/>
                      </a:endParaRPr>
                    </a:p>
                  </a:txBody>
                  <a:tcPr marL="0" marR="0" marT="654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extLst>
                  <a:ext uri="{0D108BD9-81ED-4DB2-BD59-A6C34878D82A}">
                    <a16:rowId xmlns:a16="http://schemas.microsoft.com/office/drawing/2014/main" val="10000"/>
                  </a:ext>
                </a:extLst>
              </a:tr>
              <a:tr h="299935">
                <a:tc>
                  <a:txBody>
                    <a:bodyPr/>
                    <a:lstStyle/>
                    <a:p>
                      <a:pPr marL="1905" algn="ctr">
                        <a:lnSpc>
                          <a:spcPct val="100000"/>
                        </a:lnSpc>
                        <a:spcBef>
                          <a:spcPts val="305"/>
                        </a:spcBef>
                      </a:pPr>
                      <a:r>
                        <a:rPr sz="1400" spc="-20" dirty="0">
                          <a:solidFill>
                            <a:srgbClr val="FFFFFF"/>
                          </a:solidFill>
                          <a:latin typeface="Segoe UI"/>
                          <a:cs typeface="Segoe UI"/>
                        </a:rPr>
                        <a:t>FALSE</a:t>
                      </a:r>
                      <a:endParaRPr sz="1400">
                        <a:latin typeface="Segoe UI"/>
                        <a:cs typeface="Segoe UI"/>
                      </a:endParaRPr>
                    </a:p>
                  </a:txBody>
                  <a:tcPr marL="0" marR="0" marT="387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0E6FF"/>
                    </a:solidFill>
                  </a:tcPr>
                </a:tc>
                <a:tc>
                  <a:txBody>
                    <a:bodyPr/>
                    <a:lstStyle/>
                    <a:p>
                      <a:pPr algn="ctr">
                        <a:lnSpc>
                          <a:spcPct val="100000"/>
                        </a:lnSpc>
                        <a:spcBef>
                          <a:spcPts val="305"/>
                        </a:spcBef>
                      </a:pPr>
                      <a:r>
                        <a:rPr sz="1400" spc="-20" dirty="0">
                          <a:solidFill>
                            <a:srgbClr val="FFFFFF"/>
                          </a:solidFill>
                          <a:latin typeface="Segoe UI"/>
                          <a:cs typeface="Segoe UI"/>
                        </a:rPr>
                        <a:t>FALSE</a:t>
                      </a:r>
                      <a:endParaRPr sz="1400">
                        <a:latin typeface="Segoe UI"/>
                        <a:cs typeface="Segoe UI"/>
                      </a:endParaRPr>
                    </a:p>
                  </a:txBody>
                  <a:tcPr marL="0" marR="0" marT="387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0E6FF"/>
                    </a:solidFill>
                  </a:tcPr>
                </a:tc>
                <a:tc>
                  <a:txBody>
                    <a:bodyPr/>
                    <a:lstStyle/>
                    <a:p>
                      <a:pPr marL="1270" algn="ctr">
                        <a:lnSpc>
                          <a:spcPct val="100000"/>
                        </a:lnSpc>
                        <a:spcBef>
                          <a:spcPts val="305"/>
                        </a:spcBef>
                      </a:pPr>
                      <a:r>
                        <a:rPr sz="1400" spc="-20" dirty="0">
                          <a:solidFill>
                            <a:srgbClr val="FFFFFF"/>
                          </a:solidFill>
                          <a:latin typeface="Segoe UI"/>
                          <a:cs typeface="Segoe UI"/>
                        </a:rPr>
                        <a:t>FALSE</a:t>
                      </a:r>
                      <a:endParaRPr sz="1400">
                        <a:latin typeface="Segoe UI"/>
                        <a:cs typeface="Segoe UI"/>
                      </a:endParaRPr>
                    </a:p>
                  </a:txBody>
                  <a:tcPr marL="0" marR="0" marT="387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0E6FF"/>
                    </a:solidFill>
                  </a:tcPr>
                </a:tc>
                <a:tc>
                  <a:txBody>
                    <a:bodyPr/>
                    <a:lstStyle/>
                    <a:p>
                      <a:pPr marL="1270" algn="ctr">
                        <a:lnSpc>
                          <a:spcPct val="100000"/>
                        </a:lnSpc>
                        <a:spcBef>
                          <a:spcPts val="305"/>
                        </a:spcBef>
                      </a:pPr>
                      <a:r>
                        <a:rPr sz="1400" spc="-20" dirty="0">
                          <a:solidFill>
                            <a:srgbClr val="FFFFFF"/>
                          </a:solidFill>
                          <a:latin typeface="Segoe UI"/>
                          <a:cs typeface="Segoe UI"/>
                        </a:rPr>
                        <a:t>FALSE</a:t>
                      </a:r>
                      <a:endParaRPr sz="1400">
                        <a:latin typeface="Segoe UI"/>
                        <a:cs typeface="Segoe UI"/>
                      </a:endParaRPr>
                    </a:p>
                  </a:txBody>
                  <a:tcPr marL="0" marR="0" marT="387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0E6FF"/>
                    </a:solidFill>
                  </a:tcPr>
                </a:tc>
                <a:tc>
                  <a:txBody>
                    <a:bodyPr/>
                    <a:lstStyle/>
                    <a:p>
                      <a:pPr marL="1905" algn="ctr">
                        <a:lnSpc>
                          <a:spcPct val="100000"/>
                        </a:lnSpc>
                        <a:spcBef>
                          <a:spcPts val="305"/>
                        </a:spcBef>
                      </a:pPr>
                      <a:r>
                        <a:rPr sz="1400" spc="-20" dirty="0">
                          <a:solidFill>
                            <a:srgbClr val="FFFFFF"/>
                          </a:solidFill>
                          <a:latin typeface="Segoe UI"/>
                          <a:cs typeface="Segoe UI"/>
                        </a:rPr>
                        <a:t>FALSE</a:t>
                      </a:r>
                      <a:endParaRPr sz="1400">
                        <a:latin typeface="Segoe UI"/>
                        <a:cs typeface="Segoe UI"/>
                      </a:endParaRPr>
                    </a:p>
                  </a:txBody>
                  <a:tcPr marL="0" marR="0" marT="387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0E6FF"/>
                    </a:solidFill>
                  </a:tcPr>
                </a:tc>
                <a:extLst>
                  <a:ext uri="{0D108BD9-81ED-4DB2-BD59-A6C34878D82A}">
                    <a16:rowId xmlns:a16="http://schemas.microsoft.com/office/drawing/2014/main" val="10001"/>
                  </a:ext>
                </a:extLst>
              </a:tr>
            </a:tbl>
          </a:graphicData>
        </a:graphic>
      </p:graphicFrame>
      <p:sp>
        <p:nvSpPr>
          <p:cNvPr id="56" name="object 56"/>
          <p:cNvSpPr txBox="1"/>
          <p:nvPr/>
        </p:nvSpPr>
        <p:spPr>
          <a:xfrm>
            <a:off x="11131042" y="4502911"/>
            <a:ext cx="762635"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40" normalizeH="0" baseline="0" noProof="0" dirty="0">
                <a:ln>
                  <a:noFill/>
                </a:ln>
                <a:solidFill>
                  <a:prstClr val="black"/>
                </a:solidFill>
                <a:effectLst/>
                <a:uLnTx/>
                <a:uFillTx/>
                <a:latin typeface="Calibri"/>
                <a:ea typeface="+mn-ea"/>
                <a:cs typeface="Calibri"/>
              </a:rPr>
              <a:t>Seems</a:t>
            </a:r>
            <a:r>
              <a:rPr kumimoji="0" sz="1400" b="0" i="0" u="none" strike="noStrike" kern="1200" cap="none" spc="-175" normalizeH="0" baseline="0" noProof="0" dirty="0">
                <a:ln>
                  <a:noFill/>
                </a:ln>
                <a:solidFill>
                  <a:prstClr val="black"/>
                </a:solidFill>
                <a:effectLst/>
                <a:uLnTx/>
                <a:uFillTx/>
                <a:latin typeface="Calibri"/>
                <a:ea typeface="+mn-ea"/>
                <a:cs typeface="Calibri"/>
              </a:rPr>
              <a:t> </a:t>
            </a:r>
            <a:r>
              <a:rPr kumimoji="0" sz="1400" b="0" i="0" u="none" strike="noStrike" kern="1200" cap="none" spc="-30" normalizeH="0" baseline="0" noProof="0" dirty="0">
                <a:ln>
                  <a:noFill/>
                </a:ln>
                <a:solidFill>
                  <a:prstClr val="black"/>
                </a:solidFill>
                <a:effectLst/>
                <a:uLnTx/>
                <a:uFillTx/>
                <a:latin typeface="Calibri"/>
                <a:ea typeface="+mn-ea"/>
                <a:cs typeface="Calibri"/>
              </a:rPr>
              <a:t>Bad</a:t>
            </a:r>
            <a:endParaRPr kumimoji="0" sz="1400" b="0" i="0" u="none" strike="noStrike" kern="1200" cap="none" spc="0" normalizeH="0" baseline="0" noProof="0">
              <a:ln>
                <a:noFill/>
              </a:ln>
              <a:solidFill>
                <a:prstClr val="black"/>
              </a:solidFill>
              <a:effectLst/>
              <a:uLnTx/>
              <a:uFillTx/>
              <a:latin typeface="Calibri"/>
              <a:ea typeface="+mn-ea"/>
              <a:cs typeface="Calibri"/>
            </a:endParaRPr>
          </a:p>
        </p:txBody>
      </p:sp>
      <p:sp>
        <p:nvSpPr>
          <p:cNvPr id="57" name="object 57"/>
          <p:cNvSpPr/>
          <p:nvPr/>
        </p:nvSpPr>
        <p:spPr>
          <a:xfrm>
            <a:off x="10747247" y="4471415"/>
            <a:ext cx="317500" cy="315595"/>
          </a:xfrm>
          <a:custGeom>
            <a:avLst/>
            <a:gdLst/>
            <a:ahLst/>
            <a:cxnLst/>
            <a:rect l="l" t="t" r="r" b="b"/>
            <a:pathLst>
              <a:path w="317500" h="315595">
                <a:moveTo>
                  <a:pt x="158496" y="0"/>
                </a:moveTo>
                <a:lnTo>
                  <a:pt x="108411" y="8040"/>
                </a:lnTo>
                <a:lnTo>
                  <a:pt x="64904" y="30431"/>
                </a:lnTo>
                <a:lnTo>
                  <a:pt x="30589" y="64574"/>
                </a:lnTo>
                <a:lnTo>
                  <a:pt x="8083" y="107874"/>
                </a:lnTo>
                <a:lnTo>
                  <a:pt x="0" y="157733"/>
                </a:lnTo>
                <a:lnTo>
                  <a:pt x="8083" y="207593"/>
                </a:lnTo>
                <a:lnTo>
                  <a:pt x="30589" y="250893"/>
                </a:lnTo>
                <a:lnTo>
                  <a:pt x="64904" y="285036"/>
                </a:lnTo>
                <a:lnTo>
                  <a:pt x="108411" y="307427"/>
                </a:lnTo>
                <a:lnTo>
                  <a:pt x="158496" y="315467"/>
                </a:lnTo>
                <a:lnTo>
                  <a:pt x="208580" y="307427"/>
                </a:lnTo>
                <a:lnTo>
                  <a:pt x="252087" y="285036"/>
                </a:lnTo>
                <a:lnTo>
                  <a:pt x="286402" y="250893"/>
                </a:lnTo>
                <a:lnTo>
                  <a:pt x="308908" y="207593"/>
                </a:lnTo>
                <a:lnTo>
                  <a:pt x="316992" y="157733"/>
                </a:lnTo>
                <a:lnTo>
                  <a:pt x="308908" y="107874"/>
                </a:lnTo>
                <a:lnTo>
                  <a:pt x="286402" y="64574"/>
                </a:lnTo>
                <a:lnTo>
                  <a:pt x="252087" y="30431"/>
                </a:lnTo>
                <a:lnTo>
                  <a:pt x="208580" y="8040"/>
                </a:lnTo>
                <a:lnTo>
                  <a:pt x="158496" y="0"/>
                </a:lnTo>
                <a:close/>
              </a:path>
            </a:pathLst>
          </a:custGeom>
          <a:solidFill>
            <a:srgbClr val="C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p:nvPr/>
        </p:nvSpPr>
        <p:spPr>
          <a:xfrm>
            <a:off x="10735056" y="4460747"/>
            <a:ext cx="341630" cy="338455"/>
          </a:xfrm>
          <a:custGeom>
            <a:avLst/>
            <a:gdLst/>
            <a:ahLst/>
            <a:cxnLst/>
            <a:rect l="l" t="t" r="r" b="b"/>
            <a:pathLst>
              <a:path w="341629" h="338454">
                <a:moveTo>
                  <a:pt x="170688" y="0"/>
                </a:moveTo>
                <a:lnTo>
                  <a:pt x="125632" y="5951"/>
                </a:lnTo>
                <a:lnTo>
                  <a:pt x="84948" y="22803"/>
                </a:lnTo>
                <a:lnTo>
                  <a:pt x="50339" y="49053"/>
                </a:lnTo>
                <a:lnTo>
                  <a:pt x="23509" y="83199"/>
                </a:lnTo>
                <a:lnTo>
                  <a:pt x="6161" y="123736"/>
                </a:lnTo>
                <a:lnTo>
                  <a:pt x="0" y="169163"/>
                </a:lnTo>
                <a:lnTo>
                  <a:pt x="6161" y="213797"/>
                </a:lnTo>
                <a:lnTo>
                  <a:pt x="23509" y="254112"/>
                </a:lnTo>
                <a:lnTo>
                  <a:pt x="50339" y="288417"/>
                </a:lnTo>
                <a:lnTo>
                  <a:pt x="84948" y="315016"/>
                </a:lnTo>
                <a:lnTo>
                  <a:pt x="125632" y="332217"/>
                </a:lnTo>
                <a:lnTo>
                  <a:pt x="170688" y="338327"/>
                </a:lnTo>
                <a:lnTo>
                  <a:pt x="216536" y="332217"/>
                </a:lnTo>
                <a:lnTo>
                  <a:pt x="255765" y="315721"/>
                </a:lnTo>
                <a:lnTo>
                  <a:pt x="170688" y="315721"/>
                </a:lnTo>
                <a:lnTo>
                  <a:pt x="123845" y="308270"/>
                </a:lnTo>
                <a:lnTo>
                  <a:pt x="83220" y="287505"/>
                </a:lnTo>
                <a:lnTo>
                  <a:pt x="51221" y="255810"/>
                </a:lnTo>
                <a:lnTo>
                  <a:pt x="30256" y="215568"/>
                </a:lnTo>
                <a:lnTo>
                  <a:pt x="22733" y="169163"/>
                </a:lnTo>
                <a:lnTo>
                  <a:pt x="30256" y="121643"/>
                </a:lnTo>
                <a:lnTo>
                  <a:pt x="51221" y="80725"/>
                </a:lnTo>
                <a:lnTo>
                  <a:pt x="83220" y="48682"/>
                </a:lnTo>
                <a:lnTo>
                  <a:pt x="123845" y="27789"/>
                </a:lnTo>
                <a:lnTo>
                  <a:pt x="170688" y="20319"/>
                </a:lnTo>
                <a:lnTo>
                  <a:pt x="251414" y="20319"/>
                </a:lnTo>
                <a:lnTo>
                  <a:pt x="216536" y="5951"/>
                </a:lnTo>
                <a:lnTo>
                  <a:pt x="170688" y="0"/>
                </a:lnTo>
                <a:close/>
              </a:path>
              <a:path w="341629" h="338454">
                <a:moveTo>
                  <a:pt x="251414" y="20319"/>
                </a:moveTo>
                <a:lnTo>
                  <a:pt x="170688" y="20319"/>
                </a:lnTo>
                <a:lnTo>
                  <a:pt x="217768" y="27789"/>
                </a:lnTo>
                <a:lnTo>
                  <a:pt x="258960" y="48682"/>
                </a:lnTo>
                <a:lnTo>
                  <a:pt x="291635" y="80725"/>
                </a:lnTo>
                <a:lnTo>
                  <a:pt x="313167" y="121643"/>
                </a:lnTo>
                <a:lnTo>
                  <a:pt x="320928" y="169163"/>
                </a:lnTo>
                <a:lnTo>
                  <a:pt x="313167" y="215568"/>
                </a:lnTo>
                <a:lnTo>
                  <a:pt x="291635" y="255810"/>
                </a:lnTo>
                <a:lnTo>
                  <a:pt x="258960" y="287505"/>
                </a:lnTo>
                <a:lnTo>
                  <a:pt x="217768" y="308270"/>
                </a:lnTo>
                <a:lnTo>
                  <a:pt x="170688" y="315721"/>
                </a:lnTo>
                <a:lnTo>
                  <a:pt x="255765" y="315721"/>
                </a:lnTo>
                <a:lnTo>
                  <a:pt x="291893" y="288417"/>
                </a:lnTo>
                <a:lnTo>
                  <a:pt x="318374" y="254112"/>
                </a:lnTo>
                <a:lnTo>
                  <a:pt x="335373" y="213797"/>
                </a:lnTo>
                <a:lnTo>
                  <a:pt x="341375" y="169163"/>
                </a:lnTo>
                <a:lnTo>
                  <a:pt x="335373" y="123736"/>
                </a:lnTo>
                <a:lnTo>
                  <a:pt x="318374" y="83199"/>
                </a:lnTo>
                <a:lnTo>
                  <a:pt x="291893" y="49053"/>
                </a:lnTo>
                <a:lnTo>
                  <a:pt x="257443" y="22803"/>
                </a:lnTo>
                <a:lnTo>
                  <a:pt x="251414" y="20319"/>
                </a:lnTo>
                <a:close/>
              </a:path>
              <a:path w="341629" h="338454">
                <a:moveTo>
                  <a:pt x="118364" y="97027"/>
                </a:moveTo>
                <a:lnTo>
                  <a:pt x="100075" y="115062"/>
                </a:lnTo>
                <a:lnTo>
                  <a:pt x="152526" y="169163"/>
                </a:lnTo>
                <a:lnTo>
                  <a:pt x="100075" y="220979"/>
                </a:lnTo>
                <a:lnTo>
                  <a:pt x="118364" y="239140"/>
                </a:lnTo>
                <a:lnTo>
                  <a:pt x="170688" y="187197"/>
                </a:lnTo>
                <a:lnTo>
                  <a:pt x="209345" y="187197"/>
                </a:lnTo>
                <a:lnTo>
                  <a:pt x="191135" y="169163"/>
                </a:lnTo>
                <a:lnTo>
                  <a:pt x="211654" y="148844"/>
                </a:lnTo>
                <a:lnTo>
                  <a:pt x="170688" y="148844"/>
                </a:lnTo>
                <a:lnTo>
                  <a:pt x="118364" y="97027"/>
                </a:lnTo>
                <a:close/>
              </a:path>
              <a:path w="341629" h="338454">
                <a:moveTo>
                  <a:pt x="209345" y="187197"/>
                </a:moveTo>
                <a:lnTo>
                  <a:pt x="170688" y="187197"/>
                </a:lnTo>
                <a:lnTo>
                  <a:pt x="225298" y="239140"/>
                </a:lnTo>
                <a:lnTo>
                  <a:pt x="243459" y="220979"/>
                </a:lnTo>
                <a:lnTo>
                  <a:pt x="209345" y="187197"/>
                </a:lnTo>
                <a:close/>
              </a:path>
              <a:path w="341629" h="338454">
                <a:moveTo>
                  <a:pt x="223012" y="97027"/>
                </a:moveTo>
                <a:lnTo>
                  <a:pt x="170688" y="148844"/>
                </a:lnTo>
                <a:lnTo>
                  <a:pt x="211654" y="148844"/>
                </a:lnTo>
                <a:lnTo>
                  <a:pt x="243459" y="117347"/>
                </a:lnTo>
                <a:lnTo>
                  <a:pt x="223012" y="97027"/>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txBox="1"/>
          <p:nvPr/>
        </p:nvSpPr>
        <p:spPr>
          <a:xfrm>
            <a:off x="11356340" y="2232406"/>
            <a:ext cx="402590" cy="23939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50" normalizeH="0" baseline="0" noProof="0" dirty="0">
                <a:ln>
                  <a:noFill/>
                </a:ln>
                <a:solidFill>
                  <a:prstClr val="black"/>
                </a:solidFill>
                <a:effectLst/>
                <a:uLnTx/>
                <a:uFillTx/>
                <a:latin typeface="Calibri"/>
                <a:ea typeface="+mn-ea"/>
                <a:cs typeface="Calibri"/>
              </a:rPr>
              <a:t>G</a:t>
            </a:r>
            <a:r>
              <a:rPr kumimoji="0" sz="1400" b="0" i="0" u="none" strike="noStrike" kern="1200" cap="none" spc="-45" normalizeH="0" baseline="0" noProof="0" dirty="0">
                <a:ln>
                  <a:noFill/>
                </a:ln>
                <a:solidFill>
                  <a:prstClr val="black"/>
                </a:solidFill>
                <a:effectLst/>
                <a:uLnTx/>
                <a:uFillTx/>
                <a:latin typeface="Calibri"/>
                <a:ea typeface="+mn-ea"/>
                <a:cs typeface="Calibri"/>
              </a:rPr>
              <a:t>oo</a:t>
            </a:r>
            <a:r>
              <a:rPr kumimoji="0" sz="1400" b="0" i="0" u="none" strike="noStrike" kern="1200" cap="none" spc="0" normalizeH="0" baseline="0" noProof="0" dirty="0">
                <a:ln>
                  <a:noFill/>
                </a:ln>
                <a:solidFill>
                  <a:prstClr val="black"/>
                </a:solidFill>
                <a:effectLst/>
                <a:uLnTx/>
                <a:uFillTx/>
                <a:latin typeface="Calibri"/>
                <a:ea typeface="+mn-ea"/>
                <a:cs typeface="Calibri"/>
              </a:rPr>
              <a:t>d</a:t>
            </a:r>
            <a:endParaRPr kumimoji="0" sz="1400" b="0" i="0" u="none" strike="noStrike" kern="1200" cap="none" spc="0" normalizeH="0" baseline="0" noProof="0">
              <a:ln>
                <a:noFill/>
              </a:ln>
              <a:solidFill>
                <a:prstClr val="black"/>
              </a:solidFill>
              <a:effectLst/>
              <a:uLnTx/>
              <a:uFillTx/>
              <a:latin typeface="Calibri"/>
              <a:ea typeface="+mn-ea"/>
              <a:cs typeface="Calibri"/>
            </a:endParaRPr>
          </a:p>
        </p:txBody>
      </p:sp>
      <p:sp>
        <p:nvSpPr>
          <p:cNvPr id="60" name="object 60"/>
          <p:cNvSpPr txBox="1">
            <a:spLocks noGrp="1"/>
          </p:cNvSpPr>
          <p:nvPr>
            <p:ph type="title"/>
          </p:nvPr>
        </p:nvSpPr>
        <p:spPr>
          <a:xfrm>
            <a:off x="295757" y="275923"/>
            <a:ext cx="6953250" cy="735965"/>
          </a:xfrm>
          <a:prstGeom prst="rect">
            <a:avLst/>
          </a:prstGeom>
        </p:spPr>
        <p:txBody>
          <a:bodyPr vert="horz" wrap="square" lIns="0" tIns="38100" rIns="0" bIns="0" rtlCol="0">
            <a:spAutoFit/>
          </a:bodyPr>
          <a:lstStyle/>
          <a:p>
            <a:pPr marL="12700">
              <a:lnSpc>
                <a:spcPct val="100000"/>
              </a:lnSpc>
              <a:spcBef>
                <a:spcPts val="300"/>
              </a:spcBef>
            </a:pPr>
            <a:r>
              <a:rPr sz="2800" spc="-40" dirty="0">
                <a:solidFill>
                  <a:srgbClr val="0078D3"/>
                </a:solidFill>
              </a:rPr>
              <a:t>What </a:t>
            </a:r>
            <a:r>
              <a:rPr sz="2800" spc="-30" dirty="0">
                <a:solidFill>
                  <a:srgbClr val="0078D3"/>
                </a:solidFill>
              </a:rPr>
              <a:t>do </a:t>
            </a:r>
            <a:r>
              <a:rPr sz="2800" spc="-40" dirty="0">
                <a:solidFill>
                  <a:srgbClr val="0078D3"/>
                </a:solidFill>
              </a:rPr>
              <a:t>we </a:t>
            </a:r>
            <a:r>
              <a:rPr sz="2800" spc="-45" dirty="0">
                <a:solidFill>
                  <a:srgbClr val="0078D3"/>
                </a:solidFill>
              </a:rPr>
              <a:t>know about </a:t>
            </a:r>
            <a:r>
              <a:rPr sz="2800" spc="-5" dirty="0">
                <a:solidFill>
                  <a:srgbClr val="0078D3"/>
                </a:solidFill>
              </a:rPr>
              <a:t>a</a:t>
            </a:r>
            <a:r>
              <a:rPr sz="2800" spc="-370" dirty="0">
                <a:solidFill>
                  <a:srgbClr val="0078D3"/>
                </a:solidFill>
              </a:rPr>
              <a:t> </a:t>
            </a:r>
            <a:r>
              <a:rPr sz="2800" spc="-45" dirty="0">
                <a:solidFill>
                  <a:srgbClr val="0078D3"/>
                </a:solidFill>
              </a:rPr>
              <a:t>user?</a:t>
            </a:r>
            <a:endParaRPr sz="2800"/>
          </a:p>
          <a:p>
            <a:pPr marL="1766570">
              <a:lnSpc>
                <a:spcPct val="100000"/>
              </a:lnSpc>
              <a:spcBef>
                <a:spcPts val="114"/>
              </a:spcBef>
              <a:tabLst>
                <a:tab pos="4978400" algn="l"/>
                <a:tab pos="5266690" algn="l"/>
              </a:tabLst>
            </a:pPr>
            <a:r>
              <a:rPr sz="1600" b="0" spc="-50" dirty="0">
                <a:solidFill>
                  <a:srgbClr val="0078D3"/>
                </a:solidFill>
                <a:latin typeface="Segoe UI"/>
                <a:cs typeface="Segoe UI"/>
              </a:rPr>
              <a:t>Effective </a:t>
            </a:r>
            <a:r>
              <a:rPr sz="1600" b="0" spc="-35" dirty="0">
                <a:solidFill>
                  <a:srgbClr val="0078D3"/>
                </a:solidFill>
                <a:latin typeface="Segoe UI"/>
                <a:cs typeface="Segoe UI"/>
              </a:rPr>
              <a:t>for </a:t>
            </a:r>
            <a:r>
              <a:rPr sz="1600" b="0" spc="-50" dirty="0">
                <a:solidFill>
                  <a:srgbClr val="0078D3"/>
                </a:solidFill>
                <a:latin typeface="Segoe UI"/>
                <a:cs typeface="Segoe UI"/>
              </a:rPr>
              <a:t>obvious</a:t>
            </a:r>
            <a:r>
              <a:rPr sz="1600" b="0" spc="-195" dirty="0">
                <a:solidFill>
                  <a:srgbClr val="0078D3"/>
                </a:solidFill>
                <a:latin typeface="Segoe UI"/>
                <a:cs typeface="Segoe UI"/>
              </a:rPr>
              <a:t> </a:t>
            </a:r>
            <a:r>
              <a:rPr sz="1600" b="0" spc="-45" dirty="0">
                <a:solidFill>
                  <a:srgbClr val="0078D3"/>
                </a:solidFill>
                <a:latin typeface="Segoe UI"/>
                <a:cs typeface="Segoe UI"/>
              </a:rPr>
              <a:t>attack</a:t>
            </a:r>
            <a:r>
              <a:rPr sz="1600" b="0" spc="-105" dirty="0">
                <a:solidFill>
                  <a:srgbClr val="0078D3"/>
                </a:solidFill>
                <a:latin typeface="Segoe UI"/>
                <a:cs typeface="Segoe UI"/>
              </a:rPr>
              <a:t> </a:t>
            </a:r>
            <a:r>
              <a:rPr sz="1600" b="0" spc="-55" dirty="0">
                <a:solidFill>
                  <a:srgbClr val="0078D3"/>
                </a:solidFill>
                <a:latin typeface="Segoe UI"/>
                <a:cs typeface="Segoe UI"/>
              </a:rPr>
              <a:t>patterns	</a:t>
            </a:r>
            <a:r>
              <a:rPr sz="1600" b="0" spc="-5" dirty="0">
                <a:latin typeface="Segoe UI"/>
                <a:cs typeface="Segoe UI"/>
              </a:rPr>
              <a:t>|	</a:t>
            </a:r>
            <a:r>
              <a:rPr sz="1600" b="0" spc="-60" dirty="0">
                <a:solidFill>
                  <a:srgbClr val="0078D3"/>
                </a:solidFill>
                <a:latin typeface="Segoe UI"/>
                <a:cs typeface="Segoe UI"/>
              </a:rPr>
              <a:t>Faster </a:t>
            </a:r>
            <a:r>
              <a:rPr sz="1600" b="0" spc="-35" dirty="0">
                <a:solidFill>
                  <a:srgbClr val="0078D3"/>
                </a:solidFill>
                <a:latin typeface="Segoe UI"/>
                <a:cs typeface="Segoe UI"/>
              </a:rPr>
              <a:t>to</a:t>
            </a:r>
            <a:r>
              <a:rPr sz="1600" b="0" spc="-170" dirty="0">
                <a:solidFill>
                  <a:srgbClr val="0078D3"/>
                </a:solidFill>
                <a:latin typeface="Segoe UI"/>
                <a:cs typeface="Segoe UI"/>
              </a:rPr>
              <a:t> </a:t>
            </a:r>
            <a:r>
              <a:rPr sz="1600" b="0" spc="-50" dirty="0">
                <a:solidFill>
                  <a:srgbClr val="0078D3"/>
                </a:solidFill>
                <a:latin typeface="Segoe UI"/>
                <a:cs typeface="Segoe UI"/>
              </a:rPr>
              <a:t>implement</a:t>
            </a:r>
            <a:endParaRPr sz="1600">
              <a:latin typeface="Segoe UI"/>
              <a:cs typeface="Segoe UI"/>
            </a:endParaRPr>
          </a:p>
        </p:txBody>
      </p:sp>
      <p:sp>
        <p:nvSpPr>
          <p:cNvPr id="61" name="object 61"/>
          <p:cNvSpPr txBox="1"/>
          <p:nvPr/>
        </p:nvSpPr>
        <p:spPr>
          <a:xfrm>
            <a:off x="7418323" y="743204"/>
            <a:ext cx="2062480"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tab pos="236220" algn="l"/>
              </a:tabLst>
              <a:defRPr/>
            </a:pPr>
            <a:r>
              <a:rPr kumimoji="0" sz="1600" b="0" i="0" u="none" strike="noStrike" kern="1200" cap="none" spc="-5" normalizeH="0" baseline="0" noProof="0" dirty="0">
                <a:ln>
                  <a:noFill/>
                </a:ln>
                <a:solidFill>
                  <a:prstClr val="black"/>
                </a:solidFill>
                <a:effectLst/>
                <a:uLnTx/>
                <a:uFillTx/>
                <a:latin typeface="Arial"/>
                <a:ea typeface="+mn-ea"/>
                <a:cs typeface="Arial"/>
              </a:rPr>
              <a:t>|	</a:t>
            </a:r>
            <a:r>
              <a:rPr kumimoji="0" sz="1600" b="0" i="0" u="none" strike="noStrike" kern="1200" cap="none" spc="-40" normalizeH="0" baseline="0" noProof="0" dirty="0">
                <a:ln>
                  <a:noFill/>
                </a:ln>
                <a:solidFill>
                  <a:srgbClr val="0078D3"/>
                </a:solidFill>
                <a:effectLst/>
                <a:uLnTx/>
                <a:uFillTx/>
                <a:latin typeface="Segoe UI"/>
                <a:ea typeface="+mn-ea"/>
                <a:cs typeface="Segoe UI"/>
              </a:rPr>
              <a:t>But </a:t>
            </a:r>
            <a:r>
              <a:rPr kumimoji="0" sz="1600" b="0" i="0" u="none" strike="noStrike" kern="1200" cap="none" spc="-45" normalizeH="0" baseline="0" noProof="0" dirty="0">
                <a:ln>
                  <a:noFill/>
                </a:ln>
                <a:solidFill>
                  <a:srgbClr val="0078D3"/>
                </a:solidFill>
                <a:effectLst/>
                <a:uLnTx/>
                <a:uFillTx/>
                <a:latin typeface="Segoe UI"/>
                <a:ea typeface="+mn-ea"/>
                <a:cs typeface="Segoe UI"/>
              </a:rPr>
              <a:t>costly </a:t>
            </a:r>
            <a:r>
              <a:rPr kumimoji="0" sz="1600" b="0" i="0" u="none" strike="noStrike" kern="1200" cap="none" spc="-35" normalizeH="0" baseline="0" noProof="0" dirty="0">
                <a:ln>
                  <a:noFill/>
                </a:ln>
                <a:solidFill>
                  <a:srgbClr val="0078D3"/>
                </a:solidFill>
                <a:effectLst/>
                <a:uLnTx/>
                <a:uFillTx/>
                <a:latin typeface="Segoe UI"/>
                <a:ea typeface="+mn-ea"/>
                <a:cs typeface="Segoe UI"/>
              </a:rPr>
              <a:t>to</a:t>
            </a:r>
            <a:r>
              <a:rPr kumimoji="0" sz="1600" b="0" i="0" u="none" strike="noStrike" kern="1200" cap="none" spc="-300" normalizeH="0" baseline="0" noProof="0" dirty="0">
                <a:ln>
                  <a:noFill/>
                </a:ln>
                <a:solidFill>
                  <a:srgbClr val="0078D3"/>
                </a:solidFill>
                <a:effectLst/>
                <a:uLnTx/>
                <a:uFillTx/>
                <a:latin typeface="Segoe UI"/>
                <a:ea typeface="+mn-ea"/>
                <a:cs typeface="Segoe UI"/>
              </a:rPr>
              <a:t> </a:t>
            </a:r>
            <a:r>
              <a:rPr kumimoji="0" sz="1600" b="0" i="0" u="none" strike="noStrike" kern="1200" cap="none" spc="-45" normalizeH="0" baseline="0" noProof="0" dirty="0">
                <a:ln>
                  <a:noFill/>
                </a:ln>
                <a:solidFill>
                  <a:srgbClr val="0078D3"/>
                </a:solidFill>
                <a:effectLst/>
                <a:uLnTx/>
                <a:uFillTx/>
                <a:latin typeface="Segoe UI"/>
                <a:ea typeface="+mn-ea"/>
                <a:cs typeface="Segoe UI"/>
              </a:rPr>
              <a:t>maintain</a:t>
            </a:r>
            <a:endParaRPr kumimoji="0" sz="1600" b="0" i="0" u="none" strike="noStrike" kern="1200" cap="none" spc="0" normalizeH="0" baseline="0" noProof="0">
              <a:ln>
                <a:noFill/>
              </a:ln>
              <a:solidFill>
                <a:prstClr val="black"/>
              </a:solidFill>
              <a:effectLst/>
              <a:uLnTx/>
              <a:uFillTx/>
              <a:latin typeface="Segoe UI"/>
              <a:ea typeface="+mn-ea"/>
              <a:cs typeface="Segoe UI"/>
            </a:endParaRPr>
          </a:p>
        </p:txBody>
      </p:sp>
      <p:sp>
        <p:nvSpPr>
          <p:cNvPr id="62" name="object 62"/>
          <p:cNvSpPr/>
          <p:nvPr/>
        </p:nvSpPr>
        <p:spPr>
          <a:xfrm>
            <a:off x="378574" y="788669"/>
            <a:ext cx="1421396" cy="17195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5563" y="434085"/>
            <a:ext cx="7860030" cy="791210"/>
          </a:xfrm>
          <a:prstGeom prst="rect">
            <a:avLst/>
          </a:prstGeom>
        </p:spPr>
        <p:txBody>
          <a:bodyPr vert="horz" wrap="square" lIns="0" tIns="12700" rIns="0" bIns="0" rtlCol="0">
            <a:spAutoFit/>
          </a:bodyPr>
          <a:lstStyle/>
          <a:p>
            <a:pPr marL="12700">
              <a:lnSpc>
                <a:spcPct val="100000"/>
              </a:lnSpc>
              <a:spcBef>
                <a:spcPts val="100"/>
              </a:spcBef>
            </a:pPr>
            <a:r>
              <a:rPr sz="3000" spc="-5" dirty="0"/>
              <a:t>Identity </a:t>
            </a:r>
            <a:r>
              <a:rPr sz="3000" spc="-10" dirty="0"/>
              <a:t>Protection </a:t>
            </a:r>
            <a:r>
              <a:rPr sz="3000" spc="-5" dirty="0"/>
              <a:t>is </a:t>
            </a:r>
            <a:r>
              <a:rPr sz="3000" spc="-10" dirty="0"/>
              <a:t>more relevant </a:t>
            </a:r>
            <a:r>
              <a:rPr sz="3000" spc="-5" dirty="0"/>
              <a:t>than</a:t>
            </a:r>
            <a:r>
              <a:rPr sz="3000" spc="45" dirty="0"/>
              <a:t> </a:t>
            </a:r>
            <a:r>
              <a:rPr sz="3000" spc="-10" dirty="0"/>
              <a:t>ever</a:t>
            </a:r>
            <a:endParaRPr sz="3000"/>
          </a:p>
          <a:p>
            <a:pPr marL="12700">
              <a:lnSpc>
                <a:spcPct val="100000"/>
              </a:lnSpc>
              <a:spcBef>
                <a:spcPts val="25"/>
              </a:spcBef>
            </a:pPr>
            <a:r>
              <a:rPr sz="2000" dirty="0"/>
              <a:t>Let </a:t>
            </a:r>
            <a:r>
              <a:rPr sz="2000" spc="-5" dirty="0"/>
              <a:t>system intelligence </a:t>
            </a:r>
            <a:r>
              <a:rPr sz="2000" dirty="0"/>
              <a:t>find</a:t>
            </a:r>
            <a:r>
              <a:rPr sz="2000" spc="-90" dirty="0"/>
              <a:t> </a:t>
            </a:r>
            <a:r>
              <a:rPr sz="2000" spc="-5" dirty="0"/>
              <a:t>compromise</a:t>
            </a:r>
            <a:endParaRPr sz="2000"/>
          </a:p>
        </p:txBody>
      </p:sp>
      <p:sp>
        <p:nvSpPr>
          <p:cNvPr id="3" name="object 3"/>
          <p:cNvSpPr/>
          <p:nvPr/>
        </p:nvSpPr>
        <p:spPr>
          <a:xfrm>
            <a:off x="4525517" y="5950458"/>
            <a:ext cx="648970" cy="0"/>
          </a:xfrm>
          <a:custGeom>
            <a:avLst/>
            <a:gdLst/>
            <a:ahLst/>
            <a:cxnLst/>
            <a:rect l="l" t="t" r="r" b="b"/>
            <a:pathLst>
              <a:path w="648970">
                <a:moveTo>
                  <a:pt x="0" y="0"/>
                </a:moveTo>
                <a:lnTo>
                  <a:pt x="648462" y="0"/>
                </a:lnTo>
              </a:path>
            </a:pathLst>
          </a:custGeom>
          <a:ln w="19050">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4525517" y="3035045"/>
            <a:ext cx="648970" cy="0"/>
          </a:xfrm>
          <a:custGeom>
            <a:avLst/>
            <a:gdLst/>
            <a:ahLst/>
            <a:cxnLst/>
            <a:rect l="l" t="t" r="r" b="b"/>
            <a:pathLst>
              <a:path w="648970">
                <a:moveTo>
                  <a:pt x="0" y="0"/>
                </a:moveTo>
                <a:lnTo>
                  <a:pt x="648462" y="0"/>
                </a:lnTo>
              </a:path>
            </a:pathLst>
          </a:custGeom>
          <a:ln w="19050">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4527041" y="3025901"/>
            <a:ext cx="0" cy="2924810"/>
          </a:xfrm>
          <a:custGeom>
            <a:avLst/>
            <a:gdLst/>
            <a:ahLst/>
            <a:cxnLst/>
            <a:rect l="l" t="t" r="r" b="b"/>
            <a:pathLst>
              <a:path h="2924810">
                <a:moveTo>
                  <a:pt x="0" y="0"/>
                </a:moveTo>
                <a:lnTo>
                  <a:pt x="0" y="2924352"/>
                </a:lnTo>
              </a:path>
            </a:pathLst>
          </a:custGeom>
          <a:ln w="19050">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498195" y="2984047"/>
            <a:ext cx="3599230" cy="3679586"/>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691895" y="3177539"/>
            <a:ext cx="3156585" cy="3237230"/>
          </a:xfrm>
          <a:custGeom>
            <a:avLst/>
            <a:gdLst/>
            <a:ahLst/>
            <a:cxnLst/>
            <a:rect l="l" t="t" r="r" b="b"/>
            <a:pathLst>
              <a:path w="3156585" h="3237229">
                <a:moveTo>
                  <a:pt x="0" y="3236976"/>
                </a:moveTo>
                <a:lnTo>
                  <a:pt x="3156204" y="3236976"/>
                </a:lnTo>
                <a:lnTo>
                  <a:pt x="3156204" y="0"/>
                </a:lnTo>
                <a:lnTo>
                  <a:pt x="0" y="0"/>
                </a:lnTo>
                <a:lnTo>
                  <a:pt x="0" y="3236976"/>
                </a:lnTo>
                <a:close/>
              </a:path>
            </a:pathLst>
          </a:custGeom>
          <a:ln w="952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2216404" y="4534661"/>
            <a:ext cx="879475" cy="1725930"/>
          </a:xfrm>
          <a:custGeom>
            <a:avLst/>
            <a:gdLst/>
            <a:ahLst/>
            <a:cxnLst/>
            <a:rect l="l" t="t" r="r" b="b"/>
            <a:pathLst>
              <a:path w="879475" h="1725929">
                <a:moveTo>
                  <a:pt x="55118" y="1467281"/>
                </a:moveTo>
                <a:lnTo>
                  <a:pt x="45593" y="1478167"/>
                </a:lnTo>
                <a:lnTo>
                  <a:pt x="45593" y="1721231"/>
                </a:lnTo>
                <a:lnTo>
                  <a:pt x="49910" y="1725498"/>
                </a:lnTo>
                <a:lnTo>
                  <a:pt x="874902" y="1725498"/>
                </a:lnTo>
                <a:lnTo>
                  <a:pt x="879094" y="1721231"/>
                </a:lnTo>
                <a:lnTo>
                  <a:pt x="879094" y="1715973"/>
                </a:lnTo>
                <a:lnTo>
                  <a:pt x="64643" y="1715973"/>
                </a:lnTo>
                <a:lnTo>
                  <a:pt x="55118" y="1706448"/>
                </a:lnTo>
                <a:lnTo>
                  <a:pt x="64643" y="1706448"/>
                </a:lnTo>
                <a:lnTo>
                  <a:pt x="64643" y="1478167"/>
                </a:lnTo>
                <a:lnTo>
                  <a:pt x="55118" y="1467281"/>
                </a:lnTo>
                <a:close/>
              </a:path>
              <a:path w="879475" h="1725929">
                <a:moveTo>
                  <a:pt x="64643" y="1706448"/>
                </a:moveTo>
                <a:lnTo>
                  <a:pt x="55118" y="1706448"/>
                </a:lnTo>
                <a:lnTo>
                  <a:pt x="64643" y="1715973"/>
                </a:lnTo>
                <a:lnTo>
                  <a:pt x="64643" y="1706448"/>
                </a:lnTo>
                <a:close/>
              </a:path>
              <a:path w="879475" h="1725929">
                <a:moveTo>
                  <a:pt x="860044" y="1706448"/>
                </a:moveTo>
                <a:lnTo>
                  <a:pt x="64643" y="1706448"/>
                </a:lnTo>
                <a:lnTo>
                  <a:pt x="64643" y="1715973"/>
                </a:lnTo>
                <a:lnTo>
                  <a:pt x="860044" y="1715973"/>
                </a:lnTo>
                <a:lnTo>
                  <a:pt x="860044" y="1706448"/>
                </a:lnTo>
                <a:close/>
              </a:path>
              <a:path w="879475" h="1725929">
                <a:moveTo>
                  <a:pt x="879094" y="0"/>
                </a:moveTo>
                <a:lnTo>
                  <a:pt x="860044" y="0"/>
                </a:lnTo>
                <a:lnTo>
                  <a:pt x="860044" y="1715973"/>
                </a:lnTo>
                <a:lnTo>
                  <a:pt x="869569" y="1706448"/>
                </a:lnTo>
                <a:lnTo>
                  <a:pt x="879094" y="1706448"/>
                </a:lnTo>
                <a:lnTo>
                  <a:pt x="879094" y="0"/>
                </a:lnTo>
                <a:close/>
              </a:path>
              <a:path w="879475" h="1725929">
                <a:moveTo>
                  <a:pt x="879094" y="1706448"/>
                </a:moveTo>
                <a:lnTo>
                  <a:pt x="869569" y="1706448"/>
                </a:lnTo>
                <a:lnTo>
                  <a:pt x="860044" y="1715973"/>
                </a:lnTo>
                <a:lnTo>
                  <a:pt x="879094" y="1715973"/>
                </a:lnTo>
                <a:lnTo>
                  <a:pt x="879094" y="1706448"/>
                </a:lnTo>
                <a:close/>
              </a:path>
              <a:path w="879475" h="1725929">
                <a:moveTo>
                  <a:pt x="55118" y="1438414"/>
                </a:moveTo>
                <a:lnTo>
                  <a:pt x="3556" y="1497406"/>
                </a:lnTo>
                <a:lnTo>
                  <a:pt x="0" y="1501368"/>
                </a:lnTo>
                <a:lnTo>
                  <a:pt x="381" y="1507388"/>
                </a:lnTo>
                <a:lnTo>
                  <a:pt x="4444" y="1510855"/>
                </a:lnTo>
                <a:lnTo>
                  <a:pt x="8381" y="1514322"/>
                </a:lnTo>
                <a:lnTo>
                  <a:pt x="14350" y="1513916"/>
                </a:lnTo>
                <a:lnTo>
                  <a:pt x="17779" y="1509953"/>
                </a:lnTo>
                <a:lnTo>
                  <a:pt x="45592" y="1478167"/>
                </a:lnTo>
                <a:lnTo>
                  <a:pt x="45593" y="1452880"/>
                </a:lnTo>
                <a:lnTo>
                  <a:pt x="67761" y="1452880"/>
                </a:lnTo>
                <a:lnTo>
                  <a:pt x="55118" y="1438414"/>
                </a:lnTo>
                <a:close/>
              </a:path>
              <a:path w="879475" h="1725929">
                <a:moveTo>
                  <a:pt x="67761" y="1452880"/>
                </a:moveTo>
                <a:lnTo>
                  <a:pt x="64643" y="1452880"/>
                </a:lnTo>
                <a:lnTo>
                  <a:pt x="64643" y="1478167"/>
                </a:lnTo>
                <a:lnTo>
                  <a:pt x="92456" y="1509953"/>
                </a:lnTo>
                <a:lnTo>
                  <a:pt x="95884" y="1513916"/>
                </a:lnTo>
                <a:lnTo>
                  <a:pt x="101853" y="1514322"/>
                </a:lnTo>
                <a:lnTo>
                  <a:pt x="105790" y="1510855"/>
                </a:lnTo>
                <a:lnTo>
                  <a:pt x="109854" y="1507388"/>
                </a:lnTo>
                <a:lnTo>
                  <a:pt x="110235" y="1501368"/>
                </a:lnTo>
                <a:lnTo>
                  <a:pt x="106679" y="1497406"/>
                </a:lnTo>
                <a:lnTo>
                  <a:pt x="67761" y="1452880"/>
                </a:lnTo>
                <a:close/>
              </a:path>
              <a:path w="879475" h="1725929">
                <a:moveTo>
                  <a:pt x="64643" y="1452880"/>
                </a:moveTo>
                <a:lnTo>
                  <a:pt x="45593" y="1452880"/>
                </a:lnTo>
                <a:lnTo>
                  <a:pt x="45593" y="1478167"/>
                </a:lnTo>
                <a:lnTo>
                  <a:pt x="55118" y="1467281"/>
                </a:lnTo>
                <a:lnTo>
                  <a:pt x="48006" y="1459153"/>
                </a:lnTo>
                <a:lnTo>
                  <a:pt x="64643" y="1459153"/>
                </a:lnTo>
                <a:lnTo>
                  <a:pt x="64643" y="1452880"/>
                </a:lnTo>
                <a:close/>
              </a:path>
              <a:path w="879475" h="1725929">
                <a:moveTo>
                  <a:pt x="64643" y="1459153"/>
                </a:moveTo>
                <a:lnTo>
                  <a:pt x="62229" y="1459153"/>
                </a:lnTo>
                <a:lnTo>
                  <a:pt x="55118" y="1467281"/>
                </a:lnTo>
                <a:lnTo>
                  <a:pt x="64643" y="1478167"/>
                </a:lnTo>
                <a:lnTo>
                  <a:pt x="64643" y="1459153"/>
                </a:lnTo>
                <a:close/>
              </a:path>
              <a:path w="879475" h="1725929">
                <a:moveTo>
                  <a:pt x="62229" y="1459153"/>
                </a:moveTo>
                <a:lnTo>
                  <a:pt x="48006" y="1459153"/>
                </a:lnTo>
                <a:lnTo>
                  <a:pt x="55118" y="1467281"/>
                </a:lnTo>
                <a:lnTo>
                  <a:pt x="62229" y="1459153"/>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4197858" y="4458208"/>
            <a:ext cx="1332865" cy="110489"/>
          </a:xfrm>
          <a:custGeom>
            <a:avLst/>
            <a:gdLst/>
            <a:ahLst/>
            <a:cxnLst/>
            <a:rect l="l" t="t" r="r" b="b"/>
            <a:pathLst>
              <a:path w="1332864" h="110489">
                <a:moveTo>
                  <a:pt x="62991" y="0"/>
                </a:moveTo>
                <a:lnTo>
                  <a:pt x="59054" y="3556"/>
                </a:lnTo>
                <a:lnTo>
                  <a:pt x="0" y="55118"/>
                </a:lnTo>
                <a:lnTo>
                  <a:pt x="59054" y="106680"/>
                </a:lnTo>
                <a:lnTo>
                  <a:pt x="62991" y="110236"/>
                </a:lnTo>
                <a:lnTo>
                  <a:pt x="68961" y="109855"/>
                </a:lnTo>
                <a:lnTo>
                  <a:pt x="72389" y="105791"/>
                </a:lnTo>
                <a:lnTo>
                  <a:pt x="75945" y="101854"/>
                </a:lnTo>
                <a:lnTo>
                  <a:pt x="75564" y="95885"/>
                </a:lnTo>
                <a:lnTo>
                  <a:pt x="71500" y="92456"/>
                </a:lnTo>
                <a:lnTo>
                  <a:pt x="39714" y="64643"/>
                </a:lnTo>
                <a:lnTo>
                  <a:pt x="14477" y="64643"/>
                </a:lnTo>
                <a:lnTo>
                  <a:pt x="14477" y="45593"/>
                </a:lnTo>
                <a:lnTo>
                  <a:pt x="39714" y="45593"/>
                </a:lnTo>
                <a:lnTo>
                  <a:pt x="71500" y="17780"/>
                </a:lnTo>
                <a:lnTo>
                  <a:pt x="75564" y="14351"/>
                </a:lnTo>
                <a:lnTo>
                  <a:pt x="75945" y="8382"/>
                </a:lnTo>
                <a:lnTo>
                  <a:pt x="72389" y="4445"/>
                </a:lnTo>
                <a:lnTo>
                  <a:pt x="68961" y="381"/>
                </a:lnTo>
                <a:lnTo>
                  <a:pt x="62991" y="0"/>
                </a:lnTo>
                <a:close/>
              </a:path>
              <a:path w="1332864" h="110489">
                <a:moveTo>
                  <a:pt x="39714" y="45593"/>
                </a:moveTo>
                <a:lnTo>
                  <a:pt x="14477" y="45593"/>
                </a:lnTo>
                <a:lnTo>
                  <a:pt x="14477" y="64643"/>
                </a:lnTo>
                <a:lnTo>
                  <a:pt x="39714" y="64643"/>
                </a:lnTo>
                <a:lnTo>
                  <a:pt x="36957" y="62230"/>
                </a:lnTo>
                <a:lnTo>
                  <a:pt x="20700" y="62230"/>
                </a:lnTo>
                <a:lnTo>
                  <a:pt x="20700" y="48006"/>
                </a:lnTo>
                <a:lnTo>
                  <a:pt x="36957" y="48006"/>
                </a:lnTo>
                <a:lnTo>
                  <a:pt x="39714" y="45593"/>
                </a:lnTo>
                <a:close/>
              </a:path>
              <a:path w="1332864" h="110489">
                <a:moveTo>
                  <a:pt x="1332611" y="45593"/>
                </a:moveTo>
                <a:lnTo>
                  <a:pt x="39714" y="45593"/>
                </a:lnTo>
                <a:lnTo>
                  <a:pt x="28828" y="55118"/>
                </a:lnTo>
                <a:lnTo>
                  <a:pt x="39714" y="64643"/>
                </a:lnTo>
                <a:lnTo>
                  <a:pt x="1332611" y="64643"/>
                </a:lnTo>
                <a:lnTo>
                  <a:pt x="1332611" y="45593"/>
                </a:lnTo>
                <a:close/>
              </a:path>
              <a:path w="1332864" h="110489">
                <a:moveTo>
                  <a:pt x="20700" y="48006"/>
                </a:moveTo>
                <a:lnTo>
                  <a:pt x="20700" y="62230"/>
                </a:lnTo>
                <a:lnTo>
                  <a:pt x="28828" y="55118"/>
                </a:lnTo>
                <a:lnTo>
                  <a:pt x="20700" y="48006"/>
                </a:lnTo>
                <a:close/>
              </a:path>
              <a:path w="1332864" h="110489">
                <a:moveTo>
                  <a:pt x="28828" y="55118"/>
                </a:moveTo>
                <a:lnTo>
                  <a:pt x="20700" y="62230"/>
                </a:lnTo>
                <a:lnTo>
                  <a:pt x="36957" y="62230"/>
                </a:lnTo>
                <a:lnTo>
                  <a:pt x="28828" y="55118"/>
                </a:lnTo>
                <a:close/>
              </a:path>
              <a:path w="1332864" h="110489">
                <a:moveTo>
                  <a:pt x="36957" y="48006"/>
                </a:moveTo>
                <a:lnTo>
                  <a:pt x="20700" y="48006"/>
                </a:lnTo>
                <a:lnTo>
                  <a:pt x="28828" y="55118"/>
                </a:lnTo>
                <a:lnTo>
                  <a:pt x="36957" y="48006"/>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9688068" y="2395727"/>
            <a:ext cx="2226945" cy="4168140"/>
          </a:xfrm>
          <a:custGeom>
            <a:avLst/>
            <a:gdLst/>
            <a:ahLst/>
            <a:cxnLst/>
            <a:rect l="l" t="t" r="r" b="b"/>
            <a:pathLst>
              <a:path w="2226945" h="4168140">
                <a:moveTo>
                  <a:pt x="0" y="4168140"/>
                </a:moveTo>
                <a:lnTo>
                  <a:pt x="2226564" y="4168140"/>
                </a:lnTo>
                <a:lnTo>
                  <a:pt x="2226564" y="0"/>
                </a:lnTo>
                <a:lnTo>
                  <a:pt x="0" y="0"/>
                </a:lnTo>
                <a:lnTo>
                  <a:pt x="0" y="416814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9688068" y="2395727"/>
            <a:ext cx="2226945" cy="4168140"/>
          </a:xfrm>
          <a:custGeom>
            <a:avLst/>
            <a:gdLst/>
            <a:ahLst/>
            <a:cxnLst/>
            <a:rect l="l" t="t" r="r" b="b"/>
            <a:pathLst>
              <a:path w="2226945" h="4168140">
                <a:moveTo>
                  <a:pt x="0" y="4168140"/>
                </a:moveTo>
                <a:lnTo>
                  <a:pt x="2226564" y="4168140"/>
                </a:lnTo>
                <a:lnTo>
                  <a:pt x="2226564" y="0"/>
                </a:lnTo>
                <a:lnTo>
                  <a:pt x="0" y="0"/>
                </a:lnTo>
                <a:lnTo>
                  <a:pt x="0" y="4168140"/>
                </a:lnTo>
                <a:close/>
              </a:path>
            </a:pathLst>
          </a:custGeom>
          <a:ln w="952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txBox="1"/>
          <p:nvPr/>
        </p:nvSpPr>
        <p:spPr>
          <a:xfrm>
            <a:off x="9858882" y="2559811"/>
            <a:ext cx="173482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1" i="0" u="none" strike="noStrike" kern="1200" cap="none" spc="-45" normalizeH="0" baseline="0" noProof="0" dirty="0">
                <a:ln>
                  <a:noFill/>
                </a:ln>
                <a:solidFill>
                  <a:srgbClr val="FFFFFF"/>
                </a:solidFill>
                <a:effectLst/>
                <a:uLnTx/>
                <a:uFillTx/>
                <a:latin typeface="Segoe UI Semibold"/>
                <a:ea typeface="+mn-ea"/>
                <a:cs typeface="Segoe UI Semibold"/>
              </a:rPr>
              <a:t>Machine</a:t>
            </a:r>
            <a:r>
              <a:rPr kumimoji="0" sz="1800" b="1" i="0" u="none" strike="noStrike" kern="1200" cap="none" spc="-150" normalizeH="0" baseline="0" noProof="0" dirty="0">
                <a:ln>
                  <a:noFill/>
                </a:ln>
                <a:solidFill>
                  <a:srgbClr val="FFFFFF"/>
                </a:solidFill>
                <a:effectLst/>
                <a:uLnTx/>
                <a:uFillTx/>
                <a:latin typeface="Segoe UI Semibold"/>
                <a:ea typeface="+mn-ea"/>
                <a:cs typeface="Segoe UI Semibold"/>
              </a:rPr>
              <a:t> </a:t>
            </a:r>
            <a:r>
              <a:rPr kumimoji="0" sz="1800" b="1" i="0" u="none" strike="noStrike" kern="1200" cap="none" spc="-45" normalizeH="0" baseline="0" noProof="0" dirty="0">
                <a:ln>
                  <a:noFill/>
                </a:ln>
                <a:solidFill>
                  <a:srgbClr val="FFFFFF"/>
                </a:solidFill>
                <a:effectLst/>
                <a:uLnTx/>
                <a:uFillTx/>
                <a:latin typeface="Segoe UI Semibold"/>
                <a:ea typeface="+mn-ea"/>
                <a:cs typeface="Segoe UI Semibold"/>
              </a:rPr>
              <a:t>learning</a:t>
            </a:r>
            <a:endParaRPr kumimoji="0" sz="1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3" name="object 13"/>
          <p:cNvSpPr txBox="1"/>
          <p:nvPr/>
        </p:nvSpPr>
        <p:spPr>
          <a:xfrm>
            <a:off x="9858882" y="2987751"/>
            <a:ext cx="1861185" cy="2830195"/>
          </a:xfrm>
          <a:prstGeom prst="rect">
            <a:avLst/>
          </a:prstGeom>
        </p:spPr>
        <p:txBody>
          <a:bodyPr vert="horz" wrap="square" lIns="0" tIns="12065" rIns="0" bIns="0" rtlCol="0">
            <a:spAutoFit/>
          </a:bodyPr>
          <a:lstStyle/>
          <a:p>
            <a:pPr marL="241300" marR="0" lvl="0" indent="-228600" algn="l" defTabSz="914400" rtl="0" eaLnBrk="1" fontAlgn="auto" latinLnBrk="0" hangingPunct="1">
              <a:lnSpc>
                <a:spcPct val="100000"/>
              </a:lnSpc>
              <a:spcBef>
                <a:spcPts val="95"/>
              </a:spcBef>
              <a:spcAft>
                <a:spcPts val="0"/>
              </a:spcAft>
              <a:buClrTx/>
              <a:buSzPct val="90625"/>
              <a:buFont typeface="Wingdings"/>
              <a:buChar char=""/>
              <a:tabLst>
                <a:tab pos="240665" algn="l"/>
                <a:tab pos="241300" algn="l"/>
              </a:tabLst>
              <a:defRPr/>
            </a:pPr>
            <a:r>
              <a:rPr kumimoji="0" sz="1600" b="0" i="0" u="none" strike="noStrike" kern="1200" cap="none" spc="-45" normalizeH="0" baseline="0" noProof="0" dirty="0">
                <a:ln>
                  <a:noFill/>
                </a:ln>
                <a:solidFill>
                  <a:srgbClr val="FFFFFF"/>
                </a:solidFill>
                <a:effectLst/>
                <a:uLnTx/>
                <a:uFillTx/>
                <a:latin typeface="Segoe UI"/>
                <a:ea typeface="+mn-ea"/>
                <a:cs typeface="Segoe UI"/>
              </a:rPr>
              <a:t>Better </a:t>
            </a:r>
            <a:r>
              <a:rPr kumimoji="0" sz="1600" b="0" i="0" u="none" strike="noStrike" kern="1200" cap="none" spc="-35" normalizeH="0" baseline="0" noProof="0" dirty="0">
                <a:ln>
                  <a:noFill/>
                </a:ln>
                <a:solidFill>
                  <a:srgbClr val="FFFFFF"/>
                </a:solidFill>
                <a:effectLst/>
                <a:uLnTx/>
                <a:uFillTx/>
                <a:latin typeface="Segoe UI"/>
                <a:ea typeface="+mn-ea"/>
                <a:cs typeface="Segoe UI"/>
              </a:rPr>
              <a:t>for </a:t>
            </a:r>
            <a:r>
              <a:rPr kumimoji="0" sz="1600" b="0" i="0" u="none" strike="noStrike" kern="1200" cap="none" spc="-50" normalizeH="0" baseline="0" noProof="0" dirty="0">
                <a:ln>
                  <a:noFill/>
                </a:ln>
                <a:solidFill>
                  <a:srgbClr val="FFFFFF"/>
                </a:solidFill>
                <a:effectLst/>
                <a:uLnTx/>
                <a:uFillTx/>
                <a:latin typeface="Segoe UI"/>
                <a:ea typeface="+mn-ea"/>
                <a:cs typeface="Segoe UI"/>
              </a:rPr>
              <a:t>harder</a:t>
            </a:r>
            <a:r>
              <a:rPr kumimoji="0" sz="1600" b="0" i="0" u="none" strike="noStrike" kern="1200" cap="none" spc="-285" normalizeH="0" baseline="0" noProof="0" dirty="0">
                <a:ln>
                  <a:noFill/>
                </a:ln>
                <a:solidFill>
                  <a:srgbClr val="FFFFFF"/>
                </a:solidFill>
                <a:effectLst/>
                <a:uLnTx/>
                <a:uFillTx/>
                <a:latin typeface="Segoe UI"/>
                <a:ea typeface="+mn-ea"/>
                <a:cs typeface="Segoe UI"/>
              </a:rPr>
              <a:t> </a:t>
            </a:r>
            <a:r>
              <a:rPr kumimoji="0" sz="1600" b="0" i="0" u="none" strike="noStrike" kern="1200" cap="none" spc="-35" normalizeH="0" baseline="0" noProof="0" dirty="0">
                <a:ln>
                  <a:noFill/>
                </a:ln>
                <a:solidFill>
                  <a:srgbClr val="FFFFFF"/>
                </a:solidFill>
                <a:effectLst/>
                <a:uLnTx/>
                <a:uFillTx/>
                <a:latin typeface="Segoe UI"/>
                <a:ea typeface="+mn-ea"/>
                <a:cs typeface="Segoe UI"/>
              </a:rPr>
              <a:t>to</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241300" marR="0" lvl="0" indent="0" algn="l" defTabSz="914400" rtl="0" eaLnBrk="1" fontAlgn="auto" latinLnBrk="0" hangingPunct="1">
              <a:lnSpc>
                <a:spcPct val="100000"/>
              </a:lnSpc>
              <a:spcBef>
                <a:spcPts val="5"/>
              </a:spcBef>
              <a:spcAft>
                <a:spcPts val="0"/>
              </a:spcAft>
              <a:buClrTx/>
              <a:buSzTx/>
              <a:buFontTx/>
              <a:buNone/>
              <a:tabLst/>
              <a:defRPr/>
            </a:pPr>
            <a:r>
              <a:rPr kumimoji="0" sz="1600" b="0" i="0" u="none" strike="noStrike" kern="1200" cap="none" spc="-45" normalizeH="0" baseline="0" noProof="0" dirty="0">
                <a:ln>
                  <a:noFill/>
                </a:ln>
                <a:solidFill>
                  <a:srgbClr val="FFFFFF"/>
                </a:solidFill>
                <a:effectLst/>
                <a:uLnTx/>
                <a:uFillTx/>
                <a:latin typeface="Segoe UI"/>
                <a:ea typeface="+mn-ea"/>
                <a:cs typeface="Segoe UI"/>
              </a:rPr>
              <a:t>identify</a:t>
            </a:r>
            <a:r>
              <a:rPr kumimoji="0" sz="1600" b="0" i="0" u="none" strike="noStrike" kern="1200" cap="none" spc="-114" normalizeH="0" baseline="0" noProof="0" dirty="0">
                <a:ln>
                  <a:noFill/>
                </a:ln>
                <a:solidFill>
                  <a:srgbClr val="FFFFFF"/>
                </a:solidFill>
                <a:effectLst/>
                <a:uLnTx/>
                <a:uFillTx/>
                <a:latin typeface="Segoe UI"/>
                <a:ea typeface="+mn-ea"/>
                <a:cs typeface="Segoe UI"/>
              </a:rPr>
              <a:t> </a:t>
            </a:r>
            <a:r>
              <a:rPr kumimoji="0" sz="1600" b="0" i="0" u="none" strike="noStrike" kern="1200" cap="none" spc="-45" normalizeH="0" baseline="0" noProof="0" dirty="0">
                <a:ln>
                  <a:noFill/>
                </a:ln>
                <a:solidFill>
                  <a:srgbClr val="FFFFFF"/>
                </a:solidFill>
                <a:effectLst/>
                <a:uLnTx/>
                <a:uFillTx/>
                <a:latin typeface="Segoe UI"/>
                <a:ea typeface="+mn-ea"/>
                <a:cs typeface="Segoe UI"/>
              </a:rPr>
              <a:t>attacks</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241300" marR="236220" lvl="0" indent="-228600" algn="l" defTabSz="914400" rtl="0" eaLnBrk="1" fontAlgn="auto" latinLnBrk="0" hangingPunct="1">
              <a:lnSpc>
                <a:spcPct val="100000"/>
              </a:lnSpc>
              <a:spcBef>
                <a:spcPts val="1200"/>
              </a:spcBef>
              <a:spcAft>
                <a:spcPts val="0"/>
              </a:spcAft>
              <a:buClrTx/>
              <a:buSzPct val="90625"/>
              <a:buFont typeface="Wingdings"/>
              <a:buChar char=""/>
              <a:tabLst>
                <a:tab pos="240665" algn="l"/>
                <a:tab pos="241300" algn="l"/>
              </a:tabLst>
              <a:defRPr/>
            </a:pPr>
            <a:r>
              <a:rPr kumimoji="0" sz="1600" b="0" i="0" u="none" strike="noStrike" kern="1200" cap="none" spc="-45" normalizeH="0" baseline="0" noProof="0" dirty="0">
                <a:ln>
                  <a:noFill/>
                </a:ln>
                <a:solidFill>
                  <a:srgbClr val="FFFFFF"/>
                </a:solidFill>
                <a:effectLst/>
                <a:uLnTx/>
                <a:uFillTx/>
                <a:latin typeface="Segoe UI"/>
                <a:ea typeface="+mn-ea"/>
                <a:cs typeface="Segoe UI"/>
              </a:rPr>
              <a:t>Finds </a:t>
            </a:r>
            <a:r>
              <a:rPr kumimoji="0" sz="1600" b="0" i="0" u="none" strike="noStrike" kern="1200" cap="none" spc="-50" normalizeH="0" baseline="0" noProof="0" dirty="0">
                <a:ln>
                  <a:noFill/>
                </a:ln>
                <a:solidFill>
                  <a:srgbClr val="FFFFFF"/>
                </a:solidFill>
                <a:effectLst/>
                <a:uLnTx/>
                <a:uFillTx/>
                <a:latin typeface="Segoe UI"/>
                <a:ea typeface="+mn-ea"/>
                <a:cs typeface="Segoe UI"/>
              </a:rPr>
              <a:t>patterns</a:t>
            </a:r>
            <a:r>
              <a:rPr kumimoji="0" sz="1600" b="0" i="0" u="none" strike="noStrike" kern="1200" cap="none" spc="-245" normalizeH="0" baseline="0" noProof="0" dirty="0">
                <a:ln>
                  <a:noFill/>
                </a:ln>
                <a:solidFill>
                  <a:srgbClr val="FFFFFF"/>
                </a:solidFill>
                <a:effectLst/>
                <a:uLnTx/>
                <a:uFillTx/>
                <a:latin typeface="Segoe UI"/>
                <a:ea typeface="+mn-ea"/>
                <a:cs typeface="Segoe UI"/>
              </a:rPr>
              <a:t> </a:t>
            </a:r>
            <a:r>
              <a:rPr kumimoji="0" sz="1600" b="0" i="0" u="none" strike="noStrike" kern="1200" cap="none" spc="-30" normalizeH="0" baseline="0" noProof="0" dirty="0">
                <a:ln>
                  <a:noFill/>
                </a:ln>
                <a:solidFill>
                  <a:srgbClr val="FFFFFF"/>
                </a:solidFill>
                <a:effectLst/>
                <a:uLnTx/>
                <a:uFillTx/>
                <a:latin typeface="Segoe UI"/>
                <a:ea typeface="+mn-ea"/>
                <a:cs typeface="Segoe UI"/>
              </a:rPr>
              <a:t>in  </a:t>
            </a:r>
            <a:r>
              <a:rPr kumimoji="0" sz="1600" b="0" i="0" u="none" strike="noStrike" kern="1200" cap="none" spc="-40" normalizeH="0" baseline="0" noProof="0" dirty="0">
                <a:ln>
                  <a:noFill/>
                </a:ln>
                <a:solidFill>
                  <a:srgbClr val="FFFFFF"/>
                </a:solidFill>
                <a:effectLst/>
                <a:uLnTx/>
                <a:uFillTx/>
                <a:latin typeface="Segoe UI"/>
                <a:ea typeface="+mn-ea"/>
                <a:cs typeface="Segoe UI"/>
              </a:rPr>
              <a:t>the</a:t>
            </a:r>
            <a:r>
              <a:rPr kumimoji="0" sz="1600" b="0" i="0" u="none" strike="noStrike" kern="1200" cap="none" spc="-114" normalizeH="0" baseline="0" noProof="0" dirty="0">
                <a:ln>
                  <a:noFill/>
                </a:ln>
                <a:solidFill>
                  <a:srgbClr val="FFFFFF"/>
                </a:solidFill>
                <a:effectLst/>
                <a:uLnTx/>
                <a:uFillTx/>
                <a:latin typeface="Segoe UI"/>
                <a:ea typeface="+mn-ea"/>
                <a:cs typeface="Segoe UI"/>
              </a:rPr>
              <a:t> </a:t>
            </a:r>
            <a:r>
              <a:rPr kumimoji="0" sz="1600" b="0" i="0" u="none" strike="noStrike" kern="1200" cap="none" spc="-40" normalizeH="0" baseline="0" noProof="0" dirty="0">
                <a:ln>
                  <a:noFill/>
                </a:ln>
                <a:solidFill>
                  <a:srgbClr val="FFFFFF"/>
                </a:solidFill>
                <a:effectLst/>
                <a:uLnTx/>
                <a:uFillTx/>
                <a:latin typeface="Segoe UI"/>
                <a:ea typeface="+mn-ea"/>
                <a:cs typeface="Segoe UI"/>
              </a:rPr>
              <a:t>data</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227965" marR="615950" lvl="0" indent="-227965" algn="r" defTabSz="914400" rtl="0" eaLnBrk="1" fontAlgn="auto" latinLnBrk="0" hangingPunct="1">
              <a:lnSpc>
                <a:spcPct val="100000"/>
              </a:lnSpc>
              <a:spcBef>
                <a:spcPts val="1200"/>
              </a:spcBef>
              <a:spcAft>
                <a:spcPts val="0"/>
              </a:spcAft>
              <a:buClrTx/>
              <a:buSzPct val="90625"/>
              <a:buFont typeface="Wingdings"/>
              <a:buChar char=""/>
              <a:tabLst>
                <a:tab pos="227965" algn="l"/>
                <a:tab pos="228600" algn="l"/>
              </a:tabLst>
              <a:defRPr/>
            </a:pPr>
            <a:r>
              <a:rPr kumimoji="0" sz="1600" b="0" i="0" u="none" strike="noStrike" kern="1200" cap="none" spc="-40" normalizeH="0" baseline="0" noProof="0" dirty="0">
                <a:ln>
                  <a:noFill/>
                </a:ln>
                <a:solidFill>
                  <a:srgbClr val="FFFFFF"/>
                </a:solidFill>
                <a:effectLst/>
                <a:uLnTx/>
                <a:uFillTx/>
                <a:latin typeface="Segoe UI"/>
                <a:ea typeface="+mn-ea"/>
                <a:cs typeface="Segoe UI"/>
              </a:rPr>
              <a:t>Less</a:t>
            </a:r>
            <a:r>
              <a:rPr kumimoji="0" sz="1600" b="0" i="0" u="none" strike="noStrike" kern="1200" cap="none" spc="-210" normalizeH="0" baseline="0" noProof="0" dirty="0">
                <a:ln>
                  <a:noFill/>
                </a:ln>
                <a:solidFill>
                  <a:srgbClr val="FFFFFF"/>
                </a:solidFill>
                <a:effectLst/>
                <a:uLnTx/>
                <a:uFillTx/>
                <a:latin typeface="Segoe UI"/>
                <a:ea typeface="+mn-ea"/>
                <a:cs typeface="Segoe UI"/>
              </a:rPr>
              <a:t> </a:t>
            </a:r>
            <a:r>
              <a:rPr kumimoji="0" sz="1600" b="0" i="0" u="none" strike="noStrike" kern="1200" cap="none" spc="-40" normalizeH="0" baseline="0" noProof="0" dirty="0">
                <a:ln>
                  <a:noFill/>
                </a:ln>
                <a:solidFill>
                  <a:srgbClr val="FFFFFF"/>
                </a:solidFill>
                <a:effectLst/>
                <a:uLnTx/>
                <a:uFillTx/>
                <a:latin typeface="Segoe UI"/>
                <a:ea typeface="+mn-ea"/>
                <a:cs typeface="Segoe UI"/>
              </a:rPr>
              <a:t>human</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0" marR="594995" lvl="0" indent="0" algn="r" defTabSz="914400" rtl="0" eaLnBrk="1" fontAlgn="auto" latinLnBrk="0" hangingPunct="1">
              <a:lnSpc>
                <a:spcPct val="100000"/>
              </a:lnSpc>
              <a:spcBef>
                <a:spcPts val="0"/>
              </a:spcBef>
              <a:spcAft>
                <a:spcPts val="0"/>
              </a:spcAft>
              <a:buClrTx/>
              <a:buSzTx/>
              <a:buFontTx/>
              <a:buNone/>
              <a:tabLst/>
              <a:defRPr/>
            </a:pPr>
            <a:r>
              <a:rPr kumimoji="0" sz="1600" b="0" i="0" u="none" strike="noStrike" kern="1200" cap="none" spc="-55" normalizeH="0" baseline="0" noProof="0" dirty="0">
                <a:ln>
                  <a:noFill/>
                </a:ln>
                <a:solidFill>
                  <a:srgbClr val="FFFFFF"/>
                </a:solidFill>
                <a:effectLst/>
                <a:uLnTx/>
                <a:uFillTx/>
                <a:latin typeface="Segoe UI"/>
                <a:ea typeface="+mn-ea"/>
                <a:cs typeface="Segoe UI"/>
              </a:rPr>
              <a:t>in</a:t>
            </a:r>
            <a:r>
              <a:rPr kumimoji="0" sz="1600" b="0" i="0" u="none" strike="noStrike" kern="1200" cap="none" spc="-70" normalizeH="0" baseline="0" noProof="0" dirty="0">
                <a:ln>
                  <a:noFill/>
                </a:ln>
                <a:solidFill>
                  <a:srgbClr val="FFFFFF"/>
                </a:solidFill>
                <a:effectLst/>
                <a:uLnTx/>
                <a:uFillTx/>
                <a:latin typeface="Segoe UI"/>
                <a:ea typeface="+mn-ea"/>
                <a:cs typeface="Segoe UI"/>
              </a:rPr>
              <a:t>t</a:t>
            </a:r>
            <a:r>
              <a:rPr kumimoji="0" sz="1600" b="0" i="0" u="none" strike="noStrike" kern="1200" cap="none" spc="-45" normalizeH="0" baseline="0" noProof="0" dirty="0">
                <a:ln>
                  <a:noFill/>
                </a:ln>
                <a:solidFill>
                  <a:srgbClr val="FFFFFF"/>
                </a:solidFill>
                <a:effectLst/>
                <a:uLnTx/>
                <a:uFillTx/>
                <a:latin typeface="Segoe UI"/>
                <a:ea typeface="+mn-ea"/>
                <a:cs typeface="Segoe UI"/>
              </a:rPr>
              <a:t>e</a:t>
            </a:r>
            <a:r>
              <a:rPr kumimoji="0" sz="1600" b="0" i="0" u="none" strike="noStrike" kern="1200" cap="none" spc="0" normalizeH="0" baseline="0" noProof="0" dirty="0">
                <a:ln>
                  <a:noFill/>
                </a:ln>
                <a:solidFill>
                  <a:srgbClr val="FFFFFF"/>
                </a:solidFill>
                <a:effectLst/>
                <a:uLnTx/>
                <a:uFillTx/>
                <a:latin typeface="Segoe UI"/>
                <a:ea typeface="+mn-ea"/>
                <a:cs typeface="Segoe UI"/>
              </a:rPr>
              <a:t>r</a:t>
            </a:r>
            <a:r>
              <a:rPr kumimoji="0" sz="1600" b="0" i="0" u="none" strike="noStrike" kern="1200" cap="none" spc="-60" normalizeH="0" baseline="0" noProof="0" dirty="0">
                <a:ln>
                  <a:noFill/>
                </a:ln>
                <a:solidFill>
                  <a:srgbClr val="FFFFFF"/>
                </a:solidFill>
                <a:effectLst/>
                <a:uLnTx/>
                <a:uFillTx/>
                <a:latin typeface="Segoe UI"/>
                <a:ea typeface="+mn-ea"/>
                <a:cs typeface="Segoe UI"/>
              </a:rPr>
              <a:t>v</a:t>
            </a:r>
            <a:r>
              <a:rPr kumimoji="0" sz="1600" b="0" i="0" u="none" strike="noStrike" kern="1200" cap="none" spc="-45" normalizeH="0" baseline="0" noProof="0" dirty="0">
                <a:ln>
                  <a:noFill/>
                </a:ln>
                <a:solidFill>
                  <a:srgbClr val="FFFFFF"/>
                </a:solidFill>
                <a:effectLst/>
                <a:uLnTx/>
                <a:uFillTx/>
                <a:latin typeface="Segoe UI"/>
                <a:ea typeface="+mn-ea"/>
                <a:cs typeface="Segoe UI"/>
              </a:rPr>
              <a:t>e</a:t>
            </a:r>
            <a:r>
              <a:rPr kumimoji="0" sz="1600" b="0" i="0" u="none" strike="noStrike" kern="1200" cap="none" spc="-55" normalizeH="0" baseline="0" noProof="0" dirty="0">
                <a:ln>
                  <a:noFill/>
                </a:ln>
                <a:solidFill>
                  <a:srgbClr val="FFFFFF"/>
                </a:solidFill>
                <a:effectLst/>
                <a:uLnTx/>
                <a:uFillTx/>
                <a:latin typeface="Segoe UI"/>
                <a:ea typeface="+mn-ea"/>
                <a:cs typeface="Segoe UI"/>
              </a:rPr>
              <a:t>nti</a:t>
            </a:r>
            <a:r>
              <a:rPr kumimoji="0" sz="1600" b="0" i="0" u="none" strike="noStrike" kern="1200" cap="none" spc="-50" normalizeH="0" baseline="0" noProof="0" dirty="0">
                <a:ln>
                  <a:noFill/>
                </a:ln>
                <a:solidFill>
                  <a:srgbClr val="FFFFFF"/>
                </a:solidFill>
                <a:effectLst/>
                <a:uLnTx/>
                <a:uFillTx/>
                <a:latin typeface="Segoe UI"/>
                <a:ea typeface="+mn-ea"/>
                <a:cs typeface="Segoe UI"/>
              </a:rPr>
              <a:t>o</a:t>
            </a:r>
            <a:r>
              <a:rPr kumimoji="0" sz="1600" b="0" i="0" u="none" strike="noStrike" kern="1200" cap="none" spc="-5" normalizeH="0" baseline="0" noProof="0" dirty="0">
                <a:ln>
                  <a:noFill/>
                </a:ln>
                <a:solidFill>
                  <a:srgbClr val="FFFFFF"/>
                </a:solidFill>
                <a:effectLst/>
                <a:uLnTx/>
                <a:uFillTx/>
                <a:latin typeface="Segoe UI"/>
                <a:ea typeface="+mn-ea"/>
                <a:cs typeface="Segoe UI"/>
              </a:rPr>
              <a:t>n</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241300" marR="0" lvl="0" indent="-228600" algn="l" defTabSz="914400" rtl="0" eaLnBrk="1" fontAlgn="auto" latinLnBrk="0" hangingPunct="1">
              <a:lnSpc>
                <a:spcPct val="100000"/>
              </a:lnSpc>
              <a:spcBef>
                <a:spcPts val="1200"/>
              </a:spcBef>
              <a:spcAft>
                <a:spcPts val="0"/>
              </a:spcAft>
              <a:buClrTx/>
              <a:buSzPct val="90625"/>
              <a:buFont typeface="Wingdings"/>
              <a:buChar char=""/>
              <a:tabLst>
                <a:tab pos="240665" algn="l"/>
                <a:tab pos="241300" algn="l"/>
              </a:tabLst>
              <a:defRPr/>
            </a:pPr>
            <a:r>
              <a:rPr kumimoji="0" sz="1600" b="0" i="0" u="none" strike="noStrike" kern="1200" cap="none" spc="-50" normalizeH="0" baseline="0" noProof="0" dirty="0">
                <a:ln>
                  <a:noFill/>
                </a:ln>
                <a:solidFill>
                  <a:srgbClr val="FFFFFF"/>
                </a:solidFill>
                <a:effectLst/>
                <a:uLnTx/>
                <a:uFillTx/>
                <a:latin typeface="Segoe UI"/>
                <a:ea typeface="+mn-ea"/>
                <a:cs typeface="Segoe UI"/>
              </a:rPr>
              <a:t>Harder </a:t>
            </a:r>
            <a:r>
              <a:rPr kumimoji="0" sz="1600" b="0" i="0" u="none" strike="noStrike" kern="1200" cap="none" spc="-35" normalizeH="0" baseline="0" noProof="0" dirty="0">
                <a:ln>
                  <a:noFill/>
                </a:ln>
                <a:solidFill>
                  <a:srgbClr val="FFFFFF"/>
                </a:solidFill>
                <a:effectLst/>
                <a:uLnTx/>
                <a:uFillTx/>
                <a:latin typeface="Segoe UI"/>
                <a:ea typeface="+mn-ea"/>
                <a:cs typeface="Segoe UI"/>
              </a:rPr>
              <a:t>to</a:t>
            </a:r>
            <a:r>
              <a:rPr kumimoji="0" sz="1600" b="0" i="0" u="none" strike="noStrike" kern="1200" cap="none" spc="-165" normalizeH="0" baseline="0" noProof="0" dirty="0">
                <a:ln>
                  <a:noFill/>
                </a:ln>
                <a:solidFill>
                  <a:srgbClr val="FFFFFF"/>
                </a:solidFill>
                <a:effectLst/>
                <a:uLnTx/>
                <a:uFillTx/>
                <a:latin typeface="Segoe UI"/>
                <a:ea typeface="+mn-ea"/>
                <a:cs typeface="Segoe UI"/>
              </a:rPr>
              <a:t> </a:t>
            </a:r>
            <a:r>
              <a:rPr kumimoji="0" sz="1600" b="0" i="0" u="none" strike="noStrike" kern="1200" cap="none" spc="-45" normalizeH="0" baseline="0" noProof="0" dirty="0">
                <a:ln>
                  <a:noFill/>
                </a:ln>
                <a:solidFill>
                  <a:srgbClr val="FFFFFF"/>
                </a:solidFill>
                <a:effectLst/>
                <a:uLnTx/>
                <a:uFillTx/>
                <a:latin typeface="Segoe UI"/>
                <a:ea typeface="+mn-ea"/>
                <a:cs typeface="Segoe UI"/>
              </a:rPr>
              <a:t>develop</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241300" marR="0" lvl="0" indent="-228600" algn="l" defTabSz="914400" rtl="0" eaLnBrk="1" fontAlgn="auto" latinLnBrk="0" hangingPunct="1">
              <a:lnSpc>
                <a:spcPct val="100000"/>
              </a:lnSpc>
              <a:spcBef>
                <a:spcPts val="1200"/>
              </a:spcBef>
              <a:spcAft>
                <a:spcPts val="0"/>
              </a:spcAft>
              <a:buClrTx/>
              <a:buSzPct val="90625"/>
              <a:buFont typeface="Wingdings"/>
              <a:buChar char=""/>
              <a:tabLst>
                <a:tab pos="240665" algn="l"/>
                <a:tab pos="241300" algn="l"/>
              </a:tabLst>
              <a:defRPr/>
            </a:pPr>
            <a:r>
              <a:rPr kumimoji="0" sz="1600" b="0" i="0" u="none" strike="noStrike" kern="1200" cap="none" spc="-55" normalizeH="0" baseline="0" noProof="0" dirty="0">
                <a:ln>
                  <a:noFill/>
                </a:ln>
                <a:solidFill>
                  <a:srgbClr val="FFFFFF"/>
                </a:solidFill>
                <a:effectLst/>
                <a:uLnTx/>
                <a:uFillTx/>
                <a:latin typeface="Segoe UI"/>
                <a:ea typeface="+mn-ea"/>
                <a:cs typeface="Segoe UI"/>
              </a:rPr>
              <a:t>Faster </a:t>
            </a:r>
            <a:r>
              <a:rPr kumimoji="0" sz="1600" b="0" i="0" u="none" strike="noStrike" kern="1200" cap="none" spc="-35" normalizeH="0" baseline="0" noProof="0" dirty="0">
                <a:ln>
                  <a:noFill/>
                </a:ln>
                <a:solidFill>
                  <a:srgbClr val="FFFFFF"/>
                </a:solidFill>
                <a:effectLst/>
                <a:uLnTx/>
                <a:uFillTx/>
                <a:latin typeface="Segoe UI"/>
                <a:ea typeface="+mn-ea"/>
                <a:cs typeface="Segoe UI"/>
              </a:rPr>
              <a:t>to </a:t>
            </a:r>
            <a:r>
              <a:rPr kumimoji="0" sz="1600" b="0" i="0" u="none" strike="noStrike" kern="1200" cap="none" spc="-40" normalizeH="0" baseline="0" noProof="0" dirty="0">
                <a:ln>
                  <a:noFill/>
                </a:ln>
                <a:solidFill>
                  <a:srgbClr val="FFFFFF"/>
                </a:solidFill>
                <a:effectLst/>
                <a:uLnTx/>
                <a:uFillTx/>
                <a:latin typeface="Segoe UI"/>
                <a:ea typeface="+mn-ea"/>
                <a:cs typeface="Segoe UI"/>
              </a:rPr>
              <a:t>adapt</a:t>
            </a:r>
            <a:r>
              <a:rPr kumimoji="0" sz="1600" b="0" i="0" u="none" strike="noStrike" kern="1200" cap="none" spc="-275" normalizeH="0" baseline="0" noProof="0" dirty="0">
                <a:ln>
                  <a:noFill/>
                </a:ln>
                <a:solidFill>
                  <a:srgbClr val="FFFFFF"/>
                </a:solidFill>
                <a:effectLst/>
                <a:uLnTx/>
                <a:uFillTx/>
                <a:latin typeface="Segoe UI"/>
                <a:ea typeface="+mn-ea"/>
                <a:cs typeface="Segoe UI"/>
              </a:rPr>
              <a:t> </a:t>
            </a:r>
            <a:r>
              <a:rPr kumimoji="0" sz="1600" b="0" i="0" u="none" strike="noStrike" kern="1200" cap="none" spc="-35" normalizeH="0" baseline="0" noProof="0" dirty="0">
                <a:ln>
                  <a:noFill/>
                </a:ln>
                <a:solidFill>
                  <a:srgbClr val="FFFFFF"/>
                </a:solidFill>
                <a:effectLst/>
                <a:uLnTx/>
                <a:uFillTx/>
                <a:latin typeface="Segoe UI"/>
                <a:ea typeface="+mn-ea"/>
                <a:cs typeface="Segoe UI"/>
              </a:rPr>
              <a:t>to</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241300" marR="0" lvl="0" indent="0" algn="l" defTabSz="914400" rtl="0" eaLnBrk="1" fontAlgn="auto" latinLnBrk="0" hangingPunct="1">
              <a:lnSpc>
                <a:spcPct val="100000"/>
              </a:lnSpc>
              <a:spcBef>
                <a:spcPts val="0"/>
              </a:spcBef>
              <a:spcAft>
                <a:spcPts val="0"/>
              </a:spcAft>
              <a:buClrTx/>
              <a:buSzTx/>
              <a:buFontTx/>
              <a:buNone/>
              <a:tabLst/>
              <a:defRPr/>
            </a:pPr>
            <a:r>
              <a:rPr kumimoji="0" sz="1600" b="0" i="0" u="none" strike="noStrike" kern="1200" cap="none" spc="-35" normalizeH="0" baseline="0" noProof="0" dirty="0">
                <a:ln>
                  <a:noFill/>
                </a:ln>
                <a:solidFill>
                  <a:srgbClr val="FFFFFF"/>
                </a:solidFill>
                <a:effectLst/>
                <a:uLnTx/>
                <a:uFillTx/>
                <a:latin typeface="Segoe UI"/>
                <a:ea typeface="+mn-ea"/>
                <a:cs typeface="Segoe UI"/>
              </a:rPr>
              <a:t>new</a:t>
            </a:r>
            <a:r>
              <a:rPr kumimoji="0" sz="1600" b="0" i="0" u="none" strike="noStrike" kern="1200" cap="none" spc="-114" normalizeH="0" baseline="0" noProof="0" dirty="0">
                <a:ln>
                  <a:noFill/>
                </a:ln>
                <a:solidFill>
                  <a:srgbClr val="FFFFFF"/>
                </a:solidFill>
                <a:effectLst/>
                <a:uLnTx/>
                <a:uFillTx/>
                <a:latin typeface="Segoe UI"/>
                <a:ea typeface="+mn-ea"/>
                <a:cs typeface="Segoe UI"/>
              </a:rPr>
              <a:t> </a:t>
            </a:r>
            <a:r>
              <a:rPr kumimoji="0" sz="1600" b="0" i="0" u="none" strike="noStrike" kern="1200" cap="none" spc="-50" normalizeH="0" baseline="0" noProof="0" dirty="0">
                <a:ln>
                  <a:noFill/>
                </a:ln>
                <a:solidFill>
                  <a:srgbClr val="FFFFFF"/>
                </a:solidFill>
                <a:effectLst/>
                <a:uLnTx/>
                <a:uFillTx/>
                <a:latin typeface="Segoe UI"/>
                <a:ea typeface="+mn-ea"/>
                <a:cs typeface="Segoe UI"/>
              </a:rPr>
              <a:t>patterns</a:t>
            </a:r>
            <a:endParaRPr kumimoji="0" sz="1600" b="0" i="0" u="none" strike="noStrike" kern="1200" cap="none" spc="0" normalizeH="0" baseline="0" noProof="0">
              <a:ln>
                <a:noFill/>
              </a:ln>
              <a:solidFill>
                <a:prstClr val="black"/>
              </a:solidFill>
              <a:effectLst/>
              <a:uLnTx/>
              <a:uFillTx/>
              <a:latin typeface="Segoe UI"/>
              <a:ea typeface="+mn-ea"/>
              <a:cs typeface="Segoe UI"/>
            </a:endParaRPr>
          </a:p>
        </p:txBody>
      </p:sp>
      <p:sp>
        <p:nvSpPr>
          <p:cNvPr id="14" name="object 14"/>
          <p:cNvSpPr/>
          <p:nvPr/>
        </p:nvSpPr>
        <p:spPr>
          <a:xfrm>
            <a:off x="4948428" y="2170176"/>
            <a:ext cx="4801362" cy="1796161"/>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5579364" y="2264664"/>
            <a:ext cx="2998469" cy="1509649"/>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5173979" y="2395727"/>
            <a:ext cx="4295140" cy="1289685"/>
          </a:xfrm>
          <a:custGeom>
            <a:avLst/>
            <a:gdLst/>
            <a:ahLst/>
            <a:cxnLst/>
            <a:rect l="l" t="t" r="r" b="b"/>
            <a:pathLst>
              <a:path w="4295140" h="1289685">
                <a:moveTo>
                  <a:pt x="0" y="1289304"/>
                </a:moveTo>
                <a:lnTo>
                  <a:pt x="4294632" y="1289304"/>
                </a:lnTo>
                <a:lnTo>
                  <a:pt x="4294632" y="0"/>
                </a:lnTo>
                <a:lnTo>
                  <a:pt x="0" y="0"/>
                </a:lnTo>
                <a:lnTo>
                  <a:pt x="0" y="1289304"/>
                </a:lnTo>
                <a:close/>
              </a:path>
            </a:pathLst>
          </a:custGeom>
          <a:ln w="952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txBox="1"/>
          <p:nvPr/>
        </p:nvSpPr>
        <p:spPr>
          <a:xfrm>
            <a:off x="5173979" y="2395727"/>
            <a:ext cx="4295140" cy="1289685"/>
          </a:xfrm>
          <a:prstGeom prst="rect">
            <a:avLst/>
          </a:prstGeom>
          <a:ln w="9525">
            <a:solidFill>
              <a:srgbClr val="0078D3"/>
            </a:solidFill>
          </a:ln>
        </p:spPr>
        <p:txBody>
          <a:bodyPr vert="horz" wrap="square" lIns="0" tIns="139065" rIns="0" bIns="0" rtlCol="0">
            <a:spAutoFit/>
          </a:bodyPr>
          <a:lstStyle/>
          <a:p>
            <a:pPr marL="732155" marR="0" lvl="0" indent="0" algn="l" defTabSz="914400" rtl="0" eaLnBrk="1" fontAlgn="auto" latinLnBrk="0" hangingPunct="1">
              <a:lnSpc>
                <a:spcPct val="100000"/>
              </a:lnSpc>
              <a:spcBef>
                <a:spcPts val="1095"/>
              </a:spcBef>
              <a:spcAft>
                <a:spcPts val="0"/>
              </a:spcAft>
              <a:buClrTx/>
              <a:buSzTx/>
              <a:buFontTx/>
              <a:buNone/>
              <a:tabLst/>
              <a:defRPr/>
            </a:pPr>
            <a:r>
              <a:rPr kumimoji="0" sz="1400" b="1" i="0" u="none" strike="noStrike" kern="1200" cap="none" spc="0" normalizeH="0" baseline="0" noProof="0" dirty="0">
                <a:ln>
                  <a:noFill/>
                </a:ln>
                <a:solidFill>
                  <a:prstClr val="black"/>
                </a:solidFill>
                <a:effectLst/>
                <a:uLnTx/>
                <a:uFillTx/>
                <a:latin typeface="Segoe UI"/>
                <a:ea typeface="+mn-ea"/>
                <a:cs typeface="Segoe UI"/>
              </a:rPr>
              <a:t>End </a:t>
            </a:r>
            <a:r>
              <a:rPr kumimoji="0" sz="1400" b="1" i="0" u="none" strike="noStrike" kern="1200" cap="none" spc="-5" normalizeH="0" baseline="0" noProof="0" dirty="0">
                <a:ln>
                  <a:noFill/>
                </a:ln>
                <a:solidFill>
                  <a:prstClr val="black"/>
                </a:solidFill>
                <a:effectLst/>
                <a:uLnTx/>
                <a:uFillTx/>
                <a:latin typeface="Segoe UI"/>
                <a:ea typeface="+mn-ea"/>
                <a:cs typeface="Segoe UI"/>
              </a:rPr>
              <a:t>user </a:t>
            </a:r>
            <a:r>
              <a:rPr kumimoji="0" sz="1400" b="1" i="0" u="none" strike="noStrike" kern="1200" cap="none" spc="0" normalizeH="0" baseline="0" noProof="0" dirty="0">
                <a:ln>
                  <a:noFill/>
                </a:ln>
                <a:solidFill>
                  <a:prstClr val="black"/>
                </a:solidFill>
                <a:effectLst/>
                <a:uLnTx/>
                <a:uFillTx/>
                <a:latin typeface="Segoe UI"/>
                <a:ea typeface="+mn-ea"/>
                <a:cs typeface="Segoe UI"/>
              </a:rPr>
              <a:t>generated</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018540" marR="0" lvl="0" indent="-287020" algn="l" defTabSz="914400" rtl="0" eaLnBrk="1" fontAlgn="auto" latinLnBrk="0" hangingPunct="1">
              <a:lnSpc>
                <a:spcPct val="100000"/>
              </a:lnSpc>
              <a:spcBef>
                <a:spcPts val="0"/>
              </a:spcBef>
              <a:spcAft>
                <a:spcPts val="0"/>
              </a:spcAft>
              <a:buClrTx/>
              <a:buSzTx/>
              <a:buFont typeface="Arial"/>
              <a:buChar char="•"/>
              <a:tabLst>
                <a:tab pos="1018540" algn="l"/>
                <a:tab pos="1019175" algn="l"/>
              </a:tabLst>
              <a:defRPr/>
            </a:pPr>
            <a:r>
              <a:rPr kumimoji="0" sz="1400" b="0" i="0" u="none" strike="noStrike" kern="1200" cap="none" spc="-5" normalizeH="0" baseline="0" noProof="0" dirty="0">
                <a:ln>
                  <a:noFill/>
                </a:ln>
                <a:solidFill>
                  <a:prstClr val="black"/>
                </a:solidFill>
                <a:effectLst/>
                <a:uLnTx/>
                <a:uFillTx/>
                <a:latin typeface="Segoe UI"/>
                <a:ea typeface="+mn-ea"/>
                <a:cs typeface="Segoe UI"/>
              </a:rPr>
              <a:t>Build feedback</a:t>
            </a:r>
            <a:r>
              <a:rPr kumimoji="0" sz="1400" b="0" i="0" u="none" strike="noStrike" kern="1200" cap="none" spc="0" normalizeH="0" baseline="0" noProof="0" dirty="0">
                <a:ln>
                  <a:noFill/>
                </a:ln>
                <a:solidFill>
                  <a:prstClr val="black"/>
                </a:solidFill>
                <a:effectLst/>
                <a:uLnTx/>
                <a:uFillTx/>
                <a:latin typeface="Segoe UI"/>
                <a:ea typeface="+mn-ea"/>
                <a:cs typeface="Segoe UI"/>
              </a:rPr>
              <a:t> </a:t>
            </a:r>
            <a:r>
              <a:rPr kumimoji="0" sz="1400" b="0" i="0" u="none" strike="noStrike" kern="1200" cap="none" spc="-5" normalizeH="0" baseline="0" noProof="0" dirty="0">
                <a:ln>
                  <a:noFill/>
                </a:ln>
                <a:solidFill>
                  <a:prstClr val="black"/>
                </a:solidFill>
                <a:effectLst/>
                <a:uLnTx/>
                <a:uFillTx/>
                <a:latin typeface="Segoe UI"/>
                <a:ea typeface="+mn-ea"/>
                <a:cs typeface="Segoe UI"/>
              </a:rPr>
              <a:t>loops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018540" marR="0" lvl="0" indent="-287020" algn="l" defTabSz="914400" rtl="0" eaLnBrk="1" fontAlgn="auto" latinLnBrk="0" hangingPunct="1">
              <a:lnSpc>
                <a:spcPct val="100000"/>
              </a:lnSpc>
              <a:spcBef>
                <a:spcPts val="0"/>
              </a:spcBef>
              <a:spcAft>
                <a:spcPts val="0"/>
              </a:spcAft>
              <a:buClrTx/>
              <a:buSzTx/>
              <a:buFont typeface="Arial"/>
              <a:buChar char="•"/>
              <a:tabLst>
                <a:tab pos="1018540" algn="l"/>
                <a:tab pos="1019175" algn="l"/>
              </a:tabLst>
              <a:defRPr/>
            </a:pPr>
            <a:r>
              <a:rPr kumimoji="0" sz="1400" b="0" i="0" u="none" strike="noStrike" kern="1200" cap="none" spc="-5" normalizeH="0" baseline="0" noProof="0" dirty="0">
                <a:ln>
                  <a:noFill/>
                </a:ln>
                <a:solidFill>
                  <a:prstClr val="black"/>
                </a:solidFill>
                <a:effectLst/>
                <a:uLnTx/>
                <a:uFillTx/>
                <a:latin typeface="Segoe UI"/>
                <a:ea typeface="+mn-ea"/>
                <a:cs typeface="Segoe UI"/>
              </a:rPr>
              <a:t>End </a:t>
            </a:r>
            <a:r>
              <a:rPr kumimoji="0" sz="1400" b="0" i="0" u="none" strike="noStrike" kern="1200" cap="none" spc="0" normalizeH="0" baseline="0" noProof="0" dirty="0">
                <a:ln>
                  <a:noFill/>
                </a:ln>
                <a:solidFill>
                  <a:prstClr val="black"/>
                </a:solidFill>
                <a:effectLst/>
                <a:uLnTx/>
                <a:uFillTx/>
                <a:latin typeface="Segoe UI"/>
                <a:ea typeface="+mn-ea"/>
                <a:cs typeface="Segoe UI"/>
              </a:rPr>
              <a:t>users/admins/secops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018540" marR="0" lvl="0" indent="-287020" algn="l" defTabSz="914400" rtl="0" eaLnBrk="1" fontAlgn="auto" latinLnBrk="0" hangingPunct="1">
              <a:lnSpc>
                <a:spcPct val="100000"/>
              </a:lnSpc>
              <a:spcBef>
                <a:spcPts val="0"/>
              </a:spcBef>
              <a:spcAft>
                <a:spcPts val="0"/>
              </a:spcAft>
              <a:buClrTx/>
              <a:buSzTx/>
              <a:buFont typeface="Arial"/>
              <a:buChar char="•"/>
              <a:tabLst>
                <a:tab pos="1018540" algn="l"/>
                <a:tab pos="1019175" algn="l"/>
              </a:tabLst>
              <a:defRPr/>
            </a:pPr>
            <a:r>
              <a:rPr kumimoji="0" sz="1400" b="0" i="0" u="none" strike="noStrike" kern="1200" cap="none" spc="-10" normalizeH="0" baseline="0" noProof="0" dirty="0">
                <a:ln>
                  <a:noFill/>
                </a:ln>
                <a:solidFill>
                  <a:prstClr val="black"/>
                </a:solidFill>
                <a:effectLst/>
                <a:uLnTx/>
                <a:uFillTx/>
                <a:latin typeface="Segoe UI"/>
                <a:ea typeface="+mn-ea"/>
                <a:cs typeface="Segoe UI"/>
              </a:rPr>
              <a:t>Remove</a:t>
            </a:r>
            <a:r>
              <a:rPr kumimoji="0" sz="1400" b="0" i="0" u="none" strike="noStrike" kern="1200" cap="none" spc="-5" normalizeH="0" baseline="0" noProof="0" dirty="0">
                <a:ln>
                  <a:noFill/>
                </a:ln>
                <a:solidFill>
                  <a:prstClr val="black"/>
                </a:solidFill>
                <a:effectLst/>
                <a:uLnTx/>
                <a:uFillTx/>
                <a:latin typeface="Segoe UI"/>
                <a:ea typeface="+mn-ea"/>
                <a:cs typeface="Segoe UI"/>
              </a:rPr>
              <a:t> errors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18" name="object 18"/>
          <p:cNvSpPr/>
          <p:nvPr/>
        </p:nvSpPr>
        <p:spPr>
          <a:xfrm>
            <a:off x="4527803" y="2318004"/>
            <a:ext cx="1501775" cy="150329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753355" y="2543555"/>
            <a:ext cx="995680" cy="996950"/>
          </a:xfrm>
          <a:custGeom>
            <a:avLst/>
            <a:gdLst/>
            <a:ahLst/>
            <a:cxnLst/>
            <a:rect l="l" t="t" r="r" b="b"/>
            <a:pathLst>
              <a:path w="995679" h="996950">
                <a:moveTo>
                  <a:pt x="497586" y="0"/>
                </a:moveTo>
                <a:lnTo>
                  <a:pt x="449662" y="2281"/>
                </a:lnTo>
                <a:lnTo>
                  <a:pt x="403027" y="8986"/>
                </a:lnTo>
                <a:lnTo>
                  <a:pt x="357891" y="19906"/>
                </a:lnTo>
                <a:lnTo>
                  <a:pt x="314461" y="34832"/>
                </a:lnTo>
                <a:lnTo>
                  <a:pt x="272946" y="53555"/>
                </a:lnTo>
                <a:lnTo>
                  <a:pt x="233554" y="75866"/>
                </a:lnTo>
                <a:lnTo>
                  <a:pt x="196494" y="101556"/>
                </a:lnTo>
                <a:lnTo>
                  <a:pt x="161974" y="130416"/>
                </a:lnTo>
                <a:lnTo>
                  <a:pt x="130203" y="162238"/>
                </a:lnTo>
                <a:lnTo>
                  <a:pt x="101389" y="196812"/>
                </a:lnTo>
                <a:lnTo>
                  <a:pt x="75740" y="233929"/>
                </a:lnTo>
                <a:lnTo>
                  <a:pt x="53466" y="273381"/>
                </a:lnTo>
                <a:lnTo>
                  <a:pt x="34774" y="314959"/>
                </a:lnTo>
                <a:lnTo>
                  <a:pt x="19873" y="358453"/>
                </a:lnTo>
                <a:lnTo>
                  <a:pt x="8971" y="403656"/>
                </a:lnTo>
                <a:lnTo>
                  <a:pt x="2277" y="450357"/>
                </a:lnTo>
                <a:lnTo>
                  <a:pt x="0" y="498348"/>
                </a:lnTo>
                <a:lnTo>
                  <a:pt x="2277" y="546338"/>
                </a:lnTo>
                <a:lnTo>
                  <a:pt x="8971" y="593039"/>
                </a:lnTo>
                <a:lnTo>
                  <a:pt x="19873" y="638242"/>
                </a:lnTo>
                <a:lnTo>
                  <a:pt x="34774" y="681736"/>
                </a:lnTo>
                <a:lnTo>
                  <a:pt x="53466" y="723314"/>
                </a:lnTo>
                <a:lnTo>
                  <a:pt x="75740" y="762766"/>
                </a:lnTo>
                <a:lnTo>
                  <a:pt x="101389" y="799883"/>
                </a:lnTo>
                <a:lnTo>
                  <a:pt x="130203" y="834457"/>
                </a:lnTo>
                <a:lnTo>
                  <a:pt x="161974" y="866279"/>
                </a:lnTo>
                <a:lnTo>
                  <a:pt x="196494" y="895139"/>
                </a:lnTo>
                <a:lnTo>
                  <a:pt x="233554" y="920829"/>
                </a:lnTo>
                <a:lnTo>
                  <a:pt x="272946" y="943140"/>
                </a:lnTo>
                <a:lnTo>
                  <a:pt x="314461" y="961863"/>
                </a:lnTo>
                <a:lnTo>
                  <a:pt x="357891" y="976789"/>
                </a:lnTo>
                <a:lnTo>
                  <a:pt x="403027" y="987709"/>
                </a:lnTo>
                <a:lnTo>
                  <a:pt x="449662" y="994414"/>
                </a:lnTo>
                <a:lnTo>
                  <a:pt x="497586" y="996696"/>
                </a:lnTo>
                <a:lnTo>
                  <a:pt x="545509" y="994414"/>
                </a:lnTo>
                <a:lnTo>
                  <a:pt x="592144" y="987709"/>
                </a:lnTo>
                <a:lnTo>
                  <a:pt x="637280" y="976789"/>
                </a:lnTo>
                <a:lnTo>
                  <a:pt x="680710" y="961863"/>
                </a:lnTo>
                <a:lnTo>
                  <a:pt x="722225" y="943140"/>
                </a:lnTo>
                <a:lnTo>
                  <a:pt x="761617" y="920829"/>
                </a:lnTo>
                <a:lnTo>
                  <a:pt x="798677" y="895139"/>
                </a:lnTo>
                <a:lnTo>
                  <a:pt x="833197" y="866279"/>
                </a:lnTo>
                <a:lnTo>
                  <a:pt x="864968" y="834457"/>
                </a:lnTo>
                <a:lnTo>
                  <a:pt x="893782" y="799883"/>
                </a:lnTo>
                <a:lnTo>
                  <a:pt x="919431" y="762766"/>
                </a:lnTo>
                <a:lnTo>
                  <a:pt x="941705" y="723314"/>
                </a:lnTo>
                <a:lnTo>
                  <a:pt x="960397" y="681736"/>
                </a:lnTo>
                <a:lnTo>
                  <a:pt x="975298" y="638242"/>
                </a:lnTo>
                <a:lnTo>
                  <a:pt x="986200" y="593039"/>
                </a:lnTo>
                <a:lnTo>
                  <a:pt x="992894" y="546338"/>
                </a:lnTo>
                <a:lnTo>
                  <a:pt x="995172" y="498348"/>
                </a:lnTo>
                <a:lnTo>
                  <a:pt x="992894" y="450357"/>
                </a:lnTo>
                <a:lnTo>
                  <a:pt x="986200" y="403656"/>
                </a:lnTo>
                <a:lnTo>
                  <a:pt x="975298" y="358453"/>
                </a:lnTo>
                <a:lnTo>
                  <a:pt x="960397" y="314959"/>
                </a:lnTo>
                <a:lnTo>
                  <a:pt x="941705" y="273381"/>
                </a:lnTo>
                <a:lnTo>
                  <a:pt x="919431" y="233929"/>
                </a:lnTo>
                <a:lnTo>
                  <a:pt x="893782" y="196812"/>
                </a:lnTo>
                <a:lnTo>
                  <a:pt x="864968" y="162238"/>
                </a:lnTo>
                <a:lnTo>
                  <a:pt x="833197" y="130416"/>
                </a:lnTo>
                <a:lnTo>
                  <a:pt x="798677" y="101556"/>
                </a:lnTo>
                <a:lnTo>
                  <a:pt x="761617" y="75866"/>
                </a:lnTo>
                <a:lnTo>
                  <a:pt x="722225" y="53555"/>
                </a:lnTo>
                <a:lnTo>
                  <a:pt x="680710" y="34832"/>
                </a:lnTo>
                <a:lnTo>
                  <a:pt x="637280" y="19906"/>
                </a:lnTo>
                <a:lnTo>
                  <a:pt x="592144" y="8986"/>
                </a:lnTo>
                <a:lnTo>
                  <a:pt x="545509" y="2281"/>
                </a:lnTo>
                <a:lnTo>
                  <a:pt x="497586"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753355" y="2543555"/>
            <a:ext cx="995680" cy="996950"/>
          </a:xfrm>
          <a:custGeom>
            <a:avLst/>
            <a:gdLst/>
            <a:ahLst/>
            <a:cxnLst/>
            <a:rect l="l" t="t" r="r" b="b"/>
            <a:pathLst>
              <a:path w="995679" h="996950">
                <a:moveTo>
                  <a:pt x="0" y="498348"/>
                </a:moveTo>
                <a:lnTo>
                  <a:pt x="2277" y="450357"/>
                </a:lnTo>
                <a:lnTo>
                  <a:pt x="8971" y="403656"/>
                </a:lnTo>
                <a:lnTo>
                  <a:pt x="19873" y="358453"/>
                </a:lnTo>
                <a:lnTo>
                  <a:pt x="34774" y="314959"/>
                </a:lnTo>
                <a:lnTo>
                  <a:pt x="53466" y="273381"/>
                </a:lnTo>
                <a:lnTo>
                  <a:pt x="75740" y="233929"/>
                </a:lnTo>
                <a:lnTo>
                  <a:pt x="101389" y="196812"/>
                </a:lnTo>
                <a:lnTo>
                  <a:pt x="130203" y="162238"/>
                </a:lnTo>
                <a:lnTo>
                  <a:pt x="161974" y="130416"/>
                </a:lnTo>
                <a:lnTo>
                  <a:pt x="196494" y="101556"/>
                </a:lnTo>
                <a:lnTo>
                  <a:pt x="233554" y="75866"/>
                </a:lnTo>
                <a:lnTo>
                  <a:pt x="272946" y="53555"/>
                </a:lnTo>
                <a:lnTo>
                  <a:pt x="314461" y="34832"/>
                </a:lnTo>
                <a:lnTo>
                  <a:pt x="357891" y="19906"/>
                </a:lnTo>
                <a:lnTo>
                  <a:pt x="403027" y="8986"/>
                </a:lnTo>
                <a:lnTo>
                  <a:pt x="449662" y="2281"/>
                </a:lnTo>
                <a:lnTo>
                  <a:pt x="497586" y="0"/>
                </a:lnTo>
                <a:lnTo>
                  <a:pt x="545509" y="2281"/>
                </a:lnTo>
                <a:lnTo>
                  <a:pt x="592144" y="8986"/>
                </a:lnTo>
                <a:lnTo>
                  <a:pt x="637280" y="19906"/>
                </a:lnTo>
                <a:lnTo>
                  <a:pt x="680710" y="34832"/>
                </a:lnTo>
                <a:lnTo>
                  <a:pt x="722225" y="53555"/>
                </a:lnTo>
                <a:lnTo>
                  <a:pt x="761617" y="75866"/>
                </a:lnTo>
                <a:lnTo>
                  <a:pt x="798677" y="101556"/>
                </a:lnTo>
                <a:lnTo>
                  <a:pt x="833197" y="130416"/>
                </a:lnTo>
                <a:lnTo>
                  <a:pt x="864968" y="162238"/>
                </a:lnTo>
                <a:lnTo>
                  <a:pt x="893782" y="196812"/>
                </a:lnTo>
                <a:lnTo>
                  <a:pt x="919431" y="233929"/>
                </a:lnTo>
                <a:lnTo>
                  <a:pt x="941705" y="273381"/>
                </a:lnTo>
                <a:lnTo>
                  <a:pt x="960397" y="314959"/>
                </a:lnTo>
                <a:lnTo>
                  <a:pt x="975298" y="358453"/>
                </a:lnTo>
                <a:lnTo>
                  <a:pt x="986200" y="403656"/>
                </a:lnTo>
                <a:lnTo>
                  <a:pt x="992894" y="450357"/>
                </a:lnTo>
                <a:lnTo>
                  <a:pt x="995172" y="498348"/>
                </a:lnTo>
                <a:lnTo>
                  <a:pt x="992894" y="546338"/>
                </a:lnTo>
                <a:lnTo>
                  <a:pt x="986200" y="593039"/>
                </a:lnTo>
                <a:lnTo>
                  <a:pt x="975298" y="638242"/>
                </a:lnTo>
                <a:lnTo>
                  <a:pt x="960397" y="681736"/>
                </a:lnTo>
                <a:lnTo>
                  <a:pt x="941705" y="723314"/>
                </a:lnTo>
                <a:lnTo>
                  <a:pt x="919431" y="762766"/>
                </a:lnTo>
                <a:lnTo>
                  <a:pt x="893782" y="799883"/>
                </a:lnTo>
                <a:lnTo>
                  <a:pt x="864968" y="834457"/>
                </a:lnTo>
                <a:lnTo>
                  <a:pt x="833197" y="866279"/>
                </a:lnTo>
                <a:lnTo>
                  <a:pt x="798677" y="895139"/>
                </a:lnTo>
                <a:lnTo>
                  <a:pt x="761617" y="920829"/>
                </a:lnTo>
                <a:lnTo>
                  <a:pt x="722225" y="943140"/>
                </a:lnTo>
                <a:lnTo>
                  <a:pt x="680710" y="961863"/>
                </a:lnTo>
                <a:lnTo>
                  <a:pt x="637280" y="976789"/>
                </a:lnTo>
                <a:lnTo>
                  <a:pt x="592144" y="987709"/>
                </a:lnTo>
                <a:lnTo>
                  <a:pt x="545509" y="994414"/>
                </a:lnTo>
                <a:lnTo>
                  <a:pt x="497586" y="996696"/>
                </a:lnTo>
                <a:lnTo>
                  <a:pt x="449662" y="994414"/>
                </a:lnTo>
                <a:lnTo>
                  <a:pt x="403027" y="987709"/>
                </a:lnTo>
                <a:lnTo>
                  <a:pt x="357891" y="976789"/>
                </a:lnTo>
                <a:lnTo>
                  <a:pt x="314461" y="961863"/>
                </a:lnTo>
                <a:lnTo>
                  <a:pt x="272946" y="943140"/>
                </a:lnTo>
                <a:lnTo>
                  <a:pt x="233554" y="920829"/>
                </a:lnTo>
                <a:lnTo>
                  <a:pt x="196494" y="895139"/>
                </a:lnTo>
                <a:lnTo>
                  <a:pt x="161974" y="866279"/>
                </a:lnTo>
                <a:lnTo>
                  <a:pt x="130203" y="834457"/>
                </a:lnTo>
                <a:lnTo>
                  <a:pt x="101389" y="799883"/>
                </a:lnTo>
                <a:lnTo>
                  <a:pt x="75740" y="762766"/>
                </a:lnTo>
                <a:lnTo>
                  <a:pt x="53466" y="723314"/>
                </a:lnTo>
                <a:lnTo>
                  <a:pt x="34774" y="681736"/>
                </a:lnTo>
                <a:lnTo>
                  <a:pt x="19873" y="638242"/>
                </a:lnTo>
                <a:lnTo>
                  <a:pt x="8971" y="593039"/>
                </a:lnTo>
                <a:lnTo>
                  <a:pt x="2277" y="546338"/>
                </a:lnTo>
                <a:lnTo>
                  <a:pt x="0" y="498348"/>
                </a:lnTo>
                <a:close/>
              </a:path>
            </a:pathLst>
          </a:custGeom>
          <a:ln w="952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948428" y="3637788"/>
            <a:ext cx="4801362" cy="179768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5579364" y="3733800"/>
            <a:ext cx="3042792" cy="1509649"/>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5173979" y="3863340"/>
            <a:ext cx="4295140" cy="1290955"/>
          </a:xfrm>
          <a:custGeom>
            <a:avLst/>
            <a:gdLst/>
            <a:ahLst/>
            <a:cxnLst/>
            <a:rect l="l" t="t" r="r" b="b"/>
            <a:pathLst>
              <a:path w="4295140" h="1290954">
                <a:moveTo>
                  <a:pt x="0" y="1290828"/>
                </a:moveTo>
                <a:lnTo>
                  <a:pt x="4294632" y="1290828"/>
                </a:lnTo>
                <a:lnTo>
                  <a:pt x="4294632" y="0"/>
                </a:lnTo>
                <a:lnTo>
                  <a:pt x="0" y="0"/>
                </a:lnTo>
                <a:lnTo>
                  <a:pt x="0" y="1290828"/>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5173979" y="3863340"/>
            <a:ext cx="4295140" cy="1290955"/>
          </a:xfrm>
          <a:custGeom>
            <a:avLst/>
            <a:gdLst/>
            <a:ahLst/>
            <a:cxnLst/>
            <a:rect l="l" t="t" r="r" b="b"/>
            <a:pathLst>
              <a:path w="4295140" h="1290954">
                <a:moveTo>
                  <a:pt x="0" y="1290828"/>
                </a:moveTo>
                <a:lnTo>
                  <a:pt x="4294632" y="1290828"/>
                </a:lnTo>
                <a:lnTo>
                  <a:pt x="4294632" y="0"/>
                </a:lnTo>
                <a:lnTo>
                  <a:pt x="0" y="0"/>
                </a:lnTo>
                <a:lnTo>
                  <a:pt x="0" y="1290828"/>
                </a:lnTo>
                <a:close/>
              </a:path>
            </a:pathLst>
          </a:custGeom>
          <a:ln w="952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txBox="1"/>
          <p:nvPr/>
        </p:nvSpPr>
        <p:spPr>
          <a:xfrm>
            <a:off x="5893434" y="3991102"/>
            <a:ext cx="1475105"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1" i="0" u="none" strike="noStrike" kern="1200" cap="none" spc="5" normalizeH="0" baseline="0" noProof="0" dirty="0">
                <a:ln>
                  <a:noFill/>
                </a:ln>
                <a:solidFill>
                  <a:prstClr val="black"/>
                </a:solidFill>
                <a:effectLst/>
                <a:uLnTx/>
                <a:uFillTx/>
                <a:latin typeface="Segoe UI"/>
                <a:ea typeface="+mn-ea"/>
                <a:cs typeface="Segoe UI"/>
              </a:rPr>
              <a:t>Expert</a:t>
            </a:r>
            <a:r>
              <a:rPr kumimoji="0" sz="1400" b="1" i="0" u="none" strike="noStrike" kern="1200" cap="none" spc="-60" normalizeH="0" baseline="0" noProof="0" dirty="0">
                <a:ln>
                  <a:noFill/>
                </a:ln>
                <a:solidFill>
                  <a:prstClr val="black"/>
                </a:solidFill>
                <a:effectLst/>
                <a:uLnTx/>
                <a:uFillTx/>
                <a:latin typeface="Segoe UI"/>
                <a:ea typeface="+mn-ea"/>
                <a:cs typeface="Segoe UI"/>
              </a:rPr>
              <a:t> </a:t>
            </a:r>
            <a:r>
              <a:rPr kumimoji="0" sz="1400" b="1" i="0" u="none" strike="noStrike" kern="1200" cap="none" spc="0" normalizeH="0" baseline="0" noProof="0" dirty="0">
                <a:ln>
                  <a:noFill/>
                </a:ln>
                <a:solidFill>
                  <a:prstClr val="black"/>
                </a:solidFill>
                <a:effectLst/>
                <a:uLnTx/>
                <a:uFillTx/>
                <a:latin typeface="Segoe UI"/>
                <a:ea typeface="+mn-ea"/>
                <a:cs typeface="Segoe UI"/>
              </a:rPr>
              <a:t>generated</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26" name="object 26"/>
          <p:cNvSpPr txBox="1"/>
          <p:nvPr/>
        </p:nvSpPr>
        <p:spPr>
          <a:xfrm>
            <a:off x="5893434" y="4204842"/>
            <a:ext cx="2357755" cy="666115"/>
          </a:xfrm>
          <a:prstGeom prst="rect">
            <a:avLst/>
          </a:prstGeom>
        </p:spPr>
        <p:txBody>
          <a:bodyPr vert="horz" wrap="square" lIns="0" tIns="12700" rIns="0" bIns="0" rtlCol="0">
            <a:spAutoFit/>
          </a:bodyPr>
          <a:lstStyle/>
          <a:p>
            <a:pPr marL="299085" marR="0" lvl="0" indent="-287020" algn="l" defTabSz="914400" rtl="0" eaLnBrk="1" fontAlgn="auto" latinLnBrk="0" hangingPunct="1">
              <a:lnSpc>
                <a:spcPct val="100000"/>
              </a:lnSpc>
              <a:spcBef>
                <a:spcPts val="100"/>
              </a:spcBef>
              <a:spcAft>
                <a:spcPts val="0"/>
              </a:spcAft>
              <a:buClrTx/>
              <a:buSzTx/>
              <a:buFont typeface="Arial"/>
              <a:buChar char="•"/>
              <a:tabLst>
                <a:tab pos="299085" algn="l"/>
                <a:tab pos="299720" algn="l"/>
              </a:tabLst>
              <a:defRPr/>
            </a:pPr>
            <a:r>
              <a:rPr kumimoji="0" sz="1400" b="0" i="0" u="none" strike="noStrike" kern="1200" cap="none" spc="-5" normalizeH="0" baseline="0" noProof="0" dirty="0">
                <a:ln>
                  <a:noFill/>
                </a:ln>
                <a:solidFill>
                  <a:prstClr val="black"/>
                </a:solidFill>
                <a:effectLst/>
                <a:uLnTx/>
                <a:uFillTx/>
                <a:latin typeface="Segoe UI"/>
                <a:ea typeface="+mn-ea"/>
                <a:cs typeface="Segoe UI"/>
              </a:rPr>
              <a:t>Security</a:t>
            </a:r>
            <a:r>
              <a:rPr kumimoji="0" sz="1400" b="0" i="0" u="none" strike="noStrike" kern="1200" cap="none" spc="0" normalizeH="0" baseline="0" noProof="0" dirty="0">
                <a:ln>
                  <a:noFill/>
                </a:ln>
                <a:solidFill>
                  <a:prstClr val="black"/>
                </a:solidFill>
                <a:effectLst/>
                <a:uLnTx/>
                <a:uFillTx/>
                <a:latin typeface="Segoe UI"/>
                <a:ea typeface="+mn-ea"/>
                <a:cs typeface="Segoe UI"/>
              </a:rPr>
              <a:t> </a:t>
            </a:r>
            <a:r>
              <a:rPr kumimoji="0" sz="1400" b="0" i="0" u="none" strike="noStrike" kern="1200" cap="none" spc="-5" normalizeH="0" baseline="0" noProof="0" dirty="0">
                <a:ln>
                  <a:noFill/>
                </a:ln>
                <a:solidFill>
                  <a:prstClr val="black"/>
                </a:solidFill>
                <a:effectLst/>
                <a:uLnTx/>
                <a:uFillTx/>
                <a:latin typeface="Segoe UI"/>
                <a:ea typeface="+mn-ea"/>
                <a:cs typeface="Segoe UI"/>
              </a:rPr>
              <a:t>researchers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400" b="0" i="0" u="none" strike="noStrike" kern="1200" cap="none" spc="-5" normalizeH="0" baseline="0" noProof="0" dirty="0">
                <a:ln>
                  <a:noFill/>
                </a:ln>
                <a:solidFill>
                  <a:prstClr val="black"/>
                </a:solidFill>
                <a:effectLst/>
                <a:uLnTx/>
                <a:uFillTx/>
                <a:latin typeface="Segoe UI"/>
                <a:ea typeface="+mn-ea"/>
                <a:cs typeface="Segoe UI"/>
              </a:rPr>
              <a:t>Customer</a:t>
            </a:r>
            <a:r>
              <a:rPr kumimoji="0" sz="1400" b="0" i="0" u="none" strike="noStrike" kern="1200" cap="none" spc="-30" normalizeH="0" baseline="0" noProof="0" dirty="0">
                <a:ln>
                  <a:noFill/>
                </a:ln>
                <a:solidFill>
                  <a:prstClr val="black"/>
                </a:solidFill>
                <a:effectLst/>
                <a:uLnTx/>
                <a:uFillTx/>
                <a:latin typeface="Segoe UI"/>
                <a:ea typeface="+mn-ea"/>
                <a:cs typeface="Segoe UI"/>
              </a:rPr>
              <a:t> </a:t>
            </a:r>
            <a:r>
              <a:rPr kumimoji="0" sz="1400" b="0" i="0" u="none" strike="noStrike" kern="1200" cap="none" spc="5" normalizeH="0" baseline="0" noProof="0" dirty="0">
                <a:ln>
                  <a:noFill/>
                </a:ln>
                <a:solidFill>
                  <a:prstClr val="black"/>
                </a:solidFill>
                <a:effectLst/>
                <a:uLnTx/>
                <a:uFillTx/>
                <a:latin typeface="Segoe UI"/>
                <a:ea typeface="+mn-ea"/>
                <a:cs typeface="Segoe UI"/>
              </a:rPr>
              <a:t>support</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400" b="0" i="0" u="none" strike="noStrike" kern="1200" cap="none" spc="-5" normalizeH="0" baseline="0" noProof="0" dirty="0">
                <a:ln>
                  <a:noFill/>
                </a:ln>
                <a:solidFill>
                  <a:prstClr val="black"/>
                </a:solidFill>
                <a:effectLst/>
                <a:uLnTx/>
                <a:uFillTx/>
                <a:latin typeface="Segoe UI"/>
                <a:ea typeface="+mn-ea"/>
                <a:cs typeface="Segoe UI"/>
              </a:rPr>
              <a:t>Dedicated </a:t>
            </a:r>
            <a:r>
              <a:rPr kumimoji="0" sz="1400" b="0" i="0" u="none" strike="noStrike" kern="1200" cap="none" spc="0" normalizeH="0" baseline="0" noProof="0" dirty="0">
                <a:ln>
                  <a:noFill/>
                </a:ln>
                <a:solidFill>
                  <a:prstClr val="black"/>
                </a:solidFill>
                <a:effectLst/>
                <a:uLnTx/>
                <a:uFillTx/>
                <a:latin typeface="Segoe UI"/>
                <a:ea typeface="+mn-ea"/>
                <a:cs typeface="Segoe UI"/>
              </a:rPr>
              <a:t>human</a:t>
            </a:r>
            <a:r>
              <a:rPr kumimoji="0" sz="1400" b="0" i="0" u="none" strike="noStrike" kern="1200" cap="none" spc="-55" normalizeH="0" baseline="0" noProof="0" dirty="0">
                <a:ln>
                  <a:noFill/>
                </a:ln>
                <a:solidFill>
                  <a:prstClr val="black"/>
                </a:solidFill>
                <a:effectLst/>
                <a:uLnTx/>
                <a:uFillTx/>
                <a:latin typeface="Segoe UI"/>
                <a:ea typeface="+mn-ea"/>
                <a:cs typeface="Segoe UI"/>
              </a:rPr>
              <a:t> </a:t>
            </a:r>
            <a:r>
              <a:rPr kumimoji="0" sz="1400" b="0" i="0" u="none" strike="noStrike" kern="1200" cap="none" spc="-5" normalizeH="0" baseline="0" noProof="0" dirty="0">
                <a:ln>
                  <a:noFill/>
                </a:ln>
                <a:solidFill>
                  <a:prstClr val="black"/>
                </a:solidFill>
                <a:effectLst/>
                <a:uLnTx/>
                <a:uFillTx/>
                <a:latin typeface="Segoe UI"/>
                <a:ea typeface="+mn-ea"/>
                <a:cs typeface="Segoe UI"/>
              </a:rPr>
              <a:t>labelers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27" name="object 27"/>
          <p:cNvSpPr/>
          <p:nvPr/>
        </p:nvSpPr>
        <p:spPr>
          <a:xfrm>
            <a:off x="4527803" y="3787140"/>
            <a:ext cx="1501775" cy="150329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4753355" y="4012691"/>
            <a:ext cx="995680" cy="996950"/>
          </a:xfrm>
          <a:custGeom>
            <a:avLst/>
            <a:gdLst/>
            <a:ahLst/>
            <a:cxnLst/>
            <a:rect l="l" t="t" r="r" b="b"/>
            <a:pathLst>
              <a:path w="995679" h="996950">
                <a:moveTo>
                  <a:pt x="497586" y="0"/>
                </a:moveTo>
                <a:lnTo>
                  <a:pt x="449662" y="2281"/>
                </a:lnTo>
                <a:lnTo>
                  <a:pt x="403027" y="8986"/>
                </a:lnTo>
                <a:lnTo>
                  <a:pt x="357891" y="19906"/>
                </a:lnTo>
                <a:lnTo>
                  <a:pt x="314461" y="34832"/>
                </a:lnTo>
                <a:lnTo>
                  <a:pt x="272946" y="53555"/>
                </a:lnTo>
                <a:lnTo>
                  <a:pt x="233554" y="75866"/>
                </a:lnTo>
                <a:lnTo>
                  <a:pt x="196494" y="101556"/>
                </a:lnTo>
                <a:lnTo>
                  <a:pt x="161974" y="130416"/>
                </a:lnTo>
                <a:lnTo>
                  <a:pt x="130203" y="162238"/>
                </a:lnTo>
                <a:lnTo>
                  <a:pt x="101389" y="196812"/>
                </a:lnTo>
                <a:lnTo>
                  <a:pt x="75740" y="233929"/>
                </a:lnTo>
                <a:lnTo>
                  <a:pt x="53466" y="273381"/>
                </a:lnTo>
                <a:lnTo>
                  <a:pt x="34774" y="314959"/>
                </a:lnTo>
                <a:lnTo>
                  <a:pt x="19873" y="358453"/>
                </a:lnTo>
                <a:lnTo>
                  <a:pt x="8971" y="403656"/>
                </a:lnTo>
                <a:lnTo>
                  <a:pt x="2277" y="450357"/>
                </a:lnTo>
                <a:lnTo>
                  <a:pt x="0" y="498347"/>
                </a:lnTo>
                <a:lnTo>
                  <a:pt x="2277" y="546338"/>
                </a:lnTo>
                <a:lnTo>
                  <a:pt x="8971" y="593039"/>
                </a:lnTo>
                <a:lnTo>
                  <a:pt x="19873" y="638242"/>
                </a:lnTo>
                <a:lnTo>
                  <a:pt x="34774" y="681736"/>
                </a:lnTo>
                <a:lnTo>
                  <a:pt x="53466" y="723314"/>
                </a:lnTo>
                <a:lnTo>
                  <a:pt x="75740" y="762766"/>
                </a:lnTo>
                <a:lnTo>
                  <a:pt x="101389" y="799883"/>
                </a:lnTo>
                <a:lnTo>
                  <a:pt x="130203" y="834457"/>
                </a:lnTo>
                <a:lnTo>
                  <a:pt x="161974" y="866279"/>
                </a:lnTo>
                <a:lnTo>
                  <a:pt x="196494" y="895139"/>
                </a:lnTo>
                <a:lnTo>
                  <a:pt x="233554" y="920829"/>
                </a:lnTo>
                <a:lnTo>
                  <a:pt x="272946" y="943140"/>
                </a:lnTo>
                <a:lnTo>
                  <a:pt x="314461" y="961863"/>
                </a:lnTo>
                <a:lnTo>
                  <a:pt x="357891" y="976789"/>
                </a:lnTo>
                <a:lnTo>
                  <a:pt x="403027" y="987709"/>
                </a:lnTo>
                <a:lnTo>
                  <a:pt x="449662" y="994414"/>
                </a:lnTo>
                <a:lnTo>
                  <a:pt x="497586" y="996695"/>
                </a:lnTo>
                <a:lnTo>
                  <a:pt x="545509" y="994414"/>
                </a:lnTo>
                <a:lnTo>
                  <a:pt x="592144" y="987709"/>
                </a:lnTo>
                <a:lnTo>
                  <a:pt x="637280" y="976789"/>
                </a:lnTo>
                <a:lnTo>
                  <a:pt x="680710" y="961863"/>
                </a:lnTo>
                <a:lnTo>
                  <a:pt x="722225" y="943140"/>
                </a:lnTo>
                <a:lnTo>
                  <a:pt x="761617" y="920829"/>
                </a:lnTo>
                <a:lnTo>
                  <a:pt x="798677" y="895139"/>
                </a:lnTo>
                <a:lnTo>
                  <a:pt x="833197" y="866279"/>
                </a:lnTo>
                <a:lnTo>
                  <a:pt x="864968" y="834457"/>
                </a:lnTo>
                <a:lnTo>
                  <a:pt x="893782" y="799883"/>
                </a:lnTo>
                <a:lnTo>
                  <a:pt x="919431" y="762766"/>
                </a:lnTo>
                <a:lnTo>
                  <a:pt x="941705" y="723314"/>
                </a:lnTo>
                <a:lnTo>
                  <a:pt x="960397" y="681736"/>
                </a:lnTo>
                <a:lnTo>
                  <a:pt x="975298" y="638242"/>
                </a:lnTo>
                <a:lnTo>
                  <a:pt x="986200" y="593039"/>
                </a:lnTo>
                <a:lnTo>
                  <a:pt x="992894" y="546338"/>
                </a:lnTo>
                <a:lnTo>
                  <a:pt x="995172" y="498347"/>
                </a:lnTo>
                <a:lnTo>
                  <a:pt x="992894" y="450357"/>
                </a:lnTo>
                <a:lnTo>
                  <a:pt x="986200" y="403656"/>
                </a:lnTo>
                <a:lnTo>
                  <a:pt x="975298" y="358453"/>
                </a:lnTo>
                <a:lnTo>
                  <a:pt x="960397" y="314959"/>
                </a:lnTo>
                <a:lnTo>
                  <a:pt x="941705" y="273381"/>
                </a:lnTo>
                <a:lnTo>
                  <a:pt x="919431" y="233929"/>
                </a:lnTo>
                <a:lnTo>
                  <a:pt x="893782" y="196812"/>
                </a:lnTo>
                <a:lnTo>
                  <a:pt x="864968" y="162238"/>
                </a:lnTo>
                <a:lnTo>
                  <a:pt x="833197" y="130416"/>
                </a:lnTo>
                <a:lnTo>
                  <a:pt x="798677" y="101556"/>
                </a:lnTo>
                <a:lnTo>
                  <a:pt x="761617" y="75866"/>
                </a:lnTo>
                <a:lnTo>
                  <a:pt x="722225" y="53555"/>
                </a:lnTo>
                <a:lnTo>
                  <a:pt x="680710" y="34832"/>
                </a:lnTo>
                <a:lnTo>
                  <a:pt x="637280" y="19906"/>
                </a:lnTo>
                <a:lnTo>
                  <a:pt x="592144" y="8986"/>
                </a:lnTo>
                <a:lnTo>
                  <a:pt x="545509" y="2281"/>
                </a:lnTo>
                <a:lnTo>
                  <a:pt x="497586"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4753355" y="4012691"/>
            <a:ext cx="995680" cy="996950"/>
          </a:xfrm>
          <a:custGeom>
            <a:avLst/>
            <a:gdLst/>
            <a:ahLst/>
            <a:cxnLst/>
            <a:rect l="l" t="t" r="r" b="b"/>
            <a:pathLst>
              <a:path w="995679" h="996950">
                <a:moveTo>
                  <a:pt x="0" y="498347"/>
                </a:moveTo>
                <a:lnTo>
                  <a:pt x="2277" y="450357"/>
                </a:lnTo>
                <a:lnTo>
                  <a:pt x="8971" y="403656"/>
                </a:lnTo>
                <a:lnTo>
                  <a:pt x="19873" y="358453"/>
                </a:lnTo>
                <a:lnTo>
                  <a:pt x="34774" y="314959"/>
                </a:lnTo>
                <a:lnTo>
                  <a:pt x="53466" y="273381"/>
                </a:lnTo>
                <a:lnTo>
                  <a:pt x="75740" y="233929"/>
                </a:lnTo>
                <a:lnTo>
                  <a:pt x="101389" y="196812"/>
                </a:lnTo>
                <a:lnTo>
                  <a:pt x="130203" y="162238"/>
                </a:lnTo>
                <a:lnTo>
                  <a:pt x="161974" y="130416"/>
                </a:lnTo>
                <a:lnTo>
                  <a:pt x="196494" y="101556"/>
                </a:lnTo>
                <a:lnTo>
                  <a:pt x="233554" y="75866"/>
                </a:lnTo>
                <a:lnTo>
                  <a:pt x="272946" y="53555"/>
                </a:lnTo>
                <a:lnTo>
                  <a:pt x="314461" y="34832"/>
                </a:lnTo>
                <a:lnTo>
                  <a:pt x="357891" y="19906"/>
                </a:lnTo>
                <a:lnTo>
                  <a:pt x="403027" y="8986"/>
                </a:lnTo>
                <a:lnTo>
                  <a:pt x="449662" y="2281"/>
                </a:lnTo>
                <a:lnTo>
                  <a:pt x="497586" y="0"/>
                </a:lnTo>
                <a:lnTo>
                  <a:pt x="545509" y="2281"/>
                </a:lnTo>
                <a:lnTo>
                  <a:pt x="592144" y="8986"/>
                </a:lnTo>
                <a:lnTo>
                  <a:pt x="637280" y="19906"/>
                </a:lnTo>
                <a:lnTo>
                  <a:pt x="680710" y="34832"/>
                </a:lnTo>
                <a:lnTo>
                  <a:pt x="722225" y="53555"/>
                </a:lnTo>
                <a:lnTo>
                  <a:pt x="761617" y="75866"/>
                </a:lnTo>
                <a:lnTo>
                  <a:pt x="798677" y="101556"/>
                </a:lnTo>
                <a:lnTo>
                  <a:pt x="833197" y="130416"/>
                </a:lnTo>
                <a:lnTo>
                  <a:pt x="864968" y="162238"/>
                </a:lnTo>
                <a:lnTo>
                  <a:pt x="893782" y="196812"/>
                </a:lnTo>
                <a:lnTo>
                  <a:pt x="919431" y="233929"/>
                </a:lnTo>
                <a:lnTo>
                  <a:pt x="941705" y="273381"/>
                </a:lnTo>
                <a:lnTo>
                  <a:pt x="960397" y="314959"/>
                </a:lnTo>
                <a:lnTo>
                  <a:pt x="975298" y="358453"/>
                </a:lnTo>
                <a:lnTo>
                  <a:pt x="986200" y="403656"/>
                </a:lnTo>
                <a:lnTo>
                  <a:pt x="992894" y="450357"/>
                </a:lnTo>
                <a:lnTo>
                  <a:pt x="995172" y="498347"/>
                </a:lnTo>
                <a:lnTo>
                  <a:pt x="992894" y="546338"/>
                </a:lnTo>
                <a:lnTo>
                  <a:pt x="986200" y="593039"/>
                </a:lnTo>
                <a:lnTo>
                  <a:pt x="975298" y="638242"/>
                </a:lnTo>
                <a:lnTo>
                  <a:pt x="960397" y="681736"/>
                </a:lnTo>
                <a:lnTo>
                  <a:pt x="941705" y="723314"/>
                </a:lnTo>
                <a:lnTo>
                  <a:pt x="919431" y="762766"/>
                </a:lnTo>
                <a:lnTo>
                  <a:pt x="893782" y="799883"/>
                </a:lnTo>
                <a:lnTo>
                  <a:pt x="864968" y="834457"/>
                </a:lnTo>
                <a:lnTo>
                  <a:pt x="833197" y="866279"/>
                </a:lnTo>
                <a:lnTo>
                  <a:pt x="798677" y="895139"/>
                </a:lnTo>
                <a:lnTo>
                  <a:pt x="761617" y="920829"/>
                </a:lnTo>
                <a:lnTo>
                  <a:pt x="722225" y="943140"/>
                </a:lnTo>
                <a:lnTo>
                  <a:pt x="680710" y="961863"/>
                </a:lnTo>
                <a:lnTo>
                  <a:pt x="637280" y="976789"/>
                </a:lnTo>
                <a:lnTo>
                  <a:pt x="592144" y="987709"/>
                </a:lnTo>
                <a:lnTo>
                  <a:pt x="545509" y="994414"/>
                </a:lnTo>
                <a:lnTo>
                  <a:pt x="497586" y="996695"/>
                </a:lnTo>
                <a:lnTo>
                  <a:pt x="449662" y="994414"/>
                </a:lnTo>
                <a:lnTo>
                  <a:pt x="403027" y="987709"/>
                </a:lnTo>
                <a:lnTo>
                  <a:pt x="357891" y="976789"/>
                </a:lnTo>
                <a:lnTo>
                  <a:pt x="314461" y="961863"/>
                </a:lnTo>
                <a:lnTo>
                  <a:pt x="272946" y="943140"/>
                </a:lnTo>
                <a:lnTo>
                  <a:pt x="233554" y="920829"/>
                </a:lnTo>
                <a:lnTo>
                  <a:pt x="196494" y="895139"/>
                </a:lnTo>
                <a:lnTo>
                  <a:pt x="161974" y="866279"/>
                </a:lnTo>
                <a:lnTo>
                  <a:pt x="130203" y="834457"/>
                </a:lnTo>
                <a:lnTo>
                  <a:pt x="101389" y="799883"/>
                </a:lnTo>
                <a:lnTo>
                  <a:pt x="75740" y="762766"/>
                </a:lnTo>
                <a:lnTo>
                  <a:pt x="53466" y="723314"/>
                </a:lnTo>
                <a:lnTo>
                  <a:pt x="34774" y="681736"/>
                </a:lnTo>
                <a:lnTo>
                  <a:pt x="19873" y="638242"/>
                </a:lnTo>
                <a:lnTo>
                  <a:pt x="8971" y="593039"/>
                </a:lnTo>
                <a:lnTo>
                  <a:pt x="2277" y="546338"/>
                </a:lnTo>
                <a:lnTo>
                  <a:pt x="0" y="498347"/>
                </a:lnTo>
                <a:close/>
              </a:path>
            </a:pathLst>
          </a:custGeom>
          <a:ln w="9524">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4948428" y="5047453"/>
            <a:ext cx="4801362" cy="179768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5579364" y="5324855"/>
            <a:ext cx="4063745" cy="1296162"/>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5173979" y="5273040"/>
            <a:ext cx="4295140" cy="1290955"/>
          </a:xfrm>
          <a:custGeom>
            <a:avLst/>
            <a:gdLst/>
            <a:ahLst/>
            <a:cxnLst/>
            <a:rect l="l" t="t" r="r" b="b"/>
            <a:pathLst>
              <a:path w="4295140" h="1290954">
                <a:moveTo>
                  <a:pt x="0" y="1290828"/>
                </a:moveTo>
                <a:lnTo>
                  <a:pt x="4294632" y="1290828"/>
                </a:lnTo>
                <a:lnTo>
                  <a:pt x="4294632" y="0"/>
                </a:lnTo>
                <a:lnTo>
                  <a:pt x="0" y="0"/>
                </a:lnTo>
                <a:lnTo>
                  <a:pt x="0" y="1290828"/>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txBox="1"/>
          <p:nvPr/>
        </p:nvSpPr>
        <p:spPr>
          <a:xfrm>
            <a:off x="5173979" y="5273040"/>
            <a:ext cx="4295140" cy="1290955"/>
          </a:xfrm>
          <a:prstGeom prst="rect">
            <a:avLst/>
          </a:prstGeom>
          <a:ln w="9525">
            <a:solidFill>
              <a:srgbClr val="0078D3"/>
            </a:solidFill>
          </a:ln>
        </p:spPr>
        <p:txBody>
          <a:bodyPr vert="horz" wrap="square" lIns="0" tIns="1270" rIns="0" bIns="0" rtlCol="0">
            <a:spAutoFit/>
          </a:bodyPr>
          <a:lstStyle/>
          <a:p>
            <a:pPr marL="0" marR="0" lvl="0" indent="0" algn="l" defTabSz="914400" rtl="0" eaLnBrk="1" fontAlgn="auto" latinLnBrk="0" hangingPunct="1">
              <a:lnSpc>
                <a:spcPct val="100000"/>
              </a:lnSpc>
              <a:spcBef>
                <a:spcPts val="10"/>
              </a:spcBef>
              <a:spcAft>
                <a:spcPts val="0"/>
              </a:spcAft>
              <a:buClrTx/>
              <a:buSzTx/>
              <a:buFontTx/>
              <a:buNone/>
              <a:tabLst/>
              <a:defRPr/>
            </a:pPr>
            <a:endParaRPr kumimoji="0" sz="2200" b="0" i="0" u="none" strike="noStrike" kern="1200" cap="none" spc="0" normalizeH="0" baseline="0" noProof="0">
              <a:ln>
                <a:noFill/>
              </a:ln>
              <a:solidFill>
                <a:prstClr val="black"/>
              </a:solidFill>
              <a:effectLst/>
              <a:uLnTx/>
              <a:uFillTx/>
              <a:latin typeface="Times New Roman"/>
              <a:ea typeface="+mn-ea"/>
              <a:cs typeface="Times New Roman"/>
            </a:endParaRPr>
          </a:p>
          <a:p>
            <a:pPr marL="732155" marR="0" lvl="0" indent="0" algn="l" defTabSz="914400" rtl="0" eaLnBrk="1" fontAlgn="auto" latinLnBrk="0" hangingPunct="1">
              <a:lnSpc>
                <a:spcPct val="100000"/>
              </a:lnSpc>
              <a:spcBef>
                <a:spcPts val="0"/>
              </a:spcBef>
              <a:spcAft>
                <a:spcPts val="0"/>
              </a:spcAft>
              <a:buClrTx/>
              <a:buSzTx/>
              <a:buFontTx/>
              <a:buNone/>
              <a:tabLst/>
              <a:defRPr/>
            </a:pPr>
            <a:r>
              <a:rPr kumimoji="0" sz="1400" b="1" i="0" u="none" strike="noStrike" kern="1200" cap="none" spc="0" normalizeH="0" baseline="0" noProof="0" dirty="0">
                <a:ln>
                  <a:noFill/>
                </a:ln>
                <a:solidFill>
                  <a:prstClr val="black"/>
                </a:solidFill>
                <a:effectLst/>
                <a:uLnTx/>
                <a:uFillTx/>
                <a:latin typeface="Segoe UI"/>
                <a:ea typeface="+mn-ea"/>
                <a:cs typeface="Segoe UI"/>
              </a:rPr>
              <a:t>Autogenerated</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018540" marR="0" lvl="0" indent="-287020" algn="l" defTabSz="914400" rtl="0" eaLnBrk="1" fontAlgn="auto" latinLnBrk="0" hangingPunct="1">
              <a:lnSpc>
                <a:spcPct val="100000"/>
              </a:lnSpc>
              <a:spcBef>
                <a:spcPts val="0"/>
              </a:spcBef>
              <a:spcAft>
                <a:spcPts val="0"/>
              </a:spcAft>
              <a:buClrTx/>
              <a:buSzTx/>
              <a:buFont typeface="Arial"/>
              <a:buChar char="•"/>
              <a:tabLst>
                <a:tab pos="1018540" algn="l"/>
                <a:tab pos="1019175" algn="l"/>
              </a:tabLst>
              <a:defRPr/>
            </a:pPr>
            <a:r>
              <a:rPr kumimoji="0" sz="1400" b="0" i="0" u="none" strike="noStrike" kern="1200" cap="none" spc="0" normalizeH="0" baseline="0" noProof="0" dirty="0">
                <a:ln>
                  <a:noFill/>
                </a:ln>
                <a:solidFill>
                  <a:prstClr val="black"/>
                </a:solidFill>
                <a:effectLst/>
                <a:uLnTx/>
                <a:uFillTx/>
                <a:latin typeface="Segoe UI"/>
                <a:ea typeface="+mn-ea"/>
                <a:cs typeface="Segoe UI"/>
              </a:rPr>
              <a:t>High quality </a:t>
            </a:r>
            <a:r>
              <a:rPr kumimoji="0" sz="1400" b="0" i="0" u="none" strike="noStrike" kern="1200" cap="none" spc="-5" normalizeH="0" baseline="0" noProof="0" dirty="0">
                <a:ln>
                  <a:noFill/>
                </a:ln>
                <a:solidFill>
                  <a:prstClr val="black"/>
                </a:solidFill>
                <a:effectLst/>
                <a:uLnTx/>
                <a:uFillTx/>
                <a:latin typeface="Segoe UI"/>
                <a:ea typeface="+mn-ea"/>
                <a:cs typeface="Segoe UI"/>
              </a:rPr>
              <a:t>heuristic-based</a:t>
            </a:r>
            <a:r>
              <a:rPr kumimoji="0" sz="1400" b="0" i="0" u="none" strike="noStrike" kern="1200" cap="none" spc="-35" normalizeH="0" baseline="0" noProof="0" dirty="0">
                <a:ln>
                  <a:noFill/>
                </a:ln>
                <a:solidFill>
                  <a:prstClr val="black"/>
                </a:solidFill>
                <a:effectLst/>
                <a:uLnTx/>
                <a:uFillTx/>
                <a:latin typeface="Segoe UI"/>
                <a:ea typeface="+mn-ea"/>
                <a:cs typeface="Segoe UI"/>
              </a:rPr>
              <a:t> </a:t>
            </a:r>
            <a:r>
              <a:rPr kumimoji="0" sz="1400" b="0" i="0" u="none" strike="noStrike" kern="1200" cap="none" spc="0" normalizeH="0" baseline="0" noProof="0" dirty="0">
                <a:ln>
                  <a:noFill/>
                </a:ln>
                <a:solidFill>
                  <a:prstClr val="black"/>
                </a:solidFill>
                <a:effectLst/>
                <a:uLnTx/>
                <a:uFillTx/>
                <a:latin typeface="Segoe UI"/>
                <a:ea typeface="+mn-ea"/>
                <a:cs typeface="Segoe UI"/>
              </a:rPr>
              <a:t>detections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018540" marR="0" lvl="0" indent="-287020" algn="l" defTabSz="914400" rtl="0" eaLnBrk="1" fontAlgn="auto" latinLnBrk="0" hangingPunct="1">
              <a:lnSpc>
                <a:spcPct val="100000"/>
              </a:lnSpc>
              <a:spcBef>
                <a:spcPts val="0"/>
              </a:spcBef>
              <a:spcAft>
                <a:spcPts val="0"/>
              </a:spcAft>
              <a:buClrTx/>
              <a:buSzTx/>
              <a:buFont typeface="Arial"/>
              <a:buChar char="•"/>
              <a:tabLst>
                <a:tab pos="1018540" algn="l"/>
                <a:tab pos="1019175" algn="l"/>
              </a:tabLst>
              <a:defRPr/>
            </a:pPr>
            <a:r>
              <a:rPr kumimoji="0" sz="1400" b="0" i="0" u="none" strike="noStrike" kern="1200" cap="none" spc="-5" normalizeH="0" baseline="0" noProof="0" dirty="0">
                <a:ln>
                  <a:noFill/>
                </a:ln>
                <a:solidFill>
                  <a:prstClr val="black"/>
                </a:solidFill>
                <a:effectLst/>
                <a:uLnTx/>
                <a:uFillTx/>
                <a:latin typeface="Segoe UI"/>
                <a:ea typeface="+mn-ea"/>
                <a:cs typeface="Segoe UI"/>
              </a:rPr>
              <a:t>Detections from </a:t>
            </a:r>
            <a:r>
              <a:rPr kumimoji="0" sz="1400" b="0" i="0" u="none" strike="noStrike" kern="1200" cap="none" spc="0" normalizeH="0" baseline="0" noProof="0" dirty="0">
                <a:ln>
                  <a:noFill/>
                </a:ln>
                <a:solidFill>
                  <a:prstClr val="black"/>
                </a:solidFill>
                <a:effectLst/>
                <a:uLnTx/>
                <a:uFillTx/>
                <a:latin typeface="Segoe UI"/>
                <a:ea typeface="+mn-ea"/>
                <a:cs typeface="Segoe UI"/>
              </a:rPr>
              <a:t>other first</a:t>
            </a:r>
            <a:r>
              <a:rPr kumimoji="0" sz="1400" b="0" i="0" u="none" strike="noStrike" kern="1200" cap="none" spc="-25" normalizeH="0" baseline="0" noProof="0" dirty="0">
                <a:ln>
                  <a:noFill/>
                </a:ln>
                <a:solidFill>
                  <a:prstClr val="black"/>
                </a:solidFill>
                <a:effectLst/>
                <a:uLnTx/>
                <a:uFillTx/>
                <a:latin typeface="Segoe UI"/>
                <a:ea typeface="+mn-ea"/>
                <a:cs typeface="Segoe UI"/>
              </a:rPr>
              <a:t> </a:t>
            </a:r>
            <a:r>
              <a:rPr kumimoji="0" sz="1400" b="0" i="0" u="none" strike="noStrike" kern="1200" cap="none" spc="0" normalizeH="0" baseline="0" noProof="0" dirty="0">
                <a:ln>
                  <a:noFill/>
                </a:ln>
                <a:solidFill>
                  <a:prstClr val="black"/>
                </a:solidFill>
                <a:effectLst/>
                <a:uLnTx/>
                <a:uFillTx/>
                <a:latin typeface="Segoe UI"/>
                <a:ea typeface="+mn-ea"/>
                <a:cs typeface="Segoe UI"/>
              </a:rPr>
              <a:t>parties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34" name="object 34"/>
          <p:cNvSpPr/>
          <p:nvPr/>
        </p:nvSpPr>
        <p:spPr>
          <a:xfrm>
            <a:off x="4527803" y="5196814"/>
            <a:ext cx="1501775" cy="1501775"/>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4753355" y="5422391"/>
            <a:ext cx="995680" cy="995680"/>
          </a:xfrm>
          <a:custGeom>
            <a:avLst/>
            <a:gdLst/>
            <a:ahLst/>
            <a:cxnLst/>
            <a:rect l="l" t="t" r="r" b="b"/>
            <a:pathLst>
              <a:path w="995679" h="995679">
                <a:moveTo>
                  <a:pt x="497586" y="0"/>
                </a:moveTo>
                <a:lnTo>
                  <a:pt x="449662" y="2277"/>
                </a:lnTo>
                <a:lnTo>
                  <a:pt x="403027" y="8971"/>
                </a:lnTo>
                <a:lnTo>
                  <a:pt x="357891" y="19874"/>
                </a:lnTo>
                <a:lnTo>
                  <a:pt x="314461" y="34775"/>
                </a:lnTo>
                <a:lnTo>
                  <a:pt x="272946" y="53468"/>
                </a:lnTo>
                <a:lnTo>
                  <a:pt x="233554" y="75743"/>
                </a:lnTo>
                <a:lnTo>
                  <a:pt x="196494" y="101393"/>
                </a:lnTo>
                <a:lnTo>
                  <a:pt x="161974" y="130207"/>
                </a:lnTo>
                <a:lnTo>
                  <a:pt x="130203" y="161979"/>
                </a:lnTo>
                <a:lnTo>
                  <a:pt x="101389" y="196499"/>
                </a:lnTo>
                <a:lnTo>
                  <a:pt x="75740" y="233560"/>
                </a:lnTo>
                <a:lnTo>
                  <a:pt x="53466" y="272952"/>
                </a:lnTo>
                <a:lnTo>
                  <a:pt x="34774" y="314466"/>
                </a:lnTo>
                <a:lnTo>
                  <a:pt x="19873" y="357896"/>
                </a:lnTo>
                <a:lnTo>
                  <a:pt x="8971" y="403031"/>
                </a:lnTo>
                <a:lnTo>
                  <a:pt x="2277" y="449664"/>
                </a:lnTo>
                <a:lnTo>
                  <a:pt x="0" y="497586"/>
                </a:lnTo>
                <a:lnTo>
                  <a:pt x="2277" y="545505"/>
                </a:lnTo>
                <a:lnTo>
                  <a:pt x="8971" y="592137"/>
                </a:lnTo>
                <a:lnTo>
                  <a:pt x="19873" y="637271"/>
                </a:lnTo>
                <a:lnTo>
                  <a:pt x="34774" y="680699"/>
                </a:lnTo>
                <a:lnTo>
                  <a:pt x="53466" y="722214"/>
                </a:lnTo>
                <a:lnTo>
                  <a:pt x="75740" y="761606"/>
                </a:lnTo>
                <a:lnTo>
                  <a:pt x="101389" y="798666"/>
                </a:lnTo>
                <a:lnTo>
                  <a:pt x="130203" y="833187"/>
                </a:lnTo>
                <a:lnTo>
                  <a:pt x="161974" y="864959"/>
                </a:lnTo>
                <a:lnTo>
                  <a:pt x="196494" y="893774"/>
                </a:lnTo>
                <a:lnTo>
                  <a:pt x="233554" y="919424"/>
                </a:lnTo>
                <a:lnTo>
                  <a:pt x="272946" y="941700"/>
                </a:lnTo>
                <a:lnTo>
                  <a:pt x="314461" y="960394"/>
                </a:lnTo>
                <a:lnTo>
                  <a:pt x="357891" y="975296"/>
                </a:lnTo>
                <a:lnTo>
                  <a:pt x="403027" y="986199"/>
                </a:lnTo>
                <a:lnTo>
                  <a:pt x="449662" y="992894"/>
                </a:lnTo>
                <a:lnTo>
                  <a:pt x="497586" y="995172"/>
                </a:lnTo>
                <a:lnTo>
                  <a:pt x="545509" y="992894"/>
                </a:lnTo>
                <a:lnTo>
                  <a:pt x="592144" y="986199"/>
                </a:lnTo>
                <a:lnTo>
                  <a:pt x="637280" y="975296"/>
                </a:lnTo>
                <a:lnTo>
                  <a:pt x="680710" y="960394"/>
                </a:lnTo>
                <a:lnTo>
                  <a:pt x="722225" y="941700"/>
                </a:lnTo>
                <a:lnTo>
                  <a:pt x="761617" y="919424"/>
                </a:lnTo>
                <a:lnTo>
                  <a:pt x="798677" y="893774"/>
                </a:lnTo>
                <a:lnTo>
                  <a:pt x="833197" y="864959"/>
                </a:lnTo>
                <a:lnTo>
                  <a:pt x="864968" y="833187"/>
                </a:lnTo>
                <a:lnTo>
                  <a:pt x="893782" y="798666"/>
                </a:lnTo>
                <a:lnTo>
                  <a:pt x="919431" y="761606"/>
                </a:lnTo>
                <a:lnTo>
                  <a:pt x="941705" y="722214"/>
                </a:lnTo>
                <a:lnTo>
                  <a:pt x="960397" y="680699"/>
                </a:lnTo>
                <a:lnTo>
                  <a:pt x="975298" y="637271"/>
                </a:lnTo>
                <a:lnTo>
                  <a:pt x="986200" y="592137"/>
                </a:lnTo>
                <a:lnTo>
                  <a:pt x="992894" y="545505"/>
                </a:lnTo>
                <a:lnTo>
                  <a:pt x="995172" y="497586"/>
                </a:lnTo>
                <a:lnTo>
                  <a:pt x="992894" y="449664"/>
                </a:lnTo>
                <a:lnTo>
                  <a:pt x="986200" y="403031"/>
                </a:lnTo>
                <a:lnTo>
                  <a:pt x="975298" y="357896"/>
                </a:lnTo>
                <a:lnTo>
                  <a:pt x="960397" y="314466"/>
                </a:lnTo>
                <a:lnTo>
                  <a:pt x="941705" y="272952"/>
                </a:lnTo>
                <a:lnTo>
                  <a:pt x="919431" y="233560"/>
                </a:lnTo>
                <a:lnTo>
                  <a:pt x="893782" y="196499"/>
                </a:lnTo>
                <a:lnTo>
                  <a:pt x="864968" y="161979"/>
                </a:lnTo>
                <a:lnTo>
                  <a:pt x="833197" y="130207"/>
                </a:lnTo>
                <a:lnTo>
                  <a:pt x="798677" y="101393"/>
                </a:lnTo>
                <a:lnTo>
                  <a:pt x="761617" y="75743"/>
                </a:lnTo>
                <a:lnTo>
                  <a:pt x="722225" y="53468"/>
                </a:lnTo>
                <a:lnTo>
                  <a:pt x="680710" y="34775"/>
                </a:lnTo>
                <a:lnTo>
                  <a:pt x="637280" y="19874"/>
                </a:lnTo>
                <a:lnTo>
                  <a:pt x="592144" y="8971"/>
                </a:lnTo>
                <a:lnTo>
                  <a:pt x="545509" y="2277"/>
                </a:lnTo>
                <a:lnTo>
                  <a:pt x="497586"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4753355" y="5422391"/>
            <a:ext cx="995680" cy="995680"/>
          </a:xfrm>
          <a:custGeom>
            <a:avLst/>
            <a:gdLst/>
            <a:ahLst/>
            <a:cxnLst/>
            <a:rect l="l" t="t" r="r" b="b"/>
            <a:pathLst>
              <a:path w="995679" h="995679">
                <a:moveTo>
                  <a:pt x="0" y="497586"/>
                </a:moveTo>
                <a:lnTo>
                  <a:pt x="2277" y="449664"/>
                </a:lnTo>
                <a:lnTo>
                  <a:pt x="8971" y="403031"/>
                </a:lnTo>
                <a:lnTo>
                  <a:pt x="19873" y="357896"/>
                </a:lnTo>
                <a:lnTo>
                  <a:pt x="34774" y="314466"/>
                </a:lnTo>
                <a:lnTo>
                  <a:pt x="53466" y="272952"/>
                </a:lnTo>
                <a:lnTo>
                  <a:pt x="75740" y="233560"/>
                </a:lnTo>
                <a:lnTo>
                  <a:pt x="101389" y="196499"/>
                </a:lnTo>
                <a:lnTo>
                  <a:pt x="130203" y="161979"/>
                </a:lnTo>
                <a:lnTo>
                  <a:pt x="161974" y="130207"/>
                </a:lnTo>
                <a:lnTo>
                  <a:pt x="196494" y="101393"/>
                </a:lnTo>
                <a:lnTo>
                  <a:pt x="233554" y="75743"/>
                </a:lnTo>
                <a:lnTo>
                  <a:pt x="272946" y="53468"/>
                </a:lnTo>
                <a:lnTo>
                  <a:pt x="314461" y="34775"/>
                </a:lnTo>
                <a:lnTo>
                  <a:pt x="357891" y="19874"/>
                </a:lnTo>
                <a:lnTo>
                  <a:pt x="403027" y="8971"/>
                </a:lnTo>
                <a:lnTo>
                  <a:pt x="449662" y="2277"/>
                </a:lnTo>
                <a:lnTo>
                  <a:pt x="497586" y="0"/>
                </a:lnTo>
                <a:lnTo>
                  <a:pt x="545509" y="2277"/>
                </a:lnTo>
                <a:lnTo>
                  <a:pt x="592144" y="8971"/>
                </a:lnTo>
                <a:lnTo>
                  <a:pt x="637280" y="19874"/>
                </a:lnTo>
                <a:lnTo>
                  <a:pt x="680710" y="34775"/>
                </a:lnTo>
                <a:lnTo>
                  <a:pt x="722225" y="53468"/>
                </a:lnTo>
                <a:lnTo>
                  <a:pt x="761617" y="75743"/>
                </a:lnTo>
                <a:lnTo>
                  <a:pt x="798677" y="101393"/>
                </a:lnTo>
                <a:lnTo>
                  <a:pt x="833197" y="130207"/>
                </a:lnTo>
                <a:lnTo>
                  <a:pt x="864968" y="161979"/>
                </a:lnTo>
                <a:lnTo>
                  <a:pt x="893782" y="196499"/>
                </a:lnTo>
                <a:lnTo>
                  <a:pt x="919431" y="233560"/>
                </a:lnTo>
                <a:lnTo>
                  <a:pt x="941705" y="272952"/>
                </a:lnTo>
                <a:lnTo>
                  <a:pt x="960397" y="314466"/>
                </a:lnTo>
                <a:lnTo>
                  <a:pt x="975298" y="357896"/>
                </a:lnTo>
                <a:lnTo>
                  <a:pt x="986200" y="403031"/>
                </a:lnTo>
                <a:lnTo>
                  <a:pt x="992894" y="449664"/>
                </a:lnTo>
                <a:lnTo>
                  <a:pt x="995172" y="497586"/>
                </a:lnTo>
                <a:lnTo>
                  <a:pt x="992894" y="545505"/>
                </a:lnTo>
                <a:lnTo>
                  <a:pt x="986200" y="592137"/>
                </a:lnTo>
                <a:lnTo>
                  <a:pt x="975298" y="637271"/>
                </a:lnTo>
                <a:lnTo>
                  <a:pt x="960397" y="680699"/>
                </a:lnTo>
                <a:lnTo>
                  <a:pt x="941705" y="722214"/>
                </a:lnTo>
                <a:lnTo>
                  <a:pt x="919431" y="761606"/>
                </a:lnTo>
                <a:lnTo>
                  <a:pt x="893782" y="798666"/>
                </a:lnTo>
                <a:lnTo>
                  <a:pt x="864968" y="833187"/>
                </a:lnTo>
                <a:lnTo>
                  <a:pt x="833197" y="864959"/>
                </a:lnTo>
                <a:lnTo>
                  <a:pt x="798677" y="893774"/>
                </a:lnTo>
                <a:lnTo>
                  <a:pt x="761617" y="919424"/>
                </a:lnTo>
                <a:lnTo>
                  <a:pt x="722225" y="941700"/>
                </a:lnTo>
                <a:lnTo>
                  <a:pt x="680710" y="960394"/>
                </a:lnTo>
                <a:lnTo>
                  <a:pt x="637280" y="975296"/>
                </a:lnTo>
                <a:lnTo>
                  <a:pt x="592144" y="986199"/>
                </a:lnTo>
                <a:lnTo>
                  <a:pt x="545509" y="992894"/>
                </a:lnTo>
                <a:lnTo>
                  <a:pt x="497586" y="995172"/>
                </a:lnTo>
                <a:lnTo>
                  <a:pt x="449662" y="992894"/>
                </a:lnTo>
                <a:lnTo>
                  <a:pt x="403027" y="986199"/>
                </a:lnTo>
                <a:lnTo>
                  <a:pt x="357891" y="975296"/>
                </a:lnTo>
                <a:lnTo>
                  <a:pt x="314461" y="960394"/>
                </a:lnTo>
                <a:lnTo>
                  <a:pt x="272946" y="941700"/>
                </a:lnTo>
                <a:lnTo>
                  <a:pt x="233554" y="919424"/>
                </a:lnTo>
                <a:lnTo>
                  <a:pt x="196494" y="893774"/>
                </a:lnTo>
                <a:lnTo>
                  <a:pt x="161974" y="864959"/>
                </a:lnTo>
                <a:lnTo>
                  <a:pt x="130203" y="833187"/>
                </a:lnTo>
                <a:lnTo>
                  <a:pt x="101389" y="798666"/>
                </a:lnTo>
                <a:lnTo>
                  <a:pt x="75740" y="761606"/>
                </a:lnTo>
                <a:lnTo>
                  <a:pt x="53466" y="722214"/>
                </a:lnTo>
                <a:lnTo>
                  <a:pt x="34774" y="680699"/>
                </a:lnTo>
                <a:lnTo>
                  <a:pt x="19873" y="637271"/>
                </a:lnTo>
                <a:lnTo>
                  <a:pt x="8971" y="592137"/>
                </a:lnTo>
                <a:lnTo>
                  <a:pt x="2277" y="545505"/>
                </a:lnTo>
                <a:lnTo>
                  <a:pt x="0" y="497586"/>
                </a:lnTo>
                <a:close/>
              </a:path>
            </a:pathLst>
          </a:custGeom>
          <a:ln w="952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5401153" y="2832148"/>
            <a:ext cx="59690" cy="59690"/>
          </a:xfrm>
          <a:custGeom>
            <a:avLst/>
            <a:gdLst/>
            <a:ahLst/>
            <a:cxnLst/>
            <a:rect l="l" t="t" r="r" b="b"/>
            <a:pathLst>
              <a:path w="59689" h="59689">
                <a:moveTo>
                  <a:pt x="59185" y="0"/>
                </a:moveTo>
                <a:lnTo>
                  <a:pt x="0" y="0"/>
                </a:lnTo>
                <a:lnTo>
                  <a:pt x="17369" y="11628"/>
                </a:lnTo>
                <a:lnTo>
                  <a:pt x="33288" y="25369"/>
                </a:lnTo>
                <a:lnTo>
                  <a:pt x="47358" y="41221"/>
                </a:lnTo>
                <a:lnTo>
                  <a:pt x="59185" y="59185"/>
                </a:lnTo>
                <a:lnTo>
                  <a:pt x="59185" y="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5446241" y="3035063"/>
            <a:ext cx="14604" cy="22860"/>
          </a:xfrm>
          <a:custGeom>
            <a:avLst/>
            <a:gdLst/>
            <a:ahLst/>
            <a:cxnLst/>
            <a:rect l="l" t="t" r="r" b="b"/>
            <a:pathLst>
              <a:path w="14604" h="22860">
                <a:moveTo>
                  <a:pt x="14097" y="0"/>
                </a:moveTo>
                <a:lnTo>
                  <a:pt x="10698" y="6096"/>
                </a:lnTo>
                <a:lnTo>
                  <a:pt x="7041" y="11799"/>
                </a:lnTo>
                <a:lnTo>
                  <a:pt x="3387" y="17239"/>
                </a:lnTo>
                <a:lnTo>
                  <a:pt x="0" y="22544"/>
                </a:lnTo>
                <a:lnTo>
                  <a:pt x="14097" y="22544"/>
                </a:lnTo>
                <a:lnTo>
                  <a:pt x="14097" y="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4971348" y="2832148"/>
            <a:ext cx="285115" cy="338455"/>
          </a:xfrm>
          <a:custGeom>
            <a:avLst/>
            <a:gdLst/>
            <a:ahLst/>
            <a:cxnLst/>
            <a:rect l="l" t="t" r="r" b="b"/>
            <a:pathLst>
              <a:path w="285114" h="338455">
                <a:moveTo>
                  <a:pt x="284647" y="0"/>
                </a:moveTo>
                <a:lnTo>
                  <a:pt x="0" y="0"/>
                </a:lnTo>
                <a:lnTo>
                  <a:pt x="0" y="338197"/>
                </a:lnTo>
                <a:lnTo>
                  <a:pt x="225462" y="338198"/>
                </a:lnTo>
                <a:lnTo>
                  <a:pt x="225462" y="300149"/>
                </a:lnTo>
                <a:lnTo>
                  <a:pt x="225947" y="292746"/>
                </a:lnTo>
                <a:lnTo>
                  <a:pt x="242991" y="252127"/>
                </a:lnTo>
                <a:lnTo>
                  <a:pt x="252249" y="243779"/>
                </a:lnTo>
                <a:lnTo>
                  <a:pt x="255064" y="240964"/>
                </a:lnTo>
                <a:lnTo>
                  <a:pt x="235088" y="218641"/>
                </a:lnTo>
                <a:lnTo>
                  <a:pt x="220002" y="192351"/>
                </a:lnTo>
                <a:lnTo>
                  <a:pt x="210467" y="162887"/>
                </a:lnTo>
                <a:lnTo>
                  <a:pt x="207142" y="131040"/>
                </a:lnTo>
                <a:lnTo>
                  <a:pt x="212714" y="90358"/>
                </a:lnTo>
                <a:lnTo>
                  <a:pt x="228459" y="53898"/>
                </a:lnTo>
                <a:lnTo>
                  <a:pt x="252922" y="23249"/>
                </a:lnTo>
                <a:lnTo>
                  <a:pt x="284647" y="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5216540" y="2850468"/>
            <a:ext cx="224069" cy="207138"/>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5234860" y="2944887"/>
            <a:ext cx="263525" cy="375285"/>
          </a:xfrm>
          <a:custGeom>
            <a:avLst/>
            <a:gdLst/>
            <a:ahLst/>
            <a:cxnLst/>
            <a:rect l="l" t="t" r="r" b="b"/>
            <a:pathLst>
              <a:path w="263525" h="375285">
                <a:moveTo>
                  <a:pt x="38048" y="149361"/>
                </a:moveTo>
                <a:lnTo>
                  <a:pt x="32417" y="149361"/>
                </a:lnTo>
                <a:lnTo>
                  <a:pt x="29601" y="150768"/>
                </a:lnTo>
                <a:lnTo>
                  <a:pt x="25359" y="152176"/>
                </a:lnTo>
                <a:lnTo>
                  <a:pt x="23951" y="152176"/>
                </a:lnTo>
                <a:lnTo>
                  <a:pt x="22544" y="153584"/>
                </a:lnTo>
                <a:lnTo>
                  <a:pt x="18320" y="154992"/>
                </a:lnTo>
                <a:lnTo>
                  <a:pt x="14097" y="157808"/>
                </a:lnTo>
                <a:lnTo>
                  <a:pt x="11281" y="160642"/>
                </a:lnTo>
                <a:lnTo>
                  <a:pt x="7039" y="164866"/>
                </a:lnTo>
                <a:lnTo>
                  <a:pt x="4223" y="169089"/>
                </a:lnTo>
                <a:lnTo>
                  <a:pt x="0" y="181778"/>
                </a:lnTo>
                <a:lnTo>
                  <a:pt x="0" y="243779"/>
                </a:lnTo>
                <a:lnTo>
                  <a:pt x="5353" y="283210"/>
                </a:lnTo>
                <a:lnTo>
                  <a:pt x="22370" y="317932"/>
                </a:lnTo>
                <a:lnTo>
                  <a:pt x="58129" y="352985"/>
                </a:lnTo>
                <a:lnTo>
                  <a:pt x="104634" y="372538"/>
                </a:lnTo>
                <a:lnTo>
                  <a:pt x="131059" y="374827"/>
                </a:lnTo>
                <a:lnTo>
                  <a:pt x="144557" y="374277"/>
                </a:lnTo>
                <a:lnTo>
                  <a:pt x="183186" y="364963"/>
                </a:lnTo>
                <a:lnTo>
                  <a:pt x="224051" y="336780"/>
                </a:lnTo>
                <a:lnTo>
                  <a:pt x="252245" y="295914"/>
                </a:lnTo>
                <a:lnTo>
                  <a:pt x="261920" y="262094"/>
                </a:lnTo>
                <a:lnTo>
                  <a:pt x="50738" y="262094"/>
                </a:lnTo>
                <a:lnTo>
                  <a:pt x="46495" y="260686"/>
                </a:lnTo>
                <a:lnTo>
                  <a:pt x="42272" y="257867"/>
                </a:lnTo>
                <a:lnTo>
                  <a:pt x="39456" y="253639"/>
                </a:lnTo>
                <a:lnTo>
                  <a:pt x="38048" y="249412"/>
                </a:lnTo>
                <a:lnTo>
                  <a:pt x="38048" y="149361"/>
                </a:lnTo>
                <a:close/>
              </a:path>
              <a:path w="263525" h="375285">
                <a:moveTo>
                  <a:pt x="98641" y="0"/>
                </a:moveTo>
                <a:lnTo>
                  <a:pt x="88786" y="0"/>
                </a:lnTo>
                <a:lnTo>
                  <a:pt x="84544" y="1407"/>
                </a:lnTo>
                <a:lnTo>
                  <a:pt x="80321" y="5631"/>
                </a:lnTo>
                <a:lnTo>
                  <a:pt x="76097" y="8446"/>
                </a:lnTo>
                <a:lnTo>
                  <a:pt x="74689" y="14078"/>
                </a:lnTo>
                <a:lnTo>
                  <a:pt x="74690" y="249412"/>
                </a:lnTo>
                <a:lnTo>
                  <a:pt x="73282" y="253639"/>
                </a:lnTo>
                <a:lnTo>
                  <a:pt x="66224" y="260686"/>
                </a:lnTo>
                <a:lnTo>
                  <a:pt x="60592" y="262094"/>
                </a:lnTo>
                <a:lnTo>
                  <a:pt x="261920" y="262094"/>
                </a:lnTo>
                <a:lnTo>
                  <a:pt x="262738" y="257274"/>
                </a:lnTo>
                <a:lnTo>
                  <a:pt x="263507" y="243779"/>
                </a:lnTo>
                <a:lnTo>
                  <a:pt x="263507" y="163458"/>
                </a:lnTo>
                <a:lnTo>
                  <a:pt x="257876" y="154992"/>
                </a:lnTo>
                <a:lnTo>
                  <a:pt x="249429" y="149361"/>
                </a:lnTo>
                <a:lnTo>
                  <a:pt x="112738" y="149361"/>
                </a:lnTo>
                <a:lnTo>
                  <a:pt x="112738" y="14078"/>
                </a:lnTo>
                <a:lnTo>
                  <a:pt x="111330" y="8446"/>
                </a:lnTo>
                <a:lnTo>
                  <a:pt x="107107" y="5631"/>
                </a:lnTo>
                <a:lnTo>
                  <a:pt x="102865" y="1407"/>
                </a:lnTo>
                <a:lnTo>
                  <a:pt x="98641" y="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5144601" y="4346886"/>
            <a:ext cx="227316" cy="93802"/>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5098466" y="4531083"/>
            <a:ext cx="320040" cy="273050"/>
          </a:xfrm>
          <a:custGeom>
            <a:avLst/>
            <a:gdLst/>
            <a:ahLst/>
            <a:cxnLst/>
            <a:rect l="l" t="t" r="r" b="b"/>
            <a:pathLst>
              <a:path w="320039" h="273050">
                <a:moveTo>
                  <a:pt x="319597" y="0"/>
                </a:moveTo>
                <a:lnTo>
                  <a:pt x="0" y="0"/>
                </a:lnTo>
                <a:lnTo>
                  <a:pt x="0" y="272862"/>
                </a:lnTo>
                <a:lnTo>
                  <a:pt x="319597" y="272862"/>
                </a:lnTo>
                <a:lnTo>
                  <a:pt x="319597" y="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5007885" y="4508910"/>
            <a:ext cx="501015" cy="0"/>
          </a:xfrm>
          <a:custGeom>
            <a:avLst/>
            <a:gdLst/>
            <a:ahLst/>
            <a:cxnLst/>
            <a:rect l="l" t="t" r="r" b="b"/>
            <a:pathLst>
              <a:path w="501014">
                <a:moveTo>
                  <a:pt x="0" y="0"/>
                </a:moveTo>
                <a:lnTo>
                  <a:pt x="500763" y="0"/>
                </a:lnTo>
              </a:path>
            </a:pathLst>
          </a:custGeom>
          <a:ln w="44345">
            <a:solidFill>
              <a:srgbClr val="C1C1C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5190747" y="4189974"/>
            <a:ext cx="136731" cy="136443"/>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4896029" y="5653033"/>
            <a:ext cx="615315" cy="554990"/>
          </a:xfrm>
          <a:custGeom>
            <a:avLst/>
            <a:gdLst/>
            <a:ahLst/>
            <a:cxnLst/>
            <a:rect l="l" t="t" r="r" b="b"/>
            <a:pathLst>
              <a:path w="615314" h="554989">
                <a:moveTo>
                  <a:pt x="415041" y="290829"/>
                </a:moveTo>
                <a:lnTo>
                  <a:pt x="391121" y="290829"/>
                </a:lnTo>
                <a:lnTo>
                  <a:pt x="391122" y="462279"/>
                </a:lnTo>
                <a:lnTo>
                  <a:pt x="394526" y="478789"/>
                </a:lnTo>
                <a:lnTo>
                  <a:pt x="403809" y="492759"/>
                </a:lnTo>
                <a:lnTo>
                  <a:pt x="417577" y="502919"/>
                </a:lnTo>
                <a:lnTo>
                  <a:pt x="434436" y="505459"/>
                </a:lnTo>
                <a:lnTo>
                  <a:pt x="489387" y="505459"/>
                </a:lnTo>
                <a:lnTo>
                  <a:pt x="496891" y="525779"/>
                </a:lnTo>
                <a:lnTo>
                  <a:pt x="510635" y="541019"/>
                </a:lnTo>
                <a:lnTo>
                  <a:pt x="529107" y="552449"/>
                </a:lnTo>
                <a:lnTo>
                  <a:pt x="550792" y="554989"/>
                </a:lnTo>
                <a:lnTo>
                  <a:pt x="575419" y="551179"/>
                </a:lnTo>
                <a:lnTo>
                  <a:pt x="595562" y="537209"/>
                </a:lnTo>
                <a:lnTo>
                  <a:pt x="598961" y="532129"/>
                </a:lnTo>
                <a:lnTo>
                  <a:pt x="550792" y="532129"/>
                </a:lnTo>
                <a:lnTo>
                  <a:pt x="535733" y="528319"/>
                </a:lnTo>
                <a:lnTo>
                  <a:pt x="523403" y="520699"/>
                </a:lnTo>
                <a:lnTo>
                  <a:pt x="515073" y="507999"/>
                </a:lnTo>
                <a:lnTo>
                  <a:pt x="512014" y="492759"/>
                </a:lnTo>
                <a:lnTo>
                  <a:pt x="514563" y="480059"/>
                </a:lnTo>
                <a:lnTo>
                  <a:pt x="433790" y="480059"/>
                </a:lnTo>
                <a:lnTo>
                  <a:pt x="426496" y="478789"/>
                </a:lnTo>
                <a:lnTo>
                  <a:pt x="420537" y="474979"/>
                </a:lnTo>
                <a:lnTo>
                  <a:pt x="416516" y="468629"/>
                </a:lnTo>
                <a:lnTo>
                  <a:pt x="415041" y="461009"/>
                </a:lnTo>
                <a:lnTo>
                  <a:pt x="415041" y="290829"/>
                </a:lnTo>
                <a:close/>
              </a:path>
              <a:path w="615314" h="554989">
                <a:moveTo>
                  <a:pt x="600660" y="454659"/>
                </a:moveTo>
                <a:lnTo>
                  <a:pt x="550792" y="454659"/>
                </a:lnTo>
                <a:lnTo>
                  <a:pt x="565853" y="457199"/>
                </a:lnTo>
                <a:lnTo>
                  <a:pt x="578187" y="466089"/>
                </a:lnTo>
                <a:lnTo>
                  <a:pt x="586521" y="477519"/>
                </a:lnTo>
                <a:lnTo>
                  <a:pt x="589582" y="492759"/>
                </a:lnTo>
                <a:lnTo>
                  <a:pt x="586521" y="507999"/>
                </a:lnTo>
                <a:lnTo>
                  <a:pt x="578187" y="520699"/>
                </a:lnTo>
                <a:lnTo>
                  <a:pt x="565854" y="528319"/>
                </a:lnTo>
                <a:lnTo>
                  <a:pt x="550792" y="532129"/>
                </a:lnTo>
                <a:lnTo>
                  <a:pt x="598961" y="532129"/>
                </a:lnTo>
                <a:lnTo>
                  <a:pt x="609158" y="516889"/>
                </a:lnTo>
                <a:lnTo>
                  <a:pt x="614148" y="492759"/>
                </a:lnTo>
                <a:lnTo>
                  <a:pt x="609158" y="467359"/>
                </a:lnTo>
                <a:lnTo>
                  <a:pt x="600660" y="454659"/>
                </a:lnTo>
                <a:close/>
              </a:path>
              <a:path w="615314" h="554989">
                <a:moveTo>
                  <a:pt x="550792" y="429259"/>
                </a:moveTo>
                <a:lnTo>
                  <a:pt x="529096" y="433069"/>
                </a:lnTo>
                <a:lnTo>
                  <a:pt x="510554" y="443229"/>
                </a:lnTo>
                <a:lnTo>
                  <a:pt x="496618" y="459739"/>
                </a:lnTo>
                <a:lnTo>
                  <a:pt x="488741" y="480059"/>
                </a:lnTo>
                <a:lnTo>
                  <a:pt x="514563" y="480059"/>
                </a:lnTo>
                <a:lnTo>
                  <a:pt x="515073" y="477519"/>
                </a:lnTo>
                <a:lnTo>
                  <a:pt x="523403" y="466089"/>
                </a:lnTo>
                <a:lnTo>
                  <a:pt x="535733" y="457199"/>
                </a:lnTo>
                <a:lnTo>
                  <a:pt x="550792" y="454659"/>
                </a:lnTo>
                <a:lnTo>
                  <a:pt x="600660" y="454659"/>
                </a:lnTo>
                <a:lnTo>
                  <a:pt x="595561" y="447039"/>
                </a:lnTo>
                <a:lnTo>
                  <a:pt x="575419" y="434339"/>
                </a:lnTo>
                <a:lnTo>
                  <a:pt x="550792" y="429259"/>
                </a:lnTo>
                <a:close/>
              </a:path>
              <a:path w="615314" h="554989">
                <a:moveTo>
                  <a:pt x="138993" y="393699"/>
                </a:moveTo>
                <a:lnTo>
                  <a:pt x="102143" y="393699"/>
                </a:lnTo>
                <a:lnTo>
                  <a:pt x="106022" y="396239"/>
                </a:lnTo>
                <a:lnTo>
                  <a:pt x="113780" y="398779"/>
                </a:lnTo>
                <a:lnTo>
                  <a:pt x="113780" y="414019"/>
                </a:lnTo>
                <a:lnTo>
                  <a:pt x="115487" y="421639"/>
                </a:lnTo>
                <a:lnTo>
                  <a:pt x="120164" y="429259"/>
                </a:lnTo>
                <a:lnTo>
                  <a:pt x="127144" y="433069"/>
                </a:lnTo>
                <a:lnTo>
                  <a:pt x="135760" y="435609"/>
                </a:lnTo>
                <a:lnTo>
                  <a:pt x="178428" y="435609"/>
                </a:lnTo>
                <a:lnTo>
                  <a:pt x="187045" y="433069"/>
                </a:lnTo>
                <a:lnTo>
                  <a:pt x="194025" y="429259"/>
                </a:lnTo>
                <a:lnTo>
                  <a:pt x="198702" y="421639"/>
                </a:lnTo>
                <a:lnTo>
                  <a:pt x="200409" y="414019"/>
                </a:lnTo>
                <a:lnTo>
                  <a:pt x="200409" y="410209"/>
                </a:lnTo>
                <a:lnTo>
                  <a:pt x="138993" y="410209"/>
                </a:lnTo>
                <a:lnTo>
                  <a:pt x="138993" y="393699"/>
                </a:lnTo>
                <a:close/>
              </a:path>
              <a:path w="615314" h="554989">
                <a:moveTo>
                  <a:pt x="84041" y="144779"/>
                </a:moveTo>
                <a:lnTo>
                  <a:pt x="72405" y="144779"/>
                </a:lnTo>
                <a:lnTo>
                  <a:pt x="66586" y="147319"/>
                </a:lnTo>
                <a:lnTo>
                  <a:pt x="28445" y="185419"/>
                </a:lnTo>
                <a:lnTo>
                  <a:pt x="25859" y="190499"/>
                </a:lnTo>
                <a:lnTo>
                  <a:pt x="25859" y="203199"/>
                </a:lnTo>
                <a:lnTo>
                  <a:pt x="28445" y="208279"/>
                </a:lnTo>
                <a:lnTo>
                  <a:pt x="42020" y="222249"/>
                </a:lnTo>
                <a:lnTo>
                  <a:pt x="38787" y="226059"/>
                </a:lnTo>
                <a:lnTo>
                  <a:pt x="36848" y="229869"/>
                </a:lnTo>
                <a:lnTo>
                  <a:pt x="35555" y="234949"/>
                </a:lnTo>
                <a:lnTo>
                  <a:pt x="21980" y="234949"/>
                </a:lnTo>
                <a:lnTo>
                  <a:pt x="13364" y="236219"/>
                </a:lnTo>
                <a:lnTo>
                  <a:pt x="6384" y="241299"/>
                </a:lnTo>
                <a:lnTo>
                  <a:pt x="1707" y="247649"/>
                </a:lnTo>
                <a:lnTo>
                  <a:pt x="0" y="256539"/>
                </a:lnTo>
                <a:lnTo>
                  <a:pt x="0" y="298449"/>
                </a:lnTo>
                <a:lnTo>
                  <a:pt x="1707" y="307339"/>
                </a:lnTo>
                <a:lnTo>
                  <a:pt x="6384" y="314959"/>
                </a:lnTo>
                <a:lnTo>
                  <a:pt x="13364" y="318769"/>
                </a:lnTo>
                <a:lnTo>
                  <a:pt x="21980" y="321309"/>
                </a:lnTo>
                <a:lnTo>
                  <a:pt x="35555" y="321309"/>
                </a:lnTo>
                <a:lnTo>
                  <a:pt x="36848" y="325119"/>
                </a:lnTo>
                <a:lnTo>
                  <a:pt x="40727" y="332739"/>
                </a:lnTo>
                <a:lnTo>
                  <a:pt x="27152" y="346709"/>
                </a:lnTo>
                <a:lnTo>
                  <a:pt x="24566" y="351789"/>
                </a:lnTo>
                <a:lnTo>
                  <a:pt x="61415" y="403859"/>
                </a:lnTo>
                <a:lnTo>
                  <a:pt x="76930" y="410209"/>
                </a:lnTo>
                <a:lnTo>
                  <a:pt x="85233" y="408939"/>
                </a:lnTo>
                <a:lnTo>
                  <a:pt x="92446" y="403859"/>
                </a:lnTo>
                <a:lnTo>
                  <a:pt x="102143" y="393699"/>
                </a:lnTo>
                <a:lnTo>
                  <a:pt x="138993" y="393699"/>
                </a:lnTo>
                <a:lnTo>
                  <a:pt x="138993" y="386079"/>
                </a:lnTo>
                <a:lnTo>
                  <a:pt x="76930" y="386079"/>
                </a:lnTo>
                <a:lnTo>
                  <a:pt x="49778" y="358139"/>
                </a:lnTo>
                <a:lnTo>
                  <a:pt x="67879" y="340359"/>
                </a:lnTo>
                <a:lnTo>
                  <a:pt x="68526" y="334009"/>
                </a:lnTo>
                <a:lnTo>
                  <a:pt x="65940" y="328929"/>
                </a:lnTo>
                <a:lnTo>
                  <a:pt x="62788" y="323849"/>
                </a:lnTo>
                <a:lnTo>
                  <a:pt x="60122" y="317499"/>
                </a:lnTo>
                <a:lnTo>
                  <a:pt x="57940" y="311149"/>
                </a:lnTo>
                <a:lnTo>
                  <a:pt x="56243" y="306069"/>
                </a:lnTo>
                <a:lnTo>
                  <a:pt x="54950" y="299719"/>
                </a:lnTo>
                <a:lnTo>
                  <a:pt x="49778" y="295909"/>
                </a:lnTo>
                <a:lnTo>
                  <a:pt x="24566" y="295909"/>
                </a:lnTo>
                <a:lnTo>
                  <a:pt x="24566" y="257809"/>
                </a:lnTo>
                <a:lnTo>
                  <a:pt x="50424" y="257809"/>
                </a:lnTo>
                <a:lnTo>
                  <a:pt x="54950" y="253999"/>
                </a:lnTo>
                <a:lnTo>
                  <a:pt x="56243" y="248919"/>
                </a:lnTo>
                <a:lnTo>
                  <a:pt x="58303" y="242569"/>
                </a:lnTo>
                <a:lnTo>
                  <a:pt x="60606" y="237489"/>
                </a:lnTo>
                <a:lnTo>
                  <a:pt x="63152" y="231139"/>
                </a:lnTo>
                <a:lnTo>
                  <a:pt x="65940" y="224789"/>
                </a:lnTo>
                <a:lnTo>
                  <a:pt x="68526" y="220979"/>
                </a:lnTo>
                <a:lnTo>
                  <a:pt x="67879" y="214629"/>
                </a:lnTo>
                <a:lnTo>
                  <a:pt x="49778" y="195579"/>
                </a:lnTo>
                <a:lnTo>
                  <a:pt x="76930" y="168909"/>
                </a:lnTo>
                <a:lnTo>
                  <a:pt x="138993" y="168909"/>
                </a:lnTo>
                <a:lnTo>
                  <a:pt x="138993" y="160019"/>
                </a:lnTo>
                <a:lnTo>
                  <a:pt x="103436" y="160019"/>
                </a:lnTo>
                <a:lnTo>
                  <a:pt x="89860" y="147319"/>
                </a:lnTo>
                <a:lnTo>
                  <a:pt x="84041" y="144779"/>
                </a:lnTo>
                <a:close/>
              </a:path>
              <a:path w="615314" h="554989">
                <a:moveTo>
                  <a:pt x="220450" y="367029"/>
                </a:moveTo>
                <a:lnTo>
                  <a:pt x="214631" y="367029"/>
                </a:lnTo>
                <a:lnTo>
                  <a:pt x="209459" y="369569"/>
                </a:lnTo>
                <a:lnTo>
                  <a:pt x="203904" y="372109"/>
                </a:lnTo>
                <a:lnTo>
                  <a:pt x="197984" y="374649"/>
                </a:lnTo>
                <a:lnTo>
                  <a:pt x="185539" y="379729"/>
                </a:lnTo>
                <a:lnTo>
                  <a:pt x="180368" y="380999"/>
                </a:lnTo>
                <a:lnTo>
                  <a:pt x="176489" y="386079"/>
                </a:lnTo>
                <a:lnTo>
                  <a:pt x="176489" y="410209"/>
                </a:lnTo>
                <a:lnTo>
                  <a:pt x="200409" y="410209"/>
                </a:lnTo>
                <a:lnTo>
                  <a:pt x="200409" y="400049"/>
                </a:lnTo>
                <a:lnTo>
                  <a:pt x="204288" y="398779"/>
                </a:lnTo>
                <a:lnTo>
                  <a:pt x="212045" y="394969"/>
                </a:lnTo>
                <a:lnTo>
                  <a:pt x="261657" y="394969"/>
                </a:lnTo>
                <a:lnTo>
                  <a:pt x="270540" y="386079"/>
                </a:lnTo>
                <a:lnTo>
                  <a:pt x="238551" y="386079"/>
                </a:lnTo>
                <a:lnTo>
                  <a:pt x="220450" y="367029"/>
                </a:lnTo>
                <a:close/>
              </a:path>
              <a:path w="615314" h="554989">
                <a:moveTo>
                  <a:pt x="261657" y="394969"/>
                </a:moveTo>
                <a:lnTo>
                  <a:pt x="212045" y="394969"/>
                </a:lnTo>
                <a:lnTo>
                  <a:pt x="221743" y="403859"/>
                </a:lnTo>
                <a:lnTo>
                  <a:pt x="228955" y="408939"/>
                </a:lnTo>
                <a:lnTo>
                  <a:pt x="237258" y="410209"/>
                </a:lnTo>
                <a:lnTo>
                  <a:pt x="245562" y="408939"/>
                </a:lnTo>
                <a:lnTo>
                  <a:pt x="252774" y="403859"/>
                </a:lnTo>
                <a:lnTo>
                  <a:pt x="261657" y="394969"/>
                </a:lnTo>
                <a:close/>
              </a:path>
              <a:path w="615314" h="554989">
                <a:moveTo>
                  <a:pt x="101497" y="367029"/>
                </a:moveTo>
                <a:lnTo>
                  <a:pt x="95032" y="367029"/>
                </a:lnTo>
                <a:lnTo>
                  <a:pt x="76930" y="386079"/>
                </a:lnTo>
                <a:lnTo>
                  <a:pt x="138993" y="386079"/>
                </a:lnTo>
                <a:lnTo>
                  <a:pt x="138993" y="384809"/>
                </a:lnTo>
                <a:lnTo>
                  <a:pt x="135114" y="380999"/>
                </a:lnTo>
                <a:lnTo>
                  <a:pt x="129942" y="379729"/>
                </a:lnTo>
                <a:lnTo>
                  <a:pt x="123750" y="377189"/>
                </a:lnTo>
                <a:lnTo>
                  <a:pt x="117739" y="374649"/>
                </a:lnTo>
                <a:lnTo>
                  <a:pt x="106022" y="369569"/>
                </a:lnTo>
                <a:lnTo>
                  <a:pt x="101497" y="367029"/>
                </a:lnTo>
                <a:close/>
              </a:path>
              <a:path w="615314" h="554989">
                <a:moveTo>
                  <a:pt x="270525" y="168909"/>
                </a:moveTo>
                <a:lnTo>
                  <a:pt x="239198" y="168909"/>
                </a:lnTo>
                <a:lnTo>
                  <a:pt x="266350" y="195579"/>
                </a:lnTo>
                <a:lnTo>
                  <a:pt x="248248" y="214629"/>
                </a:lnTo>
                <a:lnTo>
                  <a:pt x="247602" y="219709"/>
                </a:lnTo>
                <a:lnTo>
                  <a:pt x="250188" y="224789"/>
                </a:lnTo>
                <a:lnTo>
                  <a:pt x="253339" y="231139"/>
                </a:lnTo>
                <a:lnTo>
                  <a:pt x="256006" y="236219"/>
                </a:lnTo>
                <a:lnTo>
                  <a:pt x="258188" y="242569"/>
                </a:lnTo>
                <a:lnTo>
                  <a:pt x="259885" y="248919"/>
                </a:lnTo>
                <a:lnTo>
                  <a:pt x="261178" y="253999"/>
                </a:lnTo>
                <a:lnTo>
                  <a:pt x="266350" y="257809"/>
                </a:lnTo>
                <a:lnTo>
                  <a:pt x="291563" y="257809"/>
                </a:lnTo>
                <a:lnTo>
                  <a:pt x="291563" y="295909"/>
                </a:lnTo>
                <a:lnTo>
                  <a:pt x="265057" y="295909"/>
                </a:lnTo>
                <a:lnTo>
                  <a:pt x="260532" y="299719"/>
                </a:lnTo>
                <a:lnTo>
                  <a:pt x="259239" y="306069"/>
                </a:lnTo>
                <a:lnTo>
                  <a:pt x="257178" y="311149"/>
                </a:lnTo>
                <a:lnTo>
                  <a:pt x="254875" y="317499"/>
                </a:lnTo>
                <a:lnTo>
                  <a:pt x="252329" y="323849"/>
                </a:lnTo>
                <a:lnTo>
                  <a:pt x="249541" y="328929"/>
                </a:lnTo>
                <a:lnTo>
                  <a:pt x="246955" y="334009"/>
                </a:lnTo>
                <a:lnTo>
                  <a:pt x="247602" y="340359"/>
                </a:lnTo>
                <a:lnTo>
                  <a:pt x="265704" y="358139"/>
                </a:lnTo>
                <a:lnTo>
                  <a:pt x="238551" y="386079"/>
                </a:lnTo>
                <a:lnTo>
                  <a:pt x="270540" y="386079"/>
                </a:lnTo>
                <a:lnTo>
                  <a:pt x="287038" y="369569"/>
                </a:lnTo>
                <a:lnTo>
                  <a:pt x="289623" y="364489"/>
                </a:lnTo>
                <a:lnTo>
                  <a:pt x="289623" y="353059"/>
                </a:lnTo>
                <a:lnTo>
                  <a:pt x="287038" y="346709"/>
                </a:lnTo>
                <a:lnTo>
                  <a:pt x="283159" y="342899"/>
                </a:lnTo>
                <a:lnTo>
                  <a:pt x="274754" y="332739"/>
                </a:lnTo>
                <a:lnTo>
                  <a:pt x="276694" y="328929"/>
                </a:lnTo>
                <a:lnTo>
                  <a:pt x="277987" y="325119"/>
                </a:lnTo>
                <a:lnTo>
                  <a:pt x="279926" y="321309"/>
                </a:lnTo>
                <a:lnTo>
                  <a:pt x="293502" y="321309"/>
                </a:lnTo>
                <a:lnTo>
                  <a:pt x="302119" y="320039"/>
                </a:lnTo>
                <a:lnTo>
                  <a:pt x="309099" y="314959"/>
                </a:lnTo>
                <a:lnTo>
                  <a:pt x="313776" y="308609"/>
                </a:lnTo>
                <a:lnTo>
                  <a:pt x="315483" y="299719"/>
                </a:lnTo>
                <a:lnTo>
                  <a:pt x="315483" y="290829"/>
                </a:lnTo>
                <a:lnTo>
                  <a:pt x="415041" y="290829"/>
                </a:lnTo>
                <a:lnTo>
                  <a:pt x="415041" y="289559"/>
                </a:lnTo>
                <a:lnTo>
                  <a:pt x="514517" y="289559"/>
                </a:lnTo>
                <a:lnTo>
                  <a:pt x="512014" y="278129"/>
                </a:lnTo>
                <a:lnTo>
                  <a:pt x="514563" y="265429"/>
                </a:lnTo>
                <a:lnTo>
                  <a:pt x="315483" y="265429"/>
                </a:lnTo>
                <a:lnTo>
                  <a:pt x="315483" y="256539"/>
                </a:lnTo>
                <a:lnTo>
                  <a:pt x="313776" y="248919"/>
                </a:lnTo>
                <a:lnTo>
                  <a:pt x="309099" y="241299"/>
                </a:lnTo>
                <a:lnTo>
                  <a:pt x="302119" y="236219"/>
                </a:lnTo>
                <a:lnTo>
                  <a:pt x="293502" y="234949"/>
                </a:lnTo>
                <a:lnTo>
                  <a:pt x="279926" y="234949"/>
                </a:lnTo>
                <a:lnTo>
                  <a:pt x="278633" y="231139"/>
                </a:lnTo>
                <a:lnTo>
                  <a:pt x="274754" y="223519"/>
                </a:lnTo>
                <a:lnTo>
                  <a:pt x="284452" y="213359"/>
                </a:lnTo>
                <a:lnTo>
                  <a:pt x="289179" y="207009"/>
                </a:lnTo>
                <a:lnTo>
                  <a:pt x="290755" y="198119"/>
                </a:lnTo>
                <a:lnTo>
                  <a:pt x="289179" y="189229"/>
                </a:lnTo>
                <a:lnTo>
                  <a:pt x="284452" y="182879"/>
                </a:lnTo>
                <a:lnTo>
                  <a:pt x="270525" y="168909"/>
                </a:lnTo>
                <a:close/>
              </a:path>
              <a:path w="615314" h="554989">
                <a:moveTo>
                  <a:pt x="514517" y="289559"/>
                </a:moveTo>
                <a:lnTo>
                  <a:pt x="488741" y="289559"/>
                </a:lnTo>
                <a:lnTo>
                  <a:pt x="496527" y="309879"/>
                </a:lnTo>
                <a:lnTo>
                  <a:pt x="510312" y="326389"/>
                </a:lnTo>
                <a:lnTo>
                  <a:pt x="528824" y="336549"/>
                </a:lnTo>
                <a:lnTo>
                  <a:pt x="550792" y="341629"/>
                </a:lnTo>
                <a:lnTo>
                  <a:pt x="575419" y="336549"/>
                </a:lnTo>
                <a:lnTo>
                  <a:pt x="595561" y="322579"/>
                </a:lnTo>
                <a:lnTo>
                  <a:pt x="599810" y="316229"/>
                </a:lnTo>
                <a:lnTo>
                  <a:pt x="550792" y="316229"/>
                </a:lnTo>
                <a:lnTo>
                  <a:pt x="535733" y="313689"/>
                </a:lnTo>
                <a:lnTo>
                  <a:pt x="523403" y="304799"/>
                </a:lnTo>
                <a:lnTo>
                  <a:pt x="515073" y="292099"/>
                </a:lnTo>
                <a:lnTo>
                  <a:pt x="514517" y="289559"/>
                </a:lnTo>
                <a:close/>
              </a:path>
              <a:path w="615314" h="554989">
                <a:moveTo>
                  <a:pt x="599810" y="238759"/>
                </a:moveTo>
                <a:lnTo>
                  <a:pt x="550792" y="238759"/>
                </a:lnTo>
                <a:lnTo>
                  <a:pt x="565853" y="241299"/>
                </a:lnTo>
                <a:lnTo>
                  <a:pt x="578187" y="250189"/>
                </a:lnTo>
                <a:lnTo>
                  <a:pt x="586521" y="262889"/>
                </a:lnTo>
                <a:lnTo>
                  <a:pt x="589581" y="278129"/>
                </a:lnTo>
                <a:lnTo>
                  <a:pt x="586521" y="292099"/>
                </a:lnTo>
                <a:lnTo>
                  <a:pt x="578187" y="304799"/>
                </a:lnTo>
                <a:lnTo>
                  <a:pt x="565853" y="313689"/>
                </a:lnTo>
                <a:lnTo>
                  <a:pt x="550792" y="316229"/>
                </a:lnTo>
                <a:lnTo>
                  <a:pt x="599810" y="316229"/>
                </a:lnTo>
                <a:lnTo>
                  <a:pt x="609158" y="302259"/>
                </a:lnTo>
                <a:lnTo>
                  <a:pt x="614148" y="278129"/>
                </a:lnTo>
                <a:lnTo>
                  <a:pt x="609158" y="252729"/>
                </a:lnTo>
                <a:lnTo>
                  <a:pt x="599810" y="238759"/>
                </a:lnTo>
                <a:close/>
              </a:path>
              <a:path w="615314" h="554989">
                <a:moveTo>
                  <a:pt x="550792" y="0"/>
                </a:moveTo>
                <a:lnTo>
                  <a:pt x="529096" y="3809"/>
                </a:lnTo>
                <a:lnTo>
                  <a:pt x="510554" y="13969"/>
                </a:lnTo>
                <a:lnTo>
                  <a:pt x="496618" y="30479"/>
                </a:lnTo>
                <a:lnTo>
                  <a:pt x="488740" y="50799"/>
                </a:lnTo>
                <a:lnTo>
                  <a:pt x="433789" y="50799"/>
                </a:lnTo>
                <a:lnTo>
                  <a:pt x="416930" y="54609"/>
                </a:lnTo>
                <a:lnTo>
                  <a:pt x="403162" y="63499"/>
                </a:lnTo>
                <a:lnTo>
                  <a:pt x="393879" y="77469"/>
                </a:lnTo>
                <a:lnTo>
                  <a:pt x="390475" y="93979"/>
                </a:lnTo>
                <a:lnTo>
                  <a:pt x="390475" y="265429"/>
                </a:lnTo>
                <a:lnTo>
                  <a:pt x="415688" y="265429"/>
                </a:lnTo>
                <a:lnTo>
                  <a:pt x="415688" y="93979"/>
                </a:lnTo>
                <a:lnTo>
                  <a:pt x="417163" y="86359"/>
                </a:lnTo>
                <a:lnTo>
                  <a:pt x="421183" y="80009"/>
                </a:lnTo>
                <a:lnTo>
                  <a:pt x="427143" y="76199"/>
                </a:lnTo>
                <a:lnTo>
                  <a:pt x="434436" y="74929"/>
                </a:lnTo>
                <a:lnTo>
                  <a:pt x="514517" y="74929"/>
                </a:lnTo>
                <a:lnTo>
                  <a:pt x="512014" y="63499"/>
                </a:lnTo>
                <a:lnTo>
                  <a:pt x="515073" y="48259"/>
                </a:lnTo>
                <a:lnTo>
                  <a:pt x="523403" y="35559"/>
                </a:lnTo>
                <a:lnTo>
                  <a:pt x="535733" y="26669"/>
                </a:lnTo>
                <a:lnTo>
                  <a:pt x="550792" y="24129"/>
                </a:lnTo>
                <a:lnTo>
                  <a:pt x="600203" y="24129"/>
                </a:lnTo>
                <a:lnTo>
                  <a:pt x="595884" y="17779"/>
                </a:lnTo>
                <a:lnTo>
                  <a:pt x="575520" y="5079"/>
                </a:lnTo>
                <a:lnTo>
                  <a:pt x="550792" y="0"/>
                </a:lnTo>
                <a:close/>
              </a:path>
              <a:path w="615314" h="554989">
                <a:moveTo>
                  <a:pt x="550792" y="214629"/>
                </a:moveTo>
                <a:lnTo>
                  <a:pt x="529096" y="218439"/>
                </a:lnTo>
                <a:lnTo>
                  <a:pt x="510554" y="228599"/>
                </a:lnTo>
                <a:lnTo>
                  <a:pt x="496618" y="245109"/>
                </a:lnTo>
                <a:lnTo>
                  <a:pt x="488741" y="265429"/>
                </a:lnTo>
                <a:lnTo>
                  <a:pt x="514563" y="265429"/>
                </a:lnTo>
                <a:lnTo>
                  <a:pt x="515073" y="262889"/>
                </a:lnTo>
                <a:lnTo>
                  <a:pt x="523403" y="250189"/>
                </a:lnTo>
                <a:lnTo>
                  <a:pt x="535733" y="241299"/>
                </a:lnTo>
                <a:lnTo>
                  <a:pt x="550792" y="238759"/>
                </a:lnTo>
                <a:lnTo>
                  <a:pt x="599810" y="238759"/>
                </a:lnTo>
                <a:lnTo>
                  <a:pt x="595561" y="232409"/>
                </a:lnTo>
                <a:lnTo>
                  <a:pt x="575419" y="219709"/>
                </a:lnTo>
                <a:lnTo>
                  <a:pt x="550792" y="214629"/>
                </a:lnTo>
                <a:close/>
              </a:path>
              <a:path w="615314" h="554989">
                <a:moveTo>
                  <a:pt x="138993" y="168909"/>
                </a:moveTo>
                <a:lnTo>
                  <a:pt x="76930" y="168909"/>
                </a:lnTo>
                <a:lnTo>
                  <a:pt x="95032" y="186689"/>
                </a:lnTo>
                <a:lnTo>
                  <a:pt x="100850" y="187959"/>
                </a:lnTo>
                <a:lnTo>
                  <a:pt x="106022" y="185419"/>
                </a:lnTo>
                <a:lnTo>
                  <a:pt x="111578" y="181609"/>
                </a:lnTo>
                <a:lnTo>
                  <a:pt x="117497" y="179069"/>
                </a:lnTo>
                <a:lnTo>
                  <a:pt x="123659" y="177799"/>
                </a:lnTo>
                <a:lnTo>
                  <a:pt x="129942" y="175259"/>
                </a:lnTo>
                <a:lnTo>
                  <a:pt x="135114" y="173989"/>
                </a:lnTo>
                <a:lnTo>
                  <a:pt x="138993" y="168909"/>
                </a:lnTo>
                <a:close/>
              </a:path>
              <a:path w="615314" h="554989">
                <a:moveTo>
                  <a:pt x="201701" y="143509"/>
                </a:moveTo>
                <a:lnTo>
                  <a:pt x="177135" y="143509"/>
                </a:lnTo>
                <a:lnTo>
                  <a:pt x="177135" y="170179"/>
                </a:lnTo>
                <a:lnTo>
                  <a:pt x="181014" y="173989"/>
                </a:lnTo>
                <a:lnTo>
                  <a:pt x="186186" y="175259"/>
                </a:lnTo>
                <a:lnTo>
                  <a:pt x="192378" y="177799"/>
                </a:lnTo>
                <a:lnTo>
                  <a:pt x="198388" y="180339"/>
                </a:lnTo>
                <a:lnTo>
                  <a:pt x="210106" y="185419"/>
                </a:lnTo>
                <a:lnTo>
                  <a:pt x="214631" y="187959"/>
                </a:lnTo>
                <a:lnTo>
                  <a:pt x="221096" y="186689"/>
                </a:lnTo>
                <a:lnTo>
                  <a:pt x="239198" y="168909"/>
                </a:lnTo>
                <a:lnTo>
                  <a:pt x="270525" y="168909"/>
                </a:lnTo>
                <a:lnTo>
                  <a:pt x="262929" y="161289"/>
                </a:lnTo>
                <a:lnTo>
                  <a:pt x="213338" y="161289"/>
                </a:lnTo>
                <a:lnTo>
                  <a:pt x="205580" y="158749"/>
                </a:lnTo>
                <a:lnTo>
                  <a:pt x="201701" y="156209"/>
                </a:lnTo>
                <a:lnTo>
                  <a:pt x="201701" y="143509"/>
                </a:lnTo>
                <a:close/>
              </a:path>
              <a:path w="615314" h="554989">
                <a:moveTo>
                  <a:pt x="238309" y="146049"/>
                </a:moveTo>
                <a:lnTo>
                  <a:pt x="229975" y="147319"/>
                </a:lnTo>
                <a:lnTo>
                  <a:pt x="223035" y="152399"/>
                </a:lnTo>
                <a:lnTo>
                  <a:pt x="213338" y="161289"/>
                </a:lnTo>
                <a:lnTo>
                  <a:pt x="262929" y="161289"/>
                </a:lnTo>
                <a:lnTo>
                  <a:pt x="254067" y="152399"/>
                </a:lnTo>
                <a:lnTo>
                  <a:pt x="246763" y="147319"/>
                </a:lnTo>
                <a:lnTo>
                  <a:pt x="238309" y="146049"/>
                </a:lnTo>
                <a:close/>
              </a:path>
              <a:path w="615314" h="554989">
                <a:moveTo>
                  <a:pt x="179721" y="119379"/>
                </a:moveTo>
                <a:lnTo>
                  <a:pt x="137053" y="119379"/>
                </a:lnTo>
                <a:lnTo>
                  <a:pt x="128437" y="121919"/>
                </a:lnTo>
                <a:lnTo>
                  <a:pt x="121457" y="125729"/>
                </a:lnTo>
                <a:lnTo>
                  <a:pt x="116780" y="133349"/>
                </a:lnTo>
                <a:lnTo>
                  <a:pt x="115073" y="142239"/>
                </a:lnTo>
                <a:lnTo>
                  <a:pt x="115073" y="154939"/>
                </a:lnTo>
                <a:lnTo>
                  <a:pt x="111194" y="156209"/>
                </a:lnTo>
                <a:lnTo>
                  <a:pt x="103436" y="160019"/>
                </a:lnTo>
                <a:lnTo>
                  <a:pt x="138993" y="160019"/>
                </a:lnTo>
                <a:lnTo>
                  <a:pt x="138993" y="143509"/>
                </a:lnTo>
                <a:lnTo>
                  <a:pt x="201701" y="143509"/>
                </a:lnTo>
                <a:lnTo>
                  <a:pt x="201701" y="142239"/>
                </a:lnTo>
                <a:lnTo>
                  <a:pt x="199994" y="133349"/>
                </a:lnTo>
                <a:lnTo>
                  <a:pt x="195317" y="125729"/>
                </a:lnTo>
                <a:lnTo>
                  <a:pt x="188337" y="121919"/>
                </a:lnTo>
                <a:lnTo>
                  <a:pt x="179721" y="119379"/>
                </a:lnTo>
                <a:close/>
              </a:path>
              <a:path w="615314" h="554989">
                <a:moveTo>
                  <a:pt x="514517" y="74929"/>
                </a:moveTo>
                <a:lnTo>
                  <a:pt x="489387" y="74929"/>
                </a:lnTo>
                <a:lnTo>
                  <a:pt x="497173" y="95249"/>
                </a:lnTo>
                <a:lnTo>
                  <a:pt x="510958" y="110489"/>
                </a:lnTo>
                <a:lnTo>
                  <a:pt x="529470" y="121919"/>
                </a:lnTo>
                <a:lnTo>
                  <a:pt x="551439" y="125729"/>
                </a:lnTo>
                <a:lnTo>
                  <a:pt x="576066" y="120649"/>
                </a:lnTo>
                <a:lnTo>
                  <a:pt x="596208" y="106679"/>
                </a:lnTo>
                <a:lnTo>
                  <a:pt x="599607" y="101599"/>
                </a:lnTo>
                <a:lnTo>
                  <a:pt x="550792" y="101599"/>
                </a:lnTo>
                <a:lnTo>
                  <a:pt x="535733" y="99059"/>
                </a:lnTo>
                <a:lnTo>
                  <a:pt x="523403" y="90169"/>
                </a:lnTo>
                <a:lnTo>
                  <a:pt x="515073" y="77469"/>
                </a:lnTo>
                <a:lnTo>
                  <a:pt x="514517" y="74929"/>
                </a:lnTo>
                <a:close/>
              </a:path>
              <a:path w="615314" h="554989">
                <a:moveTo>
                  <a:pt x="600203" y="24129"/>
                </a:moveTo>
                <a:lnTo>
                  <a:pt x="550792" y="24129"/>
                </a:lnTo>
                <a:lnTo>
                  <a:pt x="565853" y="26669"/>
                </a:lnTo>
                <a:lnTo>
                  <a:pt x="578187" y="35559"/>
                </a:lnTo>
                <a:lnTo>
                  <a:pt x="586521" y="48259"/>
                </a:lnTo>
                <a:lnTo>
                  <a:pt x="589581" y="63499"/>
                </a:lnTo>
                <a:lnTo>
                  <a:pt x="586521" y="77469"/>
                </a:lnTo>
                <a:lnTo>
                  <a:pt x="578187" y="90169"/>
                </a:lnTo>
                <a:lnTo>
                  <a:pt x="565853" y="99059"/>
                </a:lnTo>
                <a:lnTo>
                  <a:pt x="550792" y="101599"/>
                </a:lnTo>
                <a:lnTo>
                  <a:pt x="599607" y="101599"/>
                </a:lnTo>
                <a:lnTo>
                  <a:pt x="609804" y="86359"/>
                </a:lnTo>
                <a:lnTo>
                  <a:pt x="614794" y="62229"/>
                </a:lnTo>
                <a:lnTo>
                  <a:pt x="609703" y="38099"/>
                </a:lnTo>
                <a:lnTo>
                  <a:pt x="600203" y="24129"/>
                </a:lnTo>
                <a:close/>
              </a:path>
            </a:pathLst>
          </a:custGeom>
          <a:solidFill>
            <a:srgbClr val="C2C1C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5009809" y="5865393"/>
            <a:ext cx="109255" cy="127355"/>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txBox="1"/>
          <p:nvPr/>
        </p:nvSpPr>
        <p:spPr>
          <a:xfrm>
            <a:off x="1738693" y="3034093"/>
            <a:ext cx="1264285" cy="299085"/>
          </a:xfrm>
          <a:prstGeom prst="rect">
            <a:avLst/>
          </a:prstGeom>
          <a:solidFill>
            <a:srgbClr val="0078D3"/>
          </a:solidFill>
        </p:spPr>
        <p:txBody>
          <a:bodyPr vert="horz" wrap="square" lIns="0" tIns="22860" rIns="0" bIns="0" rtlCol="0">
            <a:spAutoFit/>
          </a:bodyPr>
          <a:lstStyle/>
          <a:p>
            <a:pPr marL="287020" marR="0" lvl="0" indent="0" algn="l" defTabSz="914400" rtl="0" eaLnBrk="1" fontAlgn="auto" latinLnBrk="0" hangingPunct="1">
              <a:lnSpc>
                <a:spcPct val="100000"/>
              </a:lnSpc>
              <a:spcBef>
                <a:spcPts val="180"/>
              </a:spcBef>
              <a:spcAft>
                <a:spcPts val="0"/>
              </a:spcAft>
              <a:buClrTx/>
              <a:buSzTx/>
              <a:buFontTx/>
              <a:buNone/>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Learner</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49" name="object 49"/>
          <p:cNvSpPr txBox="1"/>
          <p:nvPr/>
        </p:nvSpPr>
        <p:spPr>
          <a:xfrm>
            <a:off x="1010818" y="5480710"/>
            <a:ext cx="696595" cy="294640"/>
          </a:xfrm>
          <a:prstGeom prst="rect">
            <a:avLst/>
          </a:prstGeom>
        </p:spPr>
        <p:txBody>
          <a:bodyPr vert="horz" wrap="square" lIns="0" tIns="14605" rIns="0" bIns="0" rtlCol="0">
            <a:spAutoFit/>
          </a:bodyPr>
          <a:lstStyle/>
          <a:p>
            <a:pPr marL="12700" marR="0" lvl="0" indent="0" algn="l" defTabSz="914400" rtl="0" eaLnBrk="1" fontAlgn="auto" latinLnBrk="0" hangingPunct="1">
              <a:lnSpc>
                <a:spcPct val="100000"/>
              </a:lnSpc>
              <a:spcBef>
                <a:spcPts val="115"/>
              </a:spcBef>
              <a:spcAft>
                <a:spcPts val="0"/>
              </a:spcAft>
              <a:buClrTx/>
              <a:buSzTx/>
              <a:buFontTx/>
              <a:buNone/>
              <a:tabLst/>
              <a:defRPr/>
            </a:pPr>
            <a:r>
              <a:rPr kumimoji="0" sz="1750" b="0" i="0" u="none" strike="noStrike" kern="1200" cap="none" spc="-40" normalizeH="0" baseline="0" noProof="0" dirty="0">
                <a:ln>
                  <a:noFill/>
                </a:ln>
                <a:solidFill>
                  <a:prstClr val="black"/>
                </a:solidFill>
                <a:effectLst/>
                <a:uLnTx/>
                <a:uFillTx/>
                <a:latin typeface="Calibri"/>
                <a:ea typeface="+mn-ea"/>
                <a:cs typeface="Calibri"/>
              </a:rPr>
              <a:t>Analyze</a:t>
            </a:r>
            <a:endParaRPr kumimoji="0" sz="1750" b="0" i="0" u="none" strike="noStrike" kern="1200" cap="none" spc="0" normalizeH="0" baseline="0" noProof="0">
              <a:ln>
                <a:noFill/>
              </a:ln>
              <a:solidFill>
                <a:prstClr val="black"/>
              </a:solidFill>
              <a:effectLst/>
              <a:uLnTx/>
              <a:uFillTx/>
              <a:latin typeface="Calibri"/>
              <a:ea typeface="+mn-ea"/>
              <a:cs typeface="Calibri"/>
            </a:endParaRPr>
          </a:p>
        </p:txBody>
      </p:sp>
      <p:sp>
        <p:nvSpPr>
          <p:cNvPr id="50" name="object 50"/>
          <p:cNvSpPr txBox="1"/>
          <p:nvPr/>
        </p:nvSpPr>
        <p:spPr>
          <a:xfrm>
            <a:off x="1052880" y="4506214"/>
            <a:ext cx="666115" cy="294640"/>
          </a:xfrm>
          <a:prstGeom prst="rect">
            <a:avLst/>
          </a:prstGeom>
        </p:spPr>
        <p:txBody>
          <a:bodyPr vert="horz" wrap="square" lIns="0" tIns="13970" rIns="0" bIns="0" rtlCol="0">
            <a:spAutoFit/>
          </a:bodyPr>
          <a:lstStyle/>
          <a:p>
            <a:pPr marL="12700" marR="0" lvl="0" indent="0" algn="l" defTabSz="914400" rtl="0" eaLnBrk="1" fontAlgn="auto" latinLnBrk="0" hangingPunct="1">
              <a:lnSpc>
                <a:spcPct val="100000"/>
              </a:lnSpc>
              <a:spcBef>
                <a:spcPts val="110"/>
              </a:spcBef>
              <a:spcAft>
                <a:spcPts val="0"/>
              </a:spcAft>
              <a:buClrTx/>
              <a:buSzTx/>
              <a:buFontTx/>
              <a:buNone/>
              <a:tabLst/>
              <a:defRPr/>
            </a:pPr>
            <a:r>
              <a:rPr kumimoji="0" sz="1750" b="0" i="0" u="none" strike="noStrike" kern="1200" cap="none" spc="-50" normalizeH="0" baseline="0" noProof="0" dirty="0">
                <a:ln>
                  <a:noFill/>
                </a:ln>
                <a:solidFill>
                  <a:prstClr val="black"/>
                </a:solidFill>
                <a:effectLst/>
                <a:uLnTx/>
                <a:uFillTx/>
                <a:latin typeface="Calibri"/>
                <a:ea typeface="+mn-ea"/>
                <a:cs typeface="Calibri"/>
              </a:rPr>
              <a:t>Updat</a:t>
            </a:r>
            <a:r>
              <a:rPr kumimoji="0" sz="1750" b="0" i="0" u="none" strike="noStrike" kern="1200" cap="none" spc="5" normalizeH="0" baseline="0" noProof="0" dirty="0">
                <a:ln>
                  <a:noFill/>
                </a:ln>
                <a:solidFill>
                  <a:prstClr val="black"/>
                </a:solidFill>
                <a:effectLst/>
                <a:uLnTx/>
                <a:uFillTx/>
                <a:latin typeface="Calibri"/>
                <a:ea typeface="+mn-ea"/>
                <a:cs typeface="Calibri"/>
              </a:rPr>
              <a:t>e</a:t>
            </a:r>
            <a:endParaRPr kumimoji="0" sz="1750" b="0" i="0" u="none" strike="noStrike" kern="1200" cap="none" spc="0" normalizeH="0" baseline="0" noProof="0">
              <a:ln>
                <a:noFill/>
              </a:ln>
              <a:solidFill>
                <a:prstClr val="black"/>
              </a:solidFill>
              <a:effectLst/>
              <a:uLnTx/>
              <a:uFillTx/>
              <a:latin typeface="Calibri"/>
              <a:ea typeface="+mn-ea"/>
              <a:cs typeface="Calibri"/>
            </a:endParaRPr>
          </a:p>
        </p:txBody>
      </p:sp>
      <p:sp>
        <p:nvSpPr>
          <p:cNvPr id="51" name="object 51"/>
          <p:cNvSpPr txBox="1"/>
          <p:nvPr/>
        </p:nvSpPr>
        <p:spPr>
          <a:xfrm>
            <a:off x="1052880" y="3609543"/>
            <a:ext cx="633095" cy="294640"/>
          </a:xfrm>
          <a:prstGeom prst="rect">
            <a:avLst/>
          </a:prstGeom>
        </p:spPr>
        <p:txBody>
          <a:bodyPr vert="horz" wrap="square" lIns="0" tIns="14604" rIns="0" bIns="0" rtlCol="0">
            <a:spAutoFit/>
          </a:bodyPr>
          <a:lstStyle/>
          <a:p>
            <a:pPr marL="12700" marR="0" lvl="0" indent="0" algn="l" defTabSz="914400" rtl="0" eaLnBrk="1" fontAlgn="auto" latinLnBrk="0" hangingPunct="1">
              <a:lnSpc>
                <a:spcPct val="100000"/>
              </a:lnSpc>
              <a:spcBef>
                <a:spcPts val="114"/>
              </a:spcBef>
              <a:spcAft>
                <a:spcPts val="0"/>
              </a:spcAft>
              <a:buClrTx/>
              <a:buSzTx/>
              <a:buFontTx/>
              <a:buNone/>
              <a:tabLst/>
              <a:defRPr/>
            </a:pPr>
            <a:r>
              <a:rPr kumimoji="0" sz="1750" b="0" i="0" u="none" strike="noStrike" kern="1200" cap="none" spc="-40" normalizeH="0" baseline="0" noProof="0" dirty="0">
                <a:ln>
                  <a:noFill/>
                </a:ln>
                <a:solidFill>
                  <a:prstClr val="black"/>
                </a:solidFill>
                <a:effectLst/>
                <a:uLnTx/>
                <a:uFillTx/>
                <a:latin typeface="Calibri"/>
                <a:ea typeface="+mn-ea"/>
                <a:cs typeface="Calibri"/>
              </a:rPr>
              <a:t>Deploy</a:t>
            </a:r>
            <a:endParaRPr kumimoji="0" sz="1750" b="0" i="0" u="none" strike="noStrike" kern="1200" cap="none" spc="0" normalizeH="0" baseline="0" noProof="0">
              <a:ln>
                <a:noFill/>
              </a:ln>
              <a:solidFill>
                <a:prstClr val="black"/>
              </a:solidFill>
              <a:effectLst/>
              <a:uLnTx/>
              <a:uFillTx/>
              <a:latin typeface="Calibri"/>
              <a:ea typeface="+mn-ea"/>
              <a:cs typeface="Calibri"/>
            </a:endParaRPr>
          </a:p>
        </p:txBody>
      </p:sp>
      <p:sp>
        <p:nvSpPr>
          <p:cNvPr id="52" name="object 52"/>
          <p:cNvSpPr/>
          <p:nvPr/>
        </p:nvSpPr>
        <p:spPr>
          <a:xfrm>
            <a:off x="2070024" y="4475783"/>
            <a:ext cx="538240" cy="528513"/>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2046482" y="5430011"/>
            <a:ext cx="492759" cy="492759"/>
          </a:xfrm>
          <a:custGeom>
            <a:avLst/>
            <a:gdLst/>
            <a:ahLst/>
            <a:cxnLst/>
            <a:rect l="l" t="t" r="r" b="b"/>
            <a:pathLst>
              <a:path w="492760" h="492760">
                <a:moveTo>
                  <a:pt x="104036" y="37604"/>
                </a:moveTo>
                <a:lnTo>
                  <a:pt x="97221" y="44434"/>
                </a:lnTo>
                <a:lnTo>
                  <a:pt x="93790" y="46141"/>
                </a:lnTo>
                <a:lnTo>
                  <a:pt x="85271" y="54701"/>
                </a:lnTo>
                <a:lnTo>
                  <a:pt x="78456" y="58116"/>
                </a:lnTo>
                <a:lnTo>
                  <a:pt x="73344" y="63238"/>
                </a:lnTo>
                <a:lnTo>
                  <a:pt x="73344" y="64946"/>
                </a:lnTo>
                <a:lnTo>
                  <a:pt x="54579" y="83750"/>
                </a:lnTo>
                <a:lnTo>
                  <a:pt x="54579" y="85458"/>
                </a:lnTo>
                <a:lnTo>
                  <a:pt x="52875" y="87165"/>
                </a:lnTo>
                <a:lnTo>
                  <a:pt x="52875" y="88873"/>
                </a:lnTo>
                <a:lnTo>
                  <a:pt x="47741" y="93995"/>
                </a:lnTo>
                <a:lnTo>
                  <a:pt x="44333" y="100847"/>
                </a:lnTo>
                <a:lnTo>
                  <a:pt x="34110" y="114507"/>
                </a:lnTo>
                <a:lnTo>
                  <a:pt x="34110" y="116214"/>
                </a:lnTo>
                <a:lnTo>
                  <a:pt x="30703" y="119629"/>
                </a:lnTo>
                <a:lnTo>
                  <a:pt x="28999" y="123044"/>
                </a:lnTo>
                <a:lnTo>
                  <a:pt x="27295" y="128189"/>
                </a:lnTo>
                <a:lnTo>
                  <a:pt x="23865" y="135019"/>
                </a:lnTo>
                <a:lnTo>
                  <a:pt x="20457" y="140141"/>
                </a:lnTo>
                <a:lnTo>
                  <a:pt x="20457" y="141849"/>
                </a:lnTo>
                <a:lnTo>
                  <a:pt x="17049" y="148701"/>
                </a:lnTo>
                <a:lnTo>
                  <a:pt x="15345" y="157238"/>
                </a:lnTo>
                <a:lnTo>
                  <a:pt x="11938" y="164068"/>
                </a:lnTo>
                <a:lnTo>
                  <a:pt x="11938" y="165775"/>
                </a:lnTo>
                <a:lnTo>
                  <a:pt x="10234" y="169190"/>
                </a:lnTo>
                <a:lnTo>
                  <a:pt x="10234" y="172628"/>
                </a:lnTo>
                <a:lnTo>
                  <a:pt x="8530" y="174335"/>
                </a:lnTo>
                <a:lnTo>
                  <a:pt x="8530" y="176043"/>
                </a:lnTo>
                <a:lnTo>
                  <a:pt x="3419" y="196555"/>
                </a:lnTo>
                <a:lnTo>
                  <a:pt x="3419" y="203385"/>
                </a:lnTo>
                <a:lnTo>
                  <a:pt x="1715" y="210214"/>
                </a:lnTo>
                <a:lnTo>
                  <a:pt x="1715" y="217044"/>
                </a:lnTo>
                <a:lnTo>
                  <a:pt x="0" y="223897"/>
                </a:lnTo>
                <a:lnTo>
                  <a:pt x="0" y="264898"/>
                </a:lnTo>
                <a:lnTo>
                  <a:pt x="1715" y="266605"/>
                </a:lnTo>
                <a:lnTo>
                  <a:pt x="2008" y="274009"/>
                </a:lnTo>
                <a:lnTo>
                  <a:pt x="2780" y="280928"/>
                </a:lnTo>
                <a:lnTo>
                  <a:pt x="3871" y="287527"/>
                </a:lnTo>
                <a:lnTo>
                  <a:pt x="5122" y="293970"/>
                </a:lnTo>
                <a:lnTo>
                  <a:pt x="5122" y="295677"/>
                </a:lnTo>
                <a:lnTo>
                  <a:pt x="6826" y="299092"/>
                </a:lnTo>
                <a:lnTo>
                  <a:pt x="6826" y="300800"/>
                </a:lnTo>
                <a:lnTo>
                  <a:pt x="8397" y="307206"/>
                </a:lnTo>
                <a:lnTo>
                  <a:pt x="10447" y="313617"/>
                </a:lnTo>
                <a:lnTo>
                  <a:pt x="12816" y="320027"/>
                </a:lnTo>
                <a:lnTo>
                  <a:pt x="15345" y="326434"/>
                </a:lnTo>
                <a:lnTo>
                  <a:pt x="15345" y="331556"/>
                </a:lnTo>
                <a:lnTo>
                  <a:pt x="17049" y="333264"/>
                </a:lnTo>
                <a:lnTo>
                  <a:pt x="17049" y="334971"/>
                </a:lnTo>
                <a:lnTo>
                  <a:pt x="20457" y="340093"/>
                </a:lnTo>
                <a:lnTo>
                  <a:pt x="22161" y="346946"/>
                </a:lnTo>
                <a:lnTo>
                  <a:pt x="30703" y="364020"/>
                </a:lnTo>
                <a:lnTo>
                  <a:pt x="40926" y="377702"/>
                </a:lnTo>
                <a:lnTo>
                  <a:pt x="44333" y="384532"/>
                </a:lnTo>
                <a:lnTo>
                  <a:pt x="46037" y="386240"/>
                </a:lnTo>
                <a:lnTo>
                  <a:pt x="46037" y="387947"/>
                </a:lnTo>
                <a:lnTo>
                  <a:pt x="49468" y="393092"/>
                </a:lnTo>
                <a:lnTo>
                  <a:pt x="57987" y="401629"/>
                </a:lnTo>
                <a:lnTo>
                  <a:pt x="69581" y="415116"/>
                </a:lnTo>
                <a:lnTo>
                  <a:pt x="81650" y="427477"/>
                </a:lnTo>
                <a:lnTo>
                  <a:pt x="115567" y="453325"/>
                </a:lnTo>
                <a:lnTo>
                  <a:pt x="150287" y="471489"/>
                </a:lnTo>
                <a:lnTo>
                  <a:pt x="165420" y="476825"/>
                </a:lnTo>
                <a:lnTo>
                  <a:pt x="181330" y="482601"/>
                </a:lnTo>
                <a:lnTo>
                  <a:pt x="198055" y="487092"/>
                </a:lnTo>
                <a:lnTo>
                  <a:pt x="215069" y="490293"/>
                </a:lnTo>
                <a:lnTo>
                  <a:pt x="231938" y="492214"/>
                </a:lnTo>
                <a:lnTo>
                  <a:pt x="252406" y="492214"/>
                </a:lnTo>
                <a:lnTo>
                  <a:pt x="258799" y="492188"/>
                </a:lnTo>
                <a:lnTo>
                  <a:pt x="265197" y="492001"/>
                </a:lnTo>
                <a:lnTo>
                  <a:pt x="271594" y="491494"/>
                </a:lnTo>
                <a:lnTo>
                  <a:pt x="277987" y="490507"/>
                </a:lnTo>
                <a:lnTo>
                  <a:pt x="283098" y="490507"/>
                </a:lnTo>
                <a:lnTo>
                  <a:pt x="286506" y="488800"/>
                </a:lnTo>
                <a:lnTo>
                  <a:pt x="289936" y="488800"/>
                </a:lnTo>
                <a:lnTo>
                  <a:pt x="296752" y="487092"/>
                </a:lnTo>
                <a:lnTo>
                  <a:pt x="303579" y="487089"/>
                </a:lnTo>
                <a:lnTo>
                  <a:pt x="310383" y="485385"/>
                </a:lnTo>
                <a:lnTo>
                  <a:pt x="312086" y="483655"/>
                </a:lnTo>
                <a:lnTo>
                  <a:pt x="318924" y="483655"/>
                </a:lnTo>
                <a:lnTo>
                  <a:pt x="344505" y="473410"/>
                </a:lnTo>
                <a:lnTo>
                  <a:pt x="346209" y="473410"/>
                </a:lnTo>
                <a:lnTo>
                  <a:pt x="347912" y="471702"/>
                </a:lnTo>
                <a:lnTo>
                  <a:pt x="351320" y="471702"/>
                </a:lnTo>
                <a:lnTo>
                  <a:pt x="358135" y="468288"/>
                </a:lnTo>
                <a:lnTo>
                  <a:pt x="366677" y="463165"/>
                </a:lnTo>
                <a:lnTo>
                  <a:pt x="373493" y="459728"/>
                </a:lnTo>
                <a:lnTo>
                  <a:pt x="375197" y="459728"/>
                </a:lnTo>
                <a:lnTo>
                  <a:pt x="375197" y="458020"/>
                </a:lnTo>
                <a:lnTo>
                  <a:pt x="376900" y="458020"/>
                </a:lnTo>
                <a:lnTo>
                  <a:pt x="383716" y="454605"/>
                </a:lnTo>
                <a:lnTo>
                  <a:pt x="388850" y="449483"/>
                </a:lnTo>
                <a:lnTo>
                  <a:pt x="395665" y="446068"/>
                </a:lnTo>
                <a:lnTo>
                  <a:pt x="402481" y="439238"/>
                </a:lnTo>
                <a:lnTo>
                  <a:pt x="405888" y="437531"/>
                </a:lnTo>
                <a:lnTo>
                  <a:pt x="414430" y="428971"/>
                </a:lnTo>
                <a:lnTo>
                  <a:pt x="421246" y="425556"/>
                </a:lnTo>
                <a:lnTo>
                  <a:pt x="426357" y="420434"/>
                </a:lnTo>
                <a:lnTo>
                  <a:pt x="426357" y="418726"/>
                </a:lnTo>
                <a:lnTo>
                  <a:pt x="445122" y="399922"/>
                </a:lnTo>
                <a:lnTo>
                  <a:pt x="445122" y="398214"/>
                </a:lnTo>
                <a:lnTo>
                  <a:pt x="446826" y="396507"/>
                </a:lnTo>
                <a:lnTo>
                  <a:pt x="446826" y="394800"/>
                </a:lnTo>
                <a:lnTo>
                  <a:pt x="451938" y="389677"/>
                </a:lnTo>
                <a:lnTo>
                  <a:pt x="455345" y="382825"/>
                </a:lnTo>
                <a:lnTo>
                  <a:pt x="465591" y="369165"/>
                </a:lnTo>
                <a:lnTo>
                  <a:pt x="465591" y="367458"/>
                </a:lnTo>
                <a:lnTo>
                  <a:pt x="468999" y="360605"/>
                </a:lnTo>
                <a:lnTo>
                  <a:pt x="472406" y="357190"/>
                </a:lnTo>
                <a:lnTo>
                  <a:pt x="474110" y="352068"/>
                </a:lnTo>
                <a:lnTo>
                  <a:pt x="475814" y="348653"/>
                </a:lnTo>
                <a:lnTo>
                  <a:pt x="479222" y="343531"/>
                </a:lnTo>
                <a:lnTo>
                  <a:pt x="479222" y="341824"/>
                </a:lnTo>
                <a:lnTo>
                  <a:pt x="482652" y="334971"/>
                </a:lnTo>
                <a:lnTo>
                  <a:pt x="484356" y="328141"/>
                </a:lnTo>
                <a:lnTo>
                  <a:pt x="487764" y="319604"/>
                </a:lnTo>
                <a:lnTo>
                  <a:pt x="487764" y="317897"/>
                </a:lnTo>
                <a:lnTo>
                  <a:pt x="489467" y="314459"/>
                </a:lnTo>
                <a:lnTo>
                  <a:pt x="489467" y="311044"/>
                </a:lnTo>
                <a:lnTo>
                  <a:pt x="491171" y="309337"/>
                </a:lnTo>
                <a:lnTo>
                  <a:pt x="491277" y="307206"/>
                </a:lnTo>
                <a:lnTo>
                  <a:pt x="492489" y="302348"/>
                </a:lnTo>
                <a:lnTo>
                  <a:pt x="492489" y="180778"/>
                </a:lnTo>
                <a:lnTo>
                  <a:pt x="491171" y="179458"/>
                </a:lnTo>
                <a:lnTo>
                  <a:pt x="491171" y="176043"/>
                </a:lnTo>
                <a:lnTo>
                  <a:pt x="489467" y="170898"/>
                </a:lnTo>
                <a:lnTo>
                  <a:pt x="489467" y="169190"/>
                </a:lnTo>
                <a:lnTo>
                  <a:pt x="486060" y="162361"/>
                </a:lnTo>
                <a:lnTo>
                  <a:pt x="486060" y="158946"/>
                </a:lnTo>
                <a:lnTo>
                  <a:pt x="484356" y="153823"/>
                </a:lnTo>
                <a:lnTo>
                  <a:pt x="484356" y="152116"/>
                </a:lnTo>
                <a:lnTo>
                  <a:pt x="482652" y="152116"/>
                </a:lnTo>
                <a:lnTo>
                  <a:pt x="482652" y="148701"/>
                </a:lnTo>
                <a:lnTo>
                  <a:pt x="480925" y="143556"/>
                </a:lnTo>
                <a:lnTo>
                  <a:pt x="477518" y="140141"/>
                </a:lnTo>
                <a:lnTo>
                  <a:pt x="475814" y="135019"/>
                </a:lnTo>
                <a:lnTo>
                  <a:pt x="472406" y="129897"/>
                </a:lnTo>
                <a:lnTo>
                  <a:pt x="470702" y="124774"/>
                </a:lnTo>
                <a:lnTo>
                  <a:pt x="467295" y="119629"/>
                </a:lnTo>
                <a:lnTo>
                  <a:pt x="467295" y="116214"/>
                </a:lnTo>
                <a:lnTo>
                  <a:pt x="465591" y="116214"/>
                </a:lnTo>
                <a:lnTo>
                  <a:pt x="462183" y="109385"/>
                </a:lnTo>
                <a:lnTo>
                  <a:pt x="458776" y="105970"/>
                </a:lnTo>
                <a:lnTo>
                  <a:pt x="453641" y="95702"/>
                </a:lnTo>
                <a:lnTo>
                  <a:pt x="446826" y="88873"/>
                </a:lnTo>
                <a:lnTo>
                  <a:pt x="445122" y="85458"/>
                </a:lnTo>
                <a:lnTo>
                  <a:pt x="436603" y="76921"/>
                </a:lnTo>
                <a:lnTo>
                  <a:pt x="433195" y="70068"/>
                </a:lnTo>
                <a:lnTo>
                  <a:pt x="428061" y="64946"/>
                </a:lnTo>
                <a:lnTo>
                  <a:pt x="426357" y="64946"/>
                </a:lnTo>
                <a:lnTo>
                  <a:pt x="407592" y="46141"/>
                </a:lnTo>
                <a:lnTo>
                  <a:pt x="405888" y="46141"/>
                </a:lnTo>
                <a:lnTo>
                  <a:pt x="404185" y="44434"/>
                </a:lnTo>
                <a:lnTo>
                  <a:pt x="402481" y="44434"/>
                </a:lnTo>
                <a:lnTo>
                  <a:pt x="397369" y="39311"/>
                </a:lnTo>
                <a:lnTo>
                  <a:pt x="104036" y="39311"/>
                </a:lnTo>
                <a:lnTo>
                  <a:pt x="104036" y="37604"/>
                </a:lnTo>
                <a:close/>
              </a:path>
              <a:path w="492760" h="492760">
                <a:moveTo>
                  <a:pt x="322332" y="1702"/>
                </a:moveTo>
                <a:lnTo>
                  <a:pt x="177369" y="1702"/>
                </a:lnTo>
                <a:lnTo>
                  <a:pt x="170554" y="5140"/>
                </a:lnTo>
                <a:lnTo>
                  <a:pt x="167123" y="5140"/>
                </a:lnTo>
                <a:lnTo>
                  <a:pt x="163716" y="6847"/>
                </a:lnTo>
                <a:lnTo>
                  <a:pt x="160308" y="6847"/>
                </a:lnTo>
                <a:lnTo>
                  <a:pt x="160308" y="8555"/>
                </a:lnTo>
                <a:lnTo>
                  <a:pt x="156900" y="8555"/>
                </a:lnTo>
                <a:lnTo>
                  <a:pt x="151789" y="10262"/>
                </a:lnTo>
                <a:lnTo>
                  <a:pt x="148381" y="13677"/>
                </a:lnTo>
                <a:lnTo>
                  <a:pt x="143247" y="15385"/>
                </a:lnTo>
                <a:lnTo>
                  <a:pt x="138135" y="18799"/>
                </a:lnTo>
                <a:lnTo>
                  <a:pt x="133024" y="20507"/>
                </a:lnTo>
                <a:lnTo>
                  <a:pt x="127912" y="23922"/>
                </a:lnTo>
                <a:lnTo>
                  <a:pt x="124505" y="23922"/>
                </a:lnTo>
                <a:lnTo>
                  <a:pt x="124505" y="25629"/>
                </a:lnTo>
                <a:lnTo>
                  <a:pt x="117667" y="29067"/>
                </a:lnTo>
                <a:lnTo>
                  <a:pt x="114259" y="32482"/>
                </a:lnTo>
                <a:lnTo>
                  <a:pt x="104036" y="37604"/>
                </a:lnTo>
                <a:lnTo>
                  <a:pt x="104036" y="39311"/>
                </a:lnTo>
                <a:lnTo>
                  <a:pt x="397369" y="39311"/>
                </a:lnTo>
                <a:lnTo>
                  <a:pt x="390554" y="35897"/>
                </a:lnTo>
                <a:lnTo>
                  <a:pt x="376900" y="25629"/>
                </a:lnTo>
                <a:lnTo>
                  <a:pt x="375196" y="25629"/>
                </a:lnTo>
                <a:lnTo>
                  <a:pt x="371789" y="22214"/>
                </a:lnTo>
                <a:lnTo>
                  <a:pt x="368381" y="20507"/>
                </a:lnTo>
                <a:lnTo>
                  <a:pt x="363270" y="18799"/>
                </a:lnTo>
                <a:lnTo>
                  <a:pt x="356432" y="15385"/>
                </a:lnTo>
                <a:lnTo>
                  <a:pt x="351320" y="11970"/>
                </a:lnTo>
                <a:lnTo>
                  <a:pt x="349616" y="11970"/>
                </a:lnTo>
                <a:lnTo>
                  <a:pt x="342801" y="8555"/>
                </a:lnTo>
                <a:lnTo>
                  <a:pt x="334259" y="6847"/>
                </a:lnTo>
                <a:lnTo>
                  <a:pt x="327444" y="3410"/>
                </a:lnTo>
                <a:lnTo>
                  <a:pt x="325740" y="3410"/>
                </a:lnTo>
                <a:lnTo>
                  <a:pt x="322332" y="1702"/>
                </a:lnTo>
                <a:close/>
              </a:path>
              <a:path w="492760" h="492760">
                <a:moveTo>
                  <a:pt x="317225" y="0"/>
                </a:moveTo>
                <a:lnTo>
                  <a:pt x="184171" y="0"/>
                </a:lnTo>
                <a:lnTo>
                  <a:pt x="179073" y="1702"/>
                </a:lnTo>
                <a:lnTo>
                  <a:pt x="318924" y="1702"/>
                </a:lnTo>
                <a:lnTo>
                  <a:pt x="317225" y="0"/>
                </a:lnTo>
                <a:close/>
              </a:path>
            </a:pathLst>
          </a:custGeom>
          <a:solidFill>
            <a:srgbClr val="2E2E2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1819655" y="5831641"/>
            <a:ext cx="317500" cy="318135"/>
          </a:xfrm>
          <a:custGeom>
            <a:avLst/>
            <a:gdLst/>
            <a:ahLst/>
            <a:cxnLst/>
            <a:rect l="l" t="t" r="r" b="b"/>
            <a:pathLst>
              <a:path w="317500" h="318135">
                <a:moveTo>
                  <a:pt x="284813" y="0"/>
                </a:moveTo>
                <a:lnTo>
                  <a:pt x="1705" y="283702"/>
                </a:lnTo>
                <a:lnTo>
                  <a:pt x="0" y="290539"/>
                </a:lnTo>
                <a:lnTo>
                  <a:pt x="0" y="302503"/>
                </a:lnTo>
                <a:lnTo>
                  <a:pt x="1705" y="307630"/>
                </a:lnTo>
                <a:lnTo>
                  <a:pt x="5116" y="312757"/>
                </a:lnTo>
                <a:lnTo>
                  <a:pt x="10232" y="316175"/>
                </a:lnTo>
                <a:lnTo>
                  <a:pt x="15349" y="317885"/>
                </a:lnTo>
                <a:lnTo>
                  <a:pt x="27286" y="317885"/>
                </a:lnTo>
                <a:lnTo>
                  <a:pt x="34108" y="316175"/>
                </a:lnTo>
                <a:lnTo>
                  <a:pt x="317209" y="32464"/>
                </a:lnTo>
                <a:lnTo>
                  <a:pt x="284813"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2090816" y="5467616"/>
            <a:ext cx="409575" cy="410209"/>
          </a:xfrm>
          <a:custGeom>
            <a:avLst/>
            <a:gdLst/>
            <a:ahLst/>
            <a:cxnLst/>
            <a:rect l="l" t="t" r="r" b="b"/>
            <a:pathLst>
              <a:path w="409575" h="410210">
                <a:moveTo>
                  <a:pt x="204665" y="0"/>
                </a:moveTo>
                <a:lnTo>
                  <a:pt x="164164" y="3844"/>
                </a:lnTo>
                <a:lnTo>
                  <a:pt x="126220" y="15389"/>
                </a:lnTo>
                <a:lnTo>
                  <a:pt x="91249" y="34396"/>
                </a:lnTo>
                <a:lnTo>
                  <a:pt x="61406" y="59805"/>
                </a:lnTo>
                <a:lnTo>
                  <a:pt x="36030" y="89720"/>
                </a:lnTo>
                <a:lnTo>
                  <a:pt x="17061" y="124756"/>
                </a:lnTo>
                <a:lnTo>
                  <a:pt x="4696" y="162994"/>
                </a:lnTo>
                <a:lnTo>
                  <a:pt x="0" y="205074"/>
                </a:lnTo>
                <a:lnTo>
                  <a:pt x="1228" y="225540"/>
                </a:lnTo>
                <a:lnTo>
                  <a:pt x="10082" y="265175"/>
                </a:lnTo>
                <a:lnTo>
                  <a:pt x="25664" y="302025"/>
                </a:lnTo>
                <a:lnTo>
                  <a:pt x="47998" y="334171"/>
                </a:lnTo>
                <a:lnTo>
                  <a:pt x="75849" y="362071"/>
                </a:lnTo>
                <a:lnTo>
                  <a:pt x="107930" y="384453"/>
                </a:lnTo>
                <a:lnTo>
                  <a:pt x="144713" y="400077"/>
                </a:lnTo>
                <a:lnTo>
                  <a:pt x="184255" y="408944"/>
                </a:lnTo>
                <a:lnTo>
                  <a:pt x="204665" y="410171"/>
                </a:lnTo>
                <a:lnTo>
                  <a:pt x="226060" y="408944"/>
                </a:lnTo>
                <a:lnTo>
                  <a:pt x="266294" y="400077"/>
                </a:lnTo>
                <a:lnTo>
                  <a:pt x="303094" y="384453"/>
                </a:lnTo>
                <a:lnTo>
                  <a:pt x="335181" y="362071"/>
                </a:lnTo>
                <a:lnTo>
                  <a:pt x="363032" y="334171"/>
                </a:lnTo>
                <a:lnTo>
                  <a:pt x="385360" y="302025"/>
                </a:lnTo>
                <a:lnTo>
                  <a:pt x="400682" y="265175"/>
                </a:lnTo>
                <a:lnTo>
                  <a:pt x="408349" y="225540"/>
                </a:lnTo>
                <a:lnTo>
                  <a:pt x="409307" y="205074"/>
                </a:lnTo>
                <a:lnTo>
                  <a:pt x="408349" y="183634"/>
                </a:lnTo>
                <a:lnTo>
                  <a:pt x="400682" y="143315"/>
                </a:lnTo>
                <a:lnTo>
                  <a:pt x="385360" y="106437"/>
                </a:lnTo>
                <a:lnTo>
                  <a:pt x="363032" y="74282"/>
                </a:lnTo>
                <a:lnTo>
                  <a:pt x="335181" y="46382"/>
                </a:lnTo>
                <a:lnTo>
                  <a:pt x="303094" y="24010"/>
                </a:lnTo>
                <a:lnTo>
                  <a:pt x="266294" y="8653"/>
                </a:lnTo>
                <a:lnTo>
                  <a:pt x="226060" y="960"/>
                </a:lnTo>
                <a:lnTo>
                  <a:pt x="204665" y="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2016637" y="3523090"/>
            <a:ext cx="621472" cy="873649"/>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2260600" y="5122926"/>
            <a:ext cx="110236" cy="216535"/>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p:nvPr/>
        </p:nvSpPr>
        <p:spPr>
          <a:xfrm>
            <a:off x="2389441" y="1747710"/>
            <a:ext cx="134112" cy="134112"/>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2705417" y="1962467"/>
            <a:ext cx="134112" cy="134239"/>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2439416" y="2185161"/>
            <a:ext cx="118745" cy="118745"/>
          </a:xfrm>
          <a:custGeom>
            <a:avLst/>
            <a:gdLst/>
            <a:ahLst/>
            <a:cxnLst/>
            <a:rect l="l" t="t" r="r" b="b"/>
            <a:pathLst>
              <a:path w="118744" h="118744">
                <a:moveTo>
                  <a:pt x="59054" y="0"/>
                </a:moveTo>
                <a:lnTo>
                  <a:pt x="36058" y="4657"/>
                </a:lnTo>
                <a:lnTo>
                  <a:pt x="17287" y="17351"/>
                </a:lnTo>
                <a:lnTo>
                  <a:pt x="4637" y="36165"/>
                </a:lnTo>
                <a:lnTo>
                  <a:pt x="0" y="59182"/>
                </a:lnTo>
                <a:lnTo>
                  <a:pt x="4637" y="82252"/>
                </a:lnTo>
                <a:lnTo>
                  <a:pt x="17287" y="101060"/>
                </a:lnTo>
                <a:lnTo>
                  <a:pt x="36058" y="113724"/>
                </a:lnTo>
                <a:lnTo>
                  <a:pt x="59054" y="118363"/>
                </a:lnTo>
                <a:lnTo>
                  <a:pt x="82125" y="113724"/>
                </a:lnTo>
                <a:lnTo>
                  <a:pt x="100933" y="101060"/>
                </a:lnTo>
                <a:lnTo>
                  <a:pt x="113597" y="82252"/>
                </a:lnTo>
                <a:lnTo>
                  <a:pt x="118236" y="59182"/>
                </a:lnTo>
                <a:lnTo>
                  <a:pt x="113597" y="36165"/>
                </a:lnTo>
                <a:lnTo>
                  <a:pt x="100933" y="17351"/>
                </a:lnTo>
                <a:lnTo>
                  <a:pt x="82125" y="4657"/>
                </a:lnTo>
                <a:lnTo>
                  <a:pt x="59054" y="0"/>
                </a:lnTo>
                <a:close/>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bject 61"/>
          <p:cNvSpPr/>
          <p:nvPr/>
        </p:nvSpPr>
        <p:spPr>
          <a:xfrm>
            <a:off x="2657157" y="2404554"/>
            <a:ext cx="134112" cy="135636"/>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p:nvPr/>
        </p:nvSpPr>
        <p:spPr>
          <a:xfrm>
            <a:off x="2163762" y="2507297"/>
            <a:ext cx="134112" cy="134112"/>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3" name="object 63"/>
          <p:cNvSpPr/>
          <p:nvPr/>
        </p:nvSpPr>
        <p:spPr>
          <a:xfrm>
            <a:off x="1724850" y="2273744"/>
            <a:ext cx="134112" cy="135762"/>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2134361" y="2015617"/>
            <a:ext cx="118745" cy="118745"/>
          </a:xfrm>
          <a:custGeom>
            <a:avLst/>
            <a:gdLst/>
            <a:ahLst/>
            <a:cxnLst/>
            <a:rect l="l" t="t" r="r" b="b"/>
            <a:pathLst>
              <a:path w="118744" h="118744">
                <a:moveTo>
                  <a:pt x="59055" y="0"/>
                </a:moveTo>
                <a:lnTo>
                  <a:pt x="36058" y="4637"/>
                </a:lnTo>
                <a:lnTo>
                  <a:pt x="17287" y="17287"/>
                </a:lnTo>
                <a:lnTo>
                  <a:pt x="4637" y="36058"/>
                </a:lnTo>
                <a:lnTo>
                  <a:pt x="0" y="59055"/>
                </a:lnTo>
                <a:lnTo>
                  <a:pt x="4637" y="82125"/>
                </a:lnTo>
                <a:lnTo>
                  <a:pt x="17287" y="100933"/>
                </a:lnTo>
                <a:lnTo>
                  <a:pt x="36058" y="113597"/>
                </a:lnTo>
                <a:lnTo>
                  <a:pt x="59055" y="118237"/>
                </a:lnTo>
                <a:lnTo>
                  <a:pt x="82125" y="113597"/>
                </a:lnTo>
                <a:lnTo>
                  <a:pt x="100933" y="100933"/>
                </a:lnTo>
                <a:lnTo>
                  <a:pt x="113597" y="82125"/>
                </a:lnTo>
                <a:lnTo>
                  <a:pt x="118237" y="59055"/>
                </a:lnTo>
                <a:lnTo>
                  <a:pt x="113597" y="36058"/>
                </a:lnTo>
                <a:lnTo>
                  <a:pt x="100933" y="17287"/>
                </a:lnTo>
                <a:lnTo>
                  <a:pt x="82125" y="4637"/>
                </a:lnTo>
                <a:lnTo>
                  <a:pt x="59055" y="0"/>
                </a:lnTo>
                <a:close/>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p:nvPr/>
        </p:nvSpPr>
        <p:spPr>
          <a:xfrm>
            <a:off x="1860423" y="1872360"/>
            <a:ext cx="120014" cy="120014"/>
          </a:xfrm>
          <a:custGeom>
            <a:avLst/>
            <a:gdLst/>
            <a:ahLst/>
            <a:cxnLst/>
            <a:rect l="l" t="t" r="r" b="b"/>
            <a:pathLst>
              <a:path w="120014" h="120014">
                <a:moveTo>
                  <a:pt x="59181" y="0"/>
                </a:moveTo>
                <a:lnTo>
                  <a:pt x="36111" y="4895"/>
                </a:lnTo>
                <a:lnTo>
                  <a:pt x="17303" y="18113"/>
                </a:lnTo>
                <a:lnTo>
                  <a:pt x="4639" y="37451"/>
                </a:lnTo>
                <a:lnTo>
                  <a:pt x="0" y="60705"/>
                </a:lnTo>
                <a:lnTo>
                  <a:pt x="4639" y="83722"/>
                </a:lnTo>
                <a:lnTo>
                  <a:pt x="17303" y="102536"/>
                </a:lnTo>
                <a:lnTo>
                  <a:pt x="36111" y="115230"/>
                </a:lnTo>
                <a:lnTo>
                  <a:pt x="59181" y="119887"/>
                </a:lnTo>
                <a:lnTo>
                  <a:pt x="83079" y="115230"/>
                </a:lnTo>
                <a:lnTo>
                  <a:pt x="102346" y="102536"/>
                </a:lnTo>
                <a:lnTo>
                  <a:pt x="115206" y="83722"/>
                </a:lnTo>
                <a:lnTo>
                  <a:pt x="119887" y="60705"/>
                </a:lnTo>
                <a:lnTo>
                  <a:pt x="115206" y="37451"/>
                </a:lnTo>
                <a:lnTo>
                  <a:pt x="102346" y="18113"/>
                </a:lnTo>
                <a:lnTo>
                  <a:pt x="83079" y="4895"/>
                </a:lnTo>
                <a:lnTo>
                  <a:pt x="59181" y="0"/>
                </a:lnTo>
                <a:close/>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object 66"/>
          <p:cNvSpPr/>
          <p:nvPr/>
        </p:nvSpPr>
        <p:spPr>
          <a:xfrm>
            <a:off x="1970913" y="1962657"/>
            <a:ext cx="163830" cy="85725"/>
          </a:xfrm>
          <a:custGeom>
            <a:avLst/>
            <a:gdLst/>
            <a:ahLst/>
            <a:cxnLst/>
            <a:rect l="l" t="t" r="r" b="b"/>
            <a:pathLst>
              <a:path w="163830" h="85725">
                <a:moveTo>
                  <a:pt x="0" y="0"/>
                </a:moveTo>
                <a:lnTo>
                  <a:pt x="94493" y="49486"/>
                </a:lnTo>
                <a:lnTo>
                  <a:pt x="143017" y="74898"/>
                </a:lnTo>
                <a:lnTo>
                  <a:pt x="160895" y="84260"/>
                </a:lnTo>
                <a:lnTo>
                  <a:pt x="163449" y="85597"/>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object 67"/>
          <p:cNvSpPr/>
          <p:nvPr/>
        </p:nvSpPr>
        <p:spPr>
          <a:xfrm>
            <a:off x="2243327" y="2105786"/>
            <a:ext cx="205740" cy="107950"/>
          </a:xfrm>
          <a:custGeom>
            <a:avLst/>
            <a:gdLst/>
            <a:ahLst/>
            <a:cxnLst/>
            <a:rect l="l" t="t" r="r" b="b"/>
            <a:pathLst>
              <a:path w="205739" h="107950">
                <a:moveTo>
                  <a:pt x="0" y="0"/>
                </a:moveTo>
                <a:lnTo>
                  <a:pt x="118723" y="62114"/>
                </a:lnTo>
                <a:lnTo>
                  <a:pt x="179689" y="94011"/>
                </a:lnTo>
                <a:lnTo>
                  <a:pt x="202150" y="105763"/>
                </a:lnTo>
                <a:lnTo>
                  <a:pt x="205359" y="107441"/>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8"/>
          <p:cNvSpPr/>
          <p:nvPr/>
        </p:nvSpPr>
        <p:spPr>
          <a:xfrm>
            <a:off x="1851025" y="2244344"/>
            <a:ext cx="588645" cy="96520"/>
          </a:xfrm>
          <a:custGeom>
            <a:avLst/>
            <a:gdLst/>
            <a:ahLst/>
            <a:cxnLst/>
            <a:rect l="l" t="t" r="r" b="b"/>
            <a:pathLst>
              <a:path w="588644" h="96519">
                <a:moveTo>
                  <a:pt x="588391" y="0"/>
                </a:moveTo>
                <a:lnTo>
                  <a:pt x="248227" y="55800"/>
                </a:lnTo>
                <a:lnTo>
                  <a:pt x="73548" y="84454"/>
                </a:lnTo>
                <a:lnTo>
                  <a:pt x="9193" y="95011"/>
                </a:lnTo>
                <a:lnTo>
                  <a:pt x="0" y="96519"/>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p:nvPr/>
        </p:nvSpPr>
        <p:spPr>
          <a:xfrm>
            <a:off x="1843277" y="2370454"/>
            <a:ext cx="337820" cy="171450"/>
          </a:xfrm>
          <a:custGeom>
            <a:avLst/>
            <a:gdLst/>
            <a:ahLst/>
            <a:cxnLst/>
            <a:rect l="l" t="t" r="r" b="b"/>
            <a:pathLst>
              <a:path w="337819" h="171450">
                <a:moveTo>
                  <a:pt x="0" y="0"/>
                </a:moveTo>
                <a:lnTo>
                  <a:pt x="195228" y="98972"/>
                </a:lnTo>
                <a:lnTo>
                  <a:pt x="295481" y="149796"/>
                </a:lnTo>
                <a:lnTo>
                  <a:pt x="332416" y="168521"/>
                </a:lnTo>
                <a:lnTo>
                  <a:pt x="337693" y="171196"/>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object 70"/>
          <p:cNvSpPr/>
          <p:nvPr/>
        </p:nvSpPr>
        <p:spPr>
          <a:xfrm>
            <a:off x="2289936" y="2501138"/>
            <a:ext cx="381635" cy="73660"/>
          </a:xfrm>
          <a:custGeom>
            <a:avLst/>
            <a:gdLst/>
            <a:ahLst/>
            <a:cxnLst/>
            <a:rect l="l" t="t" r="r" b="b"/>
            <a:pathLst>
              <a:path w="381635" h="73660">
                <a:moveTo>
                  <a:pt x="0" y="73151"/>
                </a:moveTo>
                <a:lnTo>
                  <a:pt x="220485" y="30861"/>
                </a:lnTo>
                <a:lnTo>
                  <a:pt x="333708" y="9144"/>
                </a:lnTo>
                <a:lnTo>
                  <a:pt x="375421" y="1143"/>
                </a:lnTo>
                <a:lnTo>
                  <a:pt x="381381" y="0"/>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p:nvPr/>
        </p:nvSpPr>
        <p:spPr>
          <a:xfrm>
            <a:off x="1980310" y="1814829"/>
            <a:ext cx="417195" cy="102870"/>
          </a:xfrm>
          <a:custGeom>
            <a:avLst/>
            <a:gdLst/>
            <a:ahLst/>
            <a:cxnLst/>
            <a:rect l="l" t="t" r="r" b="b"/>
            <a:pathLst>
              <a:path w="417194" h="102869">
                <a:moveTo>
                  <a:pt x="417068" y="0"/>
                </a:moveTo>
                <a:lnTo>
                  <a:pt x="175950" y="59398"/>
                </a:lnTo>
                <a:lnTo>
                  <a:pt x="52133" y="89900"/>
                </a:lnTo>
                <a:lnTo>
                  <a:pt x="6516" y="101137"/>
                </a:lnTo>
                <a:lnTo>
                  <a:pt x="0" y="102743"/>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2" name="object 72"/>
          <p:cNvSpPr/>
          <p:nvPr/>
        </p:nvSpPr>
        <p:spPr>
          <a:xfrm>
            <a:off x="2506345" y="1847469"/>
            <a:ext cx="217804" cy="143510"/>
          </a:xfrm>
          <a:custGeom>
            <a:avLst/>
            <a:gdLst/>
            <a:ahLst/>
            <a:cxnLst/>
            <a:rect l="l" t="t" r="r" b="b"/>
            <a:pathLst>
              <a:path w="217805" h="143510">
                <a:moveTo>
                  <a:pt x="0" y="0"/>
                </a:moveTo>
                <a:lnTo>
                  <a:pt x="125918" y="82819"/>
                </a:lnTo>
                <a:lnTo>
                  <a:pt x="190579" y="125349"/>
                </a:lnTo>
                <a:lnTo>
                  <a:pt x="214401" y="141017"/>
                </a:lnTo>
                <a:lnTo>
                  <a:pt x="217805" y="143255"/>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3" name="object 73"/>
          <p:cNvSpPr/>
          <p:nvPr/>
        </p:nvSpPr>
        <p:spPr>
          <a:xfrm>
            <a:off x="2546730" y="2063876"/>
            <a:ext cx="177800" cy="144780"/>
          </a:xfrm>
          <a:custGeom>
            <a:avLst/>
            <a:gdLst/>
            <a:ahLst/>
            <a:cxnLst/>
            <a:rect l="l" t="t" r="r" b="b"/>
            <a:pathLst>
              <a:path w="177800" h="144780">
                <a:moveTo>
                  <a:pt x="177419" y="0"/>
                </a:moveTo>
                <a:lnTo>
                  <a:pt x="74848" y="83627"/>
                </a:lnTo>
                <a:lnTo>
                  <a:pt x="22177" y="126571"/>
                </a:lnTo>
                <a:lnTo>
                  <a:pt x="2772" y="142392"/>
                </a:lnTo>
                <a:lnTo>
                  <a:pt x="0" y="144652"/>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4" name="object 74"/>
          <p:cNvSpPr/>
          <p:nvPr/>
        </p:nvSpPr>
        <p:spPr>
          <a:xfrm>
            <a:off x="2271267" y="2295779"/>
            <a:ext cx="185420" cy="233679"/>
          </a:xfrm>
          <a:custGeom>
            <a:avLst/>
            <a:gdLst/>
            <a:ahLst/>
            <a:cxnLst/>
            <a:rect l="l" t="t" r="r" b="b"/>
            <a:pathLst>
              <a:path w="185419" h="233680">
                <a:moveTo>
                  <a:pt x="0" y="233425"/>
                </a:moveTo>
                <a:lnTo>
                  <a:pt x="107122" y="98476"/>
                </a:lnTo>
                <a:lnTo>
                  <a:pt x="162131" y="29178"/>
                </a:lnTo>
                <a:lnTo>
                  <a:pt x="182397" y="3647"/>
                </a:lnTo>
                <a:lnTo>
                  <a:pt x="185293" y="0"/>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5" name="object 75"/>
          <p:cNvSpPr/>
          <p:nvPr/>
        </p:nvSpPr>
        <p:spPr>
          <a:xfrm>
            <a:off x="2252598" y="1873885"/>
            <a:ext cx="175895" cy="644525"/>
          </a:xfrm>
          <a:custGeom>
            <a:avLst/>
            <a:gdLst/>
            <a:ahLst/>
            <a:cxnLst/>
            <a:rect l="l" t="t" r="r" b="b"/>
            <a:pathLst>
              <a:path w="175894" h="644525">
                <a:moveTo>
                  <a:pt x="175894" y="0"/>
                </a:moveTo>
                <a:lnTo>
                  <a:pt x="74205" y="372542"/>
                </a:lnTo>
                <a:lnTo>
                  <a:pt x="21986" y="563848"/>
                </a:lnTo>
                <a:lnTo>
                  <a:pt x="2748" y="634329"/>
                </a:lnTo>
                <a:lnTo>
                  <a:pt x="0" y="644398"/>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6" name="object 76"/>
          <p:cNvSpPr/>
          <p:nvPr/>
        </p:nvSpPr>
        <p:spPr>
          <a:xfrm>
            <a:off x="2193417" y="2133854"/>
            <a:ext cx="37465" cy="381635"/>
          </a:xfrm>
          <a:custGeom>
            <a:avLst/>
            <a:gdLst/>
            <a:ahLst/>
            <a:cxnLst/>
            <a:rect l="l" t="t" r="r" b="b"/>
            <a:pathLst>
              <a:path w="37464" h="381635">
                <a:moveTo>
                  <a:pt x="0" y="0"/>
                </a:moveTo>
                <a:lnTo>
                  <a:pt x="21659" y="220485"/>
                </a:lnTo>
                <a:lnTo>
                  <a:pt x="32781" y="333708"/>
                </a:lnTo>
                <a:lnTo>
                  <a:pt x="36879" y="375421"/>
                </a:lnTo>
                <a:lnTo>
                  <a:pt x="37464" y="381381"/>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7" name="object 77"/>
          <p:cNvSpPr/>
          <p:nvPr/>
        </p:nvSpPr>
        <p:spPr>
          <a:xfrm>
            <a:off x="1941322" y="1987550"/>
            <a:ext cx="266700" cy="527685"/>
          </a:xfrm>
          <a:custGeom>
            <a:avLst/>
            <a:gdLst/>
            <a:ahLst/>
            <a:cxnLst/>
            <a:rect l="l" t="t" r="r" b="b"/>
            <a:pathLst>
              <a:path w="266700" h="527685">
                <a:moveTo>
                  <a:pt x="266191" y="527685"/>
                </a:moveTo>
                <a:lnTo>
                  <a:pt x="112299" y="222617"/>
                </a:lnTo>
                <a:lnTo>
                  <a:pt x="33274" y="65960"/>
                </a:lnTo>
                <a:lnTo>
                  <a:pt x="4159" y="8245"/>
                </a:lnTo>
                <a:lnTo>
                  <a:pt x="0" y="0"/>
                </a:lnTo>
              </a:path>
            </a:pathLst>
          </a:custGeom>
          <a:ln w="15874">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8" name="object 78"/>
          <p:cNvSpPr/>
          <p:nvPr/>
        </p:nvSpPr>
        <p:spPr>
          <a:xfrm>
            <a:off x="2235454" y="1856867"/>
            <a:ext cx="179070" cy="177800"/>
          </a:xfrm>
          <a:custGeom>
            <a:avLst/>
            <a:gdLst/>
            <a:ahLst/>
            <a:cxnLst/>
            <a:rect l="l" t="t" r="r" b="b"/>
            <a:pathLst>
              <a:path w="179069" h="177800">
                <a:moveTo>
                  <a:pt x="0" y="177419"/>
                </a:moveTo>
                <a:lnTo>
                  <a:pt x="103524" y="74848"/>
                </a:lnTo>
                <a:lnTo>
                  <a:pt x="156686" y="22177"/>
                </a:lnTo>
                <a:lnTo>
                  <a:pt x="176272" y="2772"/>
                </a:lnTo>
                <a:lnTo>
                  <a:pt x="179069" y="0"/>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9" name="object 79"/>
          <p:cNvSpPr/>
          <p:nvPr/>
        </p:nvSpPr>
        <p:spPr>
          <a:xfrm>
            <a:off x="2481452" y="1873885"/>
            <a:ext cx="222885" cy="543560"/>
          </a:xfrm>
          <a:custGeom>
            <a:avLst/>
            <a:gdLst/>
            <a:ahLst/>
            <a:cxnLst/>
            <a:rect l="l" t="t" r="r" b="b"/>
            <a:pathLst>
              <a:path w="222885" h="543560">
                <a:moveTo>
                  <a:pt x="0" y="0"/>
                </a:moveTo>
                <a:lnTo>
                  <a:pt x="128635" y="314098"/>
                </a:lnTo>
                <a:lnTo>
                  <a:pt x="194691" y="475392"/>
                </a:lnTo>
                <a:lnTo>
                  <a:pt x="219027" y="534816"/>
                </a:lnTo>
                <a:lnTo>
                  <a:pt x="222504" y="543305"/>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0" name="object 80"/>
          <p:cNvSpPr/>
          <p:nvPr/>
        </p:nvSpPr>
        <p:spPr>
          <a:xfrm>
            <a:off x="2532760" y="2295779"/>
            <a:ext cx="139065" cy="135890"/>
          </a:xfrm>
          <a:custGeom>
            <a:avLst/>
            <a:gdLst/>
            <a:ahLst/>
            <a:cxnLst/>
            <a:rect l="l" t="t" r="r" b="b"/>
            <a:pathLst>
              <a:path w="139064" h="135889">
                <a:moveTo>
                  <a:pt x="0" y="0"/>
                </a:moveTo>
                <a:lnTo>
                  <a:pt x="80103" y="78267"/>
                </a:lnTo>
                <a:lnTo>
                  <a:pt x="121237" y="118459"/>
                </a:lnTo>
                <a:lnTo>
                  <a:pt x="136392" y="133266"/>
                </a:lnTo>
                <a:lnTo>
                  <a:pt x="138556" y="135382"/>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1" name="object 81"/>
          <p:cNvSpPr/>
          <p:nvPr/>
        </p:nvSpPr>
        <p:spPr>
          <a:xfrm>
            <a:off x="1915667" y="2144267"/>
            <a:ext cx="847725" cy="277495"/>
          </a:xfrm>
          <a:custGeom>
            <a:avLst/>
            <a:gdLst/>
            <a:ahLst/>
            <a:cxnLst/>
            <a:rect l="l" t="t" r="r" b="b"/>
            <a:pathLst>
              <a:path w="847725" h="277494">
                <a:moveTo>
                  <a:pt x="0" y="277367"/>
                </a:moveTo>
                <a:lnTo>
                  <a:pt x="847344" y="277367"/>
                </a:lnTo>
                <a:lnTo>
                  <a:pt x="847344" y="0"/>
                </a:lnTo>
                <a:lnTo>
                  <a:pt x="0" y="0"/>
                </a:lnTo>
                <a:lnTo>
                  <a:pt x="0" y="277367"/>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2" name="object 82"/>
          <p:cNvSpPr txBox="1"/>
          <p:nvPr/>
        </p:nvSpPr>
        <p:spPr>
          <a:xfrm>
            <a:off x="1915667" y="2144267"/>
            <a:ext cx="847725" cy="277495"/>
          </a:xfrm>
          <a:prstGeom prst="rect">
            <a:avLst/>
          </a:prstGeom>
          <a:ln w="9525">
            <a:solidFill>
              <a:srgbClr val="0078D3"/>
            </a:solidFill>
          </a:ln>
        </p:spPr>
        <p:txBody>
          <a:bodyPr vert="horz" wrap="square" lIns="0" tIns="0" rIns="0" bIns="0" rtlCol="0">
            <a:spAutoFit/>
          </a:bodyPr>
          <a:lstStyle/>
          <a:p>
            <a:pPr marL="142875" marR="0" lvl="0" indent="0" algn="l" defTabSz="914400" rtl="0" eaLnBrk="1" fontAlgn="auto" latinLnBrk="0" hangingPunct="1">
              <a:lnSpc>
                <a:spcPts val="2039"/>
              </a:lnSpc>
              <a:spcBef>
                <a:spcPts val="0"/>
              </a:spcBef>
              <a:spcAft>
                <a:spcPts val="0"/>
              </a:spcAft>
              <a:buClrTx/>
              <a:buSzTx/>
              <a:buFontTx/>
              <a:buNone/>
              <a:tabLst/>
              <a:defRPr/>
            </a:pPr>
            <a:r>
              <a:rPr kumimoji="0" sz="1750" b="0" i="0" u="none" strike="noStrike" kern="1200" cap="none" spc="-30" normalizeH="0" baseline="0" noProof="0" dirty="0">
                <a:ln>
                  <a:noFill/>
                </a:ln>
                <a:solidFill>
                  <a:prstClr val="black"/>
                </a:solidFill>
                <a:effectLst/>
                <a:uLnTx/>
                <a:uFillTx/>
                <a:latin typeface="Calibri"/>
                <a:ea typeface="+mn-ea"/>
                <a:cs typeface="Calibri"/>
              </a:rPr>
              <a:t>Model</a:t>
            </a:r>
            <a:endParaRPr kumimoji="0" sz="1750" b="0" i="0" u="none" strike="noStrike" kern="1200" cap="none" spc="0" normalizeH="0" baseline="0" noProof="0">
              <a:ln>
                <a:noFill/>
              </a:ln>
              <a:solidFill>
                <a:prstClr val="black"/>
              </a:solidFill>
              <a:effectLst/>
              <a:uLnTx/>
              <a:uFillTx/>
              <a:latin typeface="Calibri"/>
              <a:ea typeface="+mn-ea"/>
              <a:cs typeface="Calibri"/>
            </a:endParaRPr>
          </a:p>
        </p:txBody>
      </p:sp>
      <p:sp>
        <p:nvSpPr>
          <p:cNvPr id="83" name="object 83"/>
          <p:cNvSpPr/>
          <p:nvPr/>
        </p:nvSpPr>
        <p:spPr>
          <a:xfrm>
            <a:off x="3085338" y="4540758"/>
            <a:ext cx="452120" cy="0"/>
          </a:xfrm>
          <a:custGeom>
            <a:avLst/>
            <a:gdLst/>
            <a:ahLst/>
            <a:cxnLst/>
            <a:rect l="l" t="t" r="r" b="b"/>
            <a:pathLst>
              <a:path w="452120">
                <a:moveTo>
                  <a:pt x="0" y="0"/>
                </a:moveTo>
                <a:lnTo>
                  <a:pt x="451865" y="0"/>
                </a:lnTo>
              </a:path>
            </a:pathLst>
          </a:custGeom>
          <a:ln w="19050">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4" name="object 84"/>
          <p:cNvSpPr/>
          <p:nvPr/>
        </p:nvSpPr>
        <p:spPr>
          <a:xfrm>
            <a:off x="3317747" y="3846614"/>
            <a:ext cx="1128623" cy="657567"/>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5" name="object 85"/>
          <p:cNvSpPr/>
          <p:nvPr/>
        </p:nvSpPr>
        <p:spPr>
          <a:xfrm>
            <a:off x="3537203" y="4066032"/>
            <a:ext cx="632460" cy="161925"/>
          </a:xfrm>
          <a:custGeom>
            <a:avLst/>
            <a:gdLst/>
            <a:ahLst/>
            <a:cxnLst/>
            <a:rect l="l" t="t" r="r" b="b"/>
            <a:pathLst>
              <a:path w="632460" h="161925">
                <a:moveTo>
                  <a:pt x="316230" y="0"/>
                </a:moveTo>
                <a:lnTo>
                  <a:pt x="243728" y="2134"/>
                </a:lnTo>
                <a:lnTo>
                  <a:pt x="177170" y="8215"/>
                </a:lnTo>
                <a:lnTo>
                  <a:pt x="118454" y="17754"/>
                </a:lnTo>
                <a:lnTo>
                  <a:pt x="69479" y="30266"/>
                </a:lnTo>
                <a:lnTo>
                  <a:pt x="32146" y="45264"/>
                </a:lnTo>
                <a:lnTo>
                  <a:pt x="0" y="80772"/>
                </a:lnTo>
                <a:lnTo>
                  <a:pt x="8353" y="99282"/>
                </a:lnTo>
                <a:lnTo>
                  <a:pt x="69479" y="131277"/>
                </a:lnTo>
                <a:lnTo>
                  <a:pt x="118454" y="143789"/>
                </a:lnTo>
                <a:lnTo>
                  <a:pt x="177170" y="153328"/>
                </a:lnTo>
                <a:lnTo>
                  <a:pt x="243728" y="159409"/>
                </a:lnTo>
                <a:lnTo>
                  <a:pt x="316230" y="161544"/>
                </a:lnTo>
                <a:lnTo>
                  <a:pt x="388731" y="159409"/>
                </a:lnTo>
                <a:lnTo>
                  <a:pt x="455289" y="153328"/>
                </a:lnTo>
                <a:lnTo>
                  <a:pt x="514005" y="143789"/>
                </a:lnTo>
                <a:lnTo>
                  <a:pt x="562980" y="131277"/>
                </a:lnTo>
                <a:lnTo>
                  <a:pt x="600313" y="116279"/>
                </a:lnTo>
                <a:lnTo>
                  <a:pt x="632460" y="80772"/>
                </a:lnTo>
                <a:lnTo>
                  <a:pt x="624106" y="62261"/>
                </a:lnTo>
                <a:lnTo>
                  <a:pt x="562980" y="30266"/>
                </a:lnTo>
                <a:lnTo>
                  <a:pt x="514005" y="17754"/>
                </a:lnTo>
                <a:lnTo>
                  <a:pt x="455289" y="8215"/>
                </a:lnTo>
                <a:lnTo>
                  <a:pt x="388731" y="2134"/>
                </a:lnTo>
                <a:lnTo>
                  <a:pt x="31623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6" name="object 86"/>
          <p:cNvSpPr/>
          <p:nvPr/>
        </p:nvSpPr>
        <p:spPr>
          <a:xfrm>
            <a:off x="3317747" y="4416590"/>
            <a:ext cx="1128623" cy="657567"/>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7" name="object 87"/>
          <p:cNvSpPr/>
          <p:nvPr/>
        </p:nvSpPr>
        <p:spPr>
          <a:xfrm>
            <a:off x="3537203" y="4636008"/>
            <a:ext cx="632460" cy="161925"/>
          </a:xfrm>
          <a:custGeom>
            <a:avLst/>
            <a:gdLst/>
            <a:ahLst/>
            <a:cxnLst/>
            <a:rect l="l" t="t" r="r" b="b"/>
            <a:pathLst>
              <a:path w="632460" h="161925">
                <a:moveTo>
                  <a:pt x="316230" y="0"/>
                </a:moveTo>
                <a:lnTo>
                  <a:pt x="243728" y="2134"/>
                </a:lnTo>
                <a:lnTo>
                  <a:pt x="177170" y="8215"/>
                </a:lnTo>
                <a:lnTo>
                  <a:pt x="118454" y="17754"/>
                </a:lnTo>
                <a:lnTo>
                  <a:pt x="69479" y="30266"/>
                </a:lnTo>
                <a:lnTo>
                  <a:pt x="32146" y="45264"/>
                </a:lnTo>
                <a:lnTo>
                  <a:pt x="0" y="80772"/>
                </a:lnTo>
                <a:lnTo>
                  <a:pt x="8353" y="99282"/>
                </a:lnTo>
                <a:lnTo>
                  <a:pt x="69479" y="131277"/>
                </a:lnTo>
                <a:lnTo>
                  <a:pt x="118454" y="143789"/>
                </a:lnTo>
                <a:lnTo>
                  <a:pt x="177170" y="153328"/>
                </a:lnTo>
                <a:lnTo>
                  <a:pt x="243728" y="159409"/>
                </a:lnTo>
                <a:lnTo>
                  <a:pt x="316230" y="161544"/>
                </a:lnTo>
                <a:lnTo>
                  <a:pt x="388731" y="159409"/>
                </a:lnTo>
                <a:lnTo>
                  <a:pt x="455289" y="153328"/>
                </a:lnTo>
                <a:lnTo>
                  <a:pt x="514005" y="143789"/>
                </a:lnTo>
                <a:lnTo>
                  <a:pt x="562980" y="131277"/>
                </a:lnTo>
                <a:lnTo>
                  <a:pt x="600313" y="116279"/>
                </a:lnTo>
                <a:lnTo>
                  <a:pt x="632460" y="80772"/>
                </a:lnTo>
                <a:lnTo>
                  <a:pt x="624106" y="62261"/>
                </a:lnTo>
                <a:lnTo>
                  <a:pt x="562980" y="30266"/>
                </a:lnTo>
                <a:lnTo>
                  <a:pt x="514005" y="17754"/>
                </a:lnTo>
                <a:lnTo>
                  <a:pt x="455289" y="8215"/>
                </a:lnTo>
                <a:lnTo>
                  <a:pt x="388731" y="2134"/>
                </a:lnTo>
                <a:lnTo>
                  <a:pt x="31623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8" name="object 88"/>
          <p:cNvSpPr/>
          <p:nvPr/>
        </p:nvSpPr>
        <p:spPr>
          <a:xfrm>
            <a:off x="3537203" y="4148328"/>
            <a:ext cx="632460" cy="607060"/>
          </a:xfrm>
          <a:custGeom>
            <a:avLst/>
            <a:gdLst/>
            <a:ahLst/>
            <a:cxnLst/>
            <a:rect l="l" t="t" r="r" b="b"/>
            <a:pathLst>
              <a:path w="632460" h="607060">
                <a:moveTo>
                  <a:pt x="0" y="606552"/>
                </a:moveTo>
                <a:lnTo>
                  <a:pt x="632460" y="606552"/>
                </a:lnTo>
                <a:lnTo>
                  <a:pt x="632460" y="0"/>
                </a:lnTo>
                <a:lnTo>
                  <a:pt x="0" y="0"/>
                </a:lnTo>
                <a:lnTo>
                  <a:pt x="0" y="606552"/>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9" name="object 89"/>
          <p:cNvSpPr/>
          <p:nvPr/>
        </p:nvSpPr>
        <p:spPr>
          <a:xfrm>
            <a:off x="3530085" y="4045803"/>
            <a:ext cx="640715" cy="781050"/>
          </a:xfrm>
          <a:custGeom>
            <a:avLst/>
            <a:gdLst/>
            <a:ahLst/>
            <a:cxnLst/>
            <a:rect l="l" t="t" r="r" b="b"/>
            <a:pathLst>
              <a:path w="640714" h="781050">
                <a:moveTo>
                  <a:pt x="320063" y="0"/>
                </a:moveTo>
                <a:lnTo>
                  <a:pt x="260644" y="1565"/>
                </a:lnTo>
                <a:lnTo>
                  <a:pt x="202951" y="6239"/>
                </a:lnTo>
                <a:lnTo>
                  <a:pt x="148895" y="13986"/>
                </a:lnTo>
                <a:lnTo>
                  <a:pt x="100385" y="24770"/>
                </a:lnTo>
                <a:lnTo>
                  <a:pt x="59331" y="38557"/>
                </a:lnTo>
                <a:lnTo>
                  <a:pt x="7228" y="74998"/>
                </a:lnTo>
                <a:lnTo>
                  <a:pt x="0" y="97581"/>
                </a:lnTo>
                <a:lnTo>
                  <a:pt x="0" y="683026"/>
                </a:lnTo>
                <a:lnTo>
                  <a:pt x="27642" y="725297"/>
                </a:lnTo>
                <a:lnTo>
                  <a:pt x="100386" y="755835"/>
                </a:lnTo>
                <a:lnTo>
                  <a:pt x="148896" y="766617"/>
                </a:lnTo>
                <a:lnTo>
                  <a:pt x="202952" y="774361"/>
                </a:lnTo>
                <a:lnTo>
                  <a:pt x="260644" y="779033"/>
                </a:lnTo>
                <a:lnTo>
                  <a:pt x="320063" y="780598"/>
                </a:lnTo>
                <a:lnTo>
                  <a:pt x="379483" y="779033"/>
                </a:lnTo>
                <a:lnTo>
                  <a:pt x="437178" y="774361"/>
                </a:lnTo>
                <a:lnTo>
                  <a:pt x="491238" y="766617"/>
                </a:lnTo>
                <a:lnTo>
                  <a:pt x="539752" y="755835"/>
                </a:lnTo>
                <a:lnTo>
                  <a:pt x="549025" y="752722"/>
                </a:lnTo>
                <a:lnTo>
                  <a:pt x="320063" y="752722"/>
                </a:lnTo>
                <a:lnTo>
                  <a:pt x="236476" y="749533"/>
                </a:lnTo>
                <a:lnTo>
                  <a:pt x="165015" y="740968"/>
                </a:lnTo>
                <a:lnTo>
                  <a:pt x="107051" y="728532"/>
                </a:lnTo>
                <a:lnTo>
                  <a:pt x="63953" y="713727"/>
                </a:lnTo>
                <a:lnTo>
                  <a:pt x="27831" y="683026"/>
                </a:lnTo>
                <a:lnTo>
                  <a:pt x="27831" y="530267"/>
                </a:lnTo>
                <a:lnTo>
                  <a:pt x="97981" y="530267"/>
                </a:lnTo>
                <a:lnTo>
                  <a:pt x="63953" y="518578"/>
                </a:lnTo>
                <a:lnTo>
                  <a:pt x="37090" y="502909"/>
                </a:lnTo>
                <a:lnTo>
                  <a:pt x="27831" y="487877"/>
                </a:lnTo>
                <a:lnTo>
                  <a:pt x="27831" y="335119"/>
                </a:lnTo>
                <a:lnTo>
                  <a:pt x="97981" y="335119"/>
                </a:lnTo>
                <a:lnTo>
                  <a:pt x="63953" y="323430"/>
                </a:lnTo>
                <a:lnTo>
                  <a:pt x="37090" y="307760"/>
                </a:lnTo>
                <a:lnTo>
                  <a:pt x="27831" y="292729"/>
                </a:lnTo>
                <a:lnTo>
                  <a:pt x="27831" y="139971"/>
                </a:lnTo>
                <a:lnTo>
                  <a:pt x="97980" y="139971"/>
                </a:lnTo>
                <a:lnTo>
                  <a:pt x="63953" y="128282"/>
                </a:lnTo>
                <a:lnTo>
                  <a:pt x="37090" y="112612"/>
                </a:lnTo>
                <a:lnTo>
                  <a:pt x="27831" y="97581"/>
                </a:lnTo>
                <a:lnTo>
                  <a:pt x="37090" y="82542"/>
                </a:lnTo>
                <a:lnTo>
                  <a:pt x="107051" y="52063"/>
                </a:lnTo>
                <a:lnTo>
                  <a:pt x="165015" y="39628"/>
                </a:lnTo>
                <a:lnTo>
                  <a:pt x="236475" y="31066"/>
                </a:lnTo>
                <a:lnTo>
                  <a:pt x="320063" y="27878"/>
                </a:lnTo>
                <a:lnTo>
                  <a:pt x="549006" y="27878"/>
                </a:lnTo>
                <a:lnTo>
                  <a:pt x="539752" y="24770"/>
                </a:lnTo>
                <a:lnTo>
                  <a:pt x="491238" y="13986"/>
                </a:lnTo>
                <a:lnTo>
                  <a:pt x="437178" y="6239"/>
                </a:lnTo>
                <a:lnTo>
                  <a:pt x="379483" y="1565"/>
                </a:lnTo>
                <a:lnTo>
                  <a:pt x="320063" y="0"/>
                </a:lnTo>
                <a:close/>
              </a:path>
              <a:path w="640714" h="781050">
                <a:moveTo>
                  <a:pt x="640149" y="530268"/>
                </a:moveTo>
                <a:lnTo>
                  <a:pt x="612317" y="530268"/>
                </a:lnTo>
                <a:lnTo>
                  <a:pt x="612317" y="683026"/>
                </a:lnTo>
                <a:lnTo>
                  <a:pt x="603057" y="698057"/>
                </a:lnTo>
                <a:lnTo>
                  <a:pt x="533086" y="728532"/>
                </a:lnTo>
                <a:lnTo>
                  <a:pt x="475117" y="740968"/>
                </a:lnTo>
                <a:lnTo>
                  <a:pt x="403652" y="749533"/>
                </a:lnTo>
                <a:lnTo>
                  <a:pt x="320063" y="752722"/>
                </a:lnTo>
                <a:lnTo>
                  <a:pt x="549025" y="752722"/>
                </a:lnTo>
                <a:lnTo>
                  <a:pt x="580810" y="742050"/>
                </a:lnTo>
                <a:lnTo>
                  <a:pt x="612503" y="725297"/>
                </a:lnTo>
                <a:lnTo>
                  <a:pt x="632919" y="705611"/>
                </a:lnTo>
                <a:lnTo>
                  <a:pt x="640149" y="683026"/>
                </a:lnTo>
                <a:lnTo>
                  <a:pt x="640149" y="530268"/>
                </a:lnTo>
                <a:close/>
              </a:path>
              <a:path w="640714" h="781050">
                <a:moveTo>
                  <a:pt x="578237" y="613330"/>
                </a:moveTo>
                <a:lnTo>
                  <a:pt x="562866" y="613330"/>
                </a:lnTo>
                <a:lnTo>
                  <a:pt x="556632" y="619567"/>
                </a:lnTo>
                <a:lnTo>
                  <a:pt x="556632" y="634964"/>
                </a:lnTo>
                <a:lnTo>
                  <a:pt x="562866" y="641208"/>
                </a:lnTo>
                <a:lnTo>
                  <a:pt x="578237" y="641208"/>
                </a:lnTo>
                <a:lnTo>
                  <a:pt x="584463" y="634964"/>
                </a:lnTo>
                <a:lnTo>
                  <a:pt x="584463" y="619567"/>
                </a:lnTo>
                <a:lnTo>
                  <a:pt x="578237" y="613330"/>
                </a:lnTo>
                <a:close/>
              </a:path>
              <a:path w="640714" h="781050">
                <a:moveTo>
                  <a:pt x="97981" y="530267"/>
                </a:moveTo>
                <a:lnTo>
                  <a:pt x="27831" y="530267"/>
                </a:lnTo>
                <a:lnTo>
                  <a:pt x="59549" y="546983"/>
                </a:lnTo>
                <a:lnTo>
                  <a:pt x="100598" y="560738"/>
                </a:lnTo>
                <a:lnTo>
                  <a:pt x="149077" y="571498"/>
                </a:lnTo>
                <a:lnTo>
                  <a:pt x="203082" y="579226"/>
                </a:lnTo>
                <a:lnTo>
                  <a:pt x="260712" y="583890"/>
                </a:lnTo>
                <a:lnTo>
                  <a:pt x="320063" y="585452"/>
                </a:lnTo>
                <a:lnTo>
                  <a:pt x="379415" y="583890"/>
                </a:lnTo>
                <a:lnTo>
                  <a:pt x="437047" y="579226"/>
                </a:lnTo>
                <a:lnTo>
                  <a:pt x="491055" y="571498"/>
                </a:lnTo>
                <a:lnTo>
                  <a:pt x="539538" y="560738"/>
                </a:lnTo>
                <a:lnTo>
                  <a:pt x="548984" y="557573"/>
                </a:lnTo>
                <a:lnTo>
                  <a:pt x="320063" y="557573"/>
                </a:lnTo>
                <a:lnTo>
                  <a:pt x="236476" y="554384"/>
                </a:lnTo>
                <a:lnTo>
                  <a:pt x="165015" y="545820"/>
                </a:lnTo>
                <a:lnTo>
                  <a:pt x="107051" y="533383"/>
                </a:lnTo>
                <a:lnTo>
                  <a:pt x="97981" y="530267"/>
                </a:lnTo>
                <a:close/>
              </a:path>
              <a:path w="640714" h="781050">
                <a:moveTo>
                  <a:pt x="640149" y="335119"/>
                </a:moveTo>
                <a:lnTo>
                  <a:pt x="612317" y="335119"/>
                </a:lnTo>
                <a:lnTo>
                  <a:pt x="612317" y="487878"/>
                </a:lnTo>
                <a:lnTo>
                  <a:pt x="603057" y="502909"/>
                </a:lnTo>
                <a:lnTo>
                  <a:pt x="533086" y="533383"/>
                </a:lnTo>
                <a:lnTo>
                  <a:pt x="475117" y="545820"/>
                </a:lnTo>
                <a:lnTo>
                  <a:pt x="403652" y="554384"/>
                </a:lnTo>
                <a:lnTo>
                  <a:pt x="320063" y="557573"/>
                </a:lnTo>
                <a:lnTo>
                  <a:pt x="548984" y="557573"/>
                </a:lnTo>
                <a:lnTo>
                  <a:pt x="580593" y="546983"/>
                </a:lnTo>
                <a:lnTo>
                  <a:pt x="612317" y="530268"/>
                </a:lnTo>
                <a:lnTo>
                  <a:pt x="640149" y="530268"/>
                </a:lnTo>
                <a:lnTo>
                  <a:pt x="640149" y="335119"/>
                </a:lnTo>
                <a:close/>
              </a:path>
              <a:path w="640714" h="781050">
                <a:moveTo>
                  <a:pt x="578236" y="418182"/>
                </a:moveTo>
                <a:lnTo>
                  <a:pt x="562866" y="418182"/>
                </a:lnTo>
                <a:lnTo>
                  <a:pt x="556632" y="424419"/>
                </a:lnTo>
                <a:lnTo>
                  <a:pt x="556632" y="439815"/>
                </a:lnTo>
                <a:lnTo>
                  <a:pt x="562866" y="446060"/>
                </a:lnTo>
                <a:lnTo>
                  <a:pt x="578236" y="446060"/>
                </a:lnTo>
                <a:lnTo>
                  <a:pt x="584463" y="439815"/>
                </a:lnTo>
                <a:lnTo>
                  <a:pt x="584463" y="424419"/>
                </a:lnTo>
                <a:lnTo>
                  <a:pt x="578236" y="418182"/>
                </a:lnTo>
                <a:close/>
              </a:path>
              <a:path w="640714" h="781050">
                <a:moveTo>
                  <a:pt x="97981" y="335119"/>
                </a:moveTo>
                <a:lnTo>
                  <a:pt x="27831" y="335119"/>
                </a:lnTo>
                <a:lnTo>
                  <a:pt x="59549" y="351835"/>
                </a:lnTo>
                <a:lnTo>
                  <a:pt x="100598" y="365590"/>
                </a:lnTo>
                <a:lnTo>
                  <a:pt x="149077" y="376349"/>
                </a:lnTo>
                <a:lnTo>
                  <a:pt x="203082" y="384078"/>
                </a:lnTo>
                <a:lnTo>
                  <a:pt x="260712" y="388741"/>
                </a:lnTo>
                <a:lnTo>
                  <a:pt x="320063" y="390303"/>
                </a:lnTo>
                <a:lnTo>
                  <a:pt x="379415" y="388741"/>
                </a:lnTo>
                <a:lnTo>
                  <a:pt x="437046" y="384078"/>
                </a:lnTo>
                <a:lnTo>
                  <a:pt x="491055" y="376349"/>
                </a:lnTo>
                <a:lnTo>
                  <a:pt x="539538" y="365590"/>
                </a:lnTo>
                <a:lnTo>
                  <a:pt x="548984" y="362425"/>
                </a:lnTo>
                <a:lnTo>
                  <a:pt x="320063" y="362425"/>
                </a:lnTo>
                <a:lnTo>
                  <a:pt x="236475" y="359236"/>
                </a:lnTo>
                <a:lnTo>
                  <a:pt x="165015" y="350672"/>
                </a:lnTo>
                <a:lnTo>
                  <a:pt x="107051" y="338235"/>
                </a:lnTo>
                <a:lnTo>
                  <a:pt x="97981" y="335119"/>
                </a:lnTo>
                <a:close/>
              </a:path>
              <a:path w="640714" h="781050">
                <a:moveTo>
                  <a:pt x="640149" y="139971"/>
                </a:moveTo>
                <a:lnTo>
                  <a:pt x="612317" y="139971"/>
                </a:lnTo>
                <a:lnTo>
                  <a:pt x="612317" y="292729"/>
                </a:lnTo>
                <a:lnTo>
                  <a:pt x="603057" y="307760"/>
                </a:lnTo>
                <a:lnTo>
                  <a:pt x="533086" y="338235"/>
                </a:lnTo>
                <a:lnTo>
                  <a:pt x="475117" y="350672"/>
                </a:lnTo>
                <a:lnTo>
                  <a:pt x="403652" y="359236"/>
                </a:lnTo>
                <a:lnTo>
                  <a:pt x="320063" y="362425"/>
                </a:lnTo>
                <a:lnTo>
                  <a:pt x="548984" y="362425"/>
                </a:lnTo>
                <a:lnTo>
                  <a:pt x="580593" y="351835"/>
                </a:lnTo>
                <a:lnTo>
                  <a:pt x="612317" y="335119"/>
                </a:lnTo>
                <a:lnTo>
                  <a:pt x="640149" y="335119"/>
                </a:lnTo>
                <a:lnTo>
                  <a:pt x="640149" y="139971"/>
                </a:lnTo>
                <a:close/>
              </a:path>
              <a:path w="640714" h="781050">
                <a:moveTo>
                  <a:pt x="578236" y="223034"/>
                </a:moveTo>
                <a:lnTo>
                  <a:pt x="562866" y="223034"/>
                </a:lnTo>
                <a:lnTo>
                  <a:pt x="556632" y="229271"/>
                </a:lnTo>
                <a:lnTo>
                  <a:pt x="556632" y="244667"/>
                </a:lnTo>
                <a:lnTo>
                  <a:pt x="562866" y="250912"/>
                </a:lnTo>
                <a:lnTo>
                  <a:pt x="578236" y="250912"/>
                </a:lnTo>
                <a:lnTo>
                  <a:pt x="584463" y="244667"/>
                </a:lnTo>
                <a:lnTo>
                  <a:pt x="584463" y="229271"/>
                </a:lnTo>
                <a:lnTo>
                  <a:pt x="578236" y="223034"/>
                </a:lnTo>
                <a:close/>
              </a:path>
              <a:path w="640714" h="781050">
                <a:moveTo>
                  <a:pt x="97980" y="139971"/>
                </a:moveTo>
                <a:lnTo>
                  <a:pt x="27831" y="139971"/>
                </a:lnTo>
                <a:lnTo>
                  <a:pt x="59549" y="156686"/>
                </a:lnTo>
                <a:lnTo>
                  <a:pt x="100598" y="170442"/>
                </a:lnTo>
                <a:lnTo>
                  <a:pt x="149077" y="181201"/>
                </a:lnTo>
                <a:lnTo>
                  <a:pt x="203082" y="188930"/>
                </a:lnTo>
                <a:lnTo>
                  <a:pt x="260712" y="193593"/>
                </a:lnTo>
                <a:lnTo>
                  <a:pt x="320063" y="195155"/>
                </a:lnTo>
                <a:lnTo>
                  <a:pt x="379415" y="193593"/>
                </a:lnTo>
                <a:lnTo>
                  <a:pt x="437046" y="188930"/>
                </a:lnTo>
                <a:lnTo>
                  <a:pt x="491055" y="181201"/>
                </a:lnTo>
                <a:lnTo>
                  <a:pt x="539538" y="170442"/>
                </a:lnTo>
                <a:lnTo>
                  <a:pt x="548984" y="167277"/>
                </a:lnTo>
                <a:lnTo>
                  <a:pt x="320063" y="167277"/>
                </a:lnTo>
                <a:lnTo>
                  <a:pt x="236475" y="164088"/>
                </a:lnTo>
                <a:lnTo>
                  <a:pt x="165015" y="155523"/>
                </a:lnTo>
                <a:lnTo>
                  <a:pt x="107051" y="143087"/>
                </a:lnTo>
                <a:lnTo>
                  <a:pt x="97980" y="139971"/>
                </a:lnTo>
                <a:close/>
              </a:path>
              <a:path w="640714" h="781050">
                <a:moveTo>
                  <a:pt x="549006" y="27878"/>
                </a:moveTo>
                <a:lnTo>
                  <a:pt x="320063" y="27878"/>
                </a:lnTo>
                <a:lnTo>
                  <a:pt x="403652" y="31066"/>
                </a:lnTo>
                <a:lnTo>
                  <a:pt x="475117" y="39628"/>
                </a:lnTo>
                <a:lnTo>
                  <a:pt x="533086" y="52063"/>
                </a:lnTo>
                <a:lnTo>
                  <a:pt x="576190" y="66868"/>
                </a:lnTo>
                <a:lnTo>
                  <a:pt x="603057" y="82542"/>
                </a:lnTo>
                <a:lnTo>
                  <a:pt x="612317" y="97581"/>
                </a:lnTo>
                <a:lnTo>
                  <a:pt x="603057" y="112612"/>
                </a:lnTo>
                <a:lnTo>
                  <a:pt x="533086" y="143087"/>
                </a:lnTo>
                <a:lnTo>
                  <a:pt x="475117" y="155523"/>
                </a:lnTo>
                <a:lnTo>
                  <a:pt x="403652" y="164088"/>
                </a:lnTo>
                <a:lnTo>
                  <a:pt x="320063" y="167277"/>
                </a:lnTo>
                <a:lnTo>
                  <a:pt x="548984" y="167277"/>
                </a:lnTo>
                <a:lnTo>
                  <a:pt x="580593" y="156687"/>
                </a:lnTo>
                <a:lnTo>
                  <a:pt x="612317" y="139971"/>
                </a:lnTo>
                <a:lnTo>
                  <a:pt x="640149" y="139971"/>
                </a:lnTo>
                <a:lnTo>
                  <a:pt x="640149" y="97581"/>
                </a:lnTo>
                <a:lnTo>
                  <a:pt x="632919" y="74998"/>
                </a:lnTo>
                <a:lnTo>
                  <a:pt x="612502" y="55312"/>
                </a:lnTo>
                <a:lnTo>
                  <a:pt x="580810" y="38557"/>
                </a:lnTo>
                <a:lnTo>
                  <a:pt x="549006" y="27878"/>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0" name="object 90"/>
          <p:cNvSpPr/>
          <p:nvPr/>
        </p:nvSpPr>
        <p:spPr>
          <a:xfrm>
            <a:off x="2330704" y="2652522"/>
            <a:ext cx="110489" cy="382905"/>
          </a:xfrm>
          <a:custGeom>
            <a:avLst/>
            <a:gdLst/>
            <a:ahLst/>
            <a:cxnLst/>
            <a:rect l="l" t="t" r="r" b="b"/>
            <a:pathLst>
              <a:path w="110489" h="382905">
                <a:moveTo>
                  <a:pt x="55118" y="28828"/>
                </a:moveTo>
                <a:lnTo>
                  <a:pt x="45593" y="39714"/>
                </a:lnTo>
                <a:lnTo>
                  <a:pt x="45593" y="382524"/>
                </a:lnTo>
                <a:lnTo>
                  <a:pt x="64643" y="382524"/>
                </a:lnTo>
                <a:lnTo>
                  <a:pt x="64643" y="39714"/>
                </a:lnTo>
                <a:lnTo>
                  <a:pt x="55118" y="28828"/>
                </a:lnTo>
                <a:close/>
              </a:path>
              <a:path w="110489" h="382905">
                <a:moveTo>
                  <a:pt x="55118" y="0"/>
                </a:moveTo>
                <a:lnTo>
                  <a:pt x="3556" y="59054"/>
                </a:lnTo>
                <a:lnTo>
                  <a:pt x="0" y="62991"/>
                </a:lnTo>
                <a:lnTo>
                  <a:pt x="381" y="68961"/>
                </a:lnTo>
                <a:lnTo>
                  <a:pt x="4444" y="72389"/>
                </a:lnTo>
                <a:lnTo>
                  <a:pt x="8381" y="75945"/>
                </a:lnTo>
                <a:lnTo>
                  <a:pt x="14350" y="75564"/>
                </a:lnTo>
                <a:lnTo>
                  <a:pt x="17779" y="71500"/>
                </a:lnTo>
                <a:lnTo>
                  <a:pt x="45592" y="39714"/>
                </a:lnTo>
                <a:lnTo>
                  <a:pt x="45593" y="14477"/>
                </a:lnTo>
                <a:lnTo>
                  <a:pt x="67759" y="14477"/>
                </a:lnTo>
                <a:lnTo>
                  <a:pt x="55118" y="0"/>
                </a:lnTo>
                <a:close/>
              </a:path>
              <a:path w="110489" h="382905">
                <a:moveTo>
                  <a:pt x="67759" y="14477"/>
                </a:moveTo>
                <a:lnTo>
                  <a:pt x="64643" y="14477"/>
                </a:lnTo>
                <a:lnTo>
                  <a:pt x="64643" y="39714"/>
                </a:lnTo>
                <a:lnTo>
                  <a:pt x="92456" y="71500"/>
                </a:lnTo>
                <a:lnTo>
                  <a:pt x="95884" y="75564"/>
                </a:lnTo>
                <a:lnTo>
                  <a:pt x="101853" y="75945"/>
                </a:lnTo>
                <a:lnTo>
                  <a:pt x="105790" y="72389"/>
                </a:lnTo>
                <a:lnTo>
                  <a:pt x="109854" y="68961"/>
                </a:lnTo>
                <a:lnTo>
                  <a:pt x="110235" y="62991"/>
                </a:lnTo>
                <a:lnTo>
                  <a:pt x="106679" y="59054"/>
                </a:lnTo>
                <a:lnTo>
                  <a:pt x="67759" y="14477"/>
                </a:lnTo>
                <a:close/>
              </a:path>
              <a:path w="110489" h="382905">
                <a:moveTo>
                  <a:pt x="64643" y="14477"/>
                </a:moveTo>
                <a:lnTo>
                  <a:pt x="45593" y="14477"/>
                </a:lnTo>
                <a:lnTo>
                  <a:pt x="45593" y="39714"/>
                </a:lnTo>
                <a:lnTo>
                  <a:pt x="55118" y="28828"/>
                </a:lnTo>
                <a:lnTo>
                  <a:pt x="48006" y="20700"/>
                </a:lnTo>
                <a:lnTo>
                  <a:pt x="64643" y="20700"/>
                </a:lnTo>
                <a:lnTo>
                  <a:pt x="64643" y="14477"/>
                </a:lnTo>
                <a:close/>
              </a:path>
              <a:path w="110489" h="382905">
                <a:moveTo>
                  <a:pt x="64643" y="20700"/>
                </a:moveTo>
                <a:lnTo>
                  <a:pt x="62229" y="20700"/>
                </a:lnTo>
                <a:lnTo>
                  <a:pt x="55118" y="28828"/>
                </a:lnTo>
                <a:lnTo>
                  <a:pt x="64643" y="39714"/>
                </a:lnTo>
                <a:lnTo>
                  <a:pt x="64643" y="20700"/>
                </a:lnTo>
                <a:close/>
              </a:path>
              <a:path w="110489" h="382905">
                <a:moveTo>
                  <a:pt x="62229" y="20700"/>
                </a:moveTo>
                <a:lnTo>
                  <a:pt x="48006" y="20700"/>
                </a:lnTo>
                <a:lnTo>
                  <a:pt x="55118" y="28828"/>
                </a:lnTo>
                <a:lnTo>
                  <a:pt x="62229" y="2070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1" name="object 91"/>
          <p:cNvSpPr txBox="1"/>
          <p:nvPr/>
        </p:nvSpPr>
        <p:spPr>
          <a:xfrm>
            <a:off x="3477005" y="4824476"/>
            <a:ext cx="699770" cy="536575"/>
          </a:xfrm>
          <a:prstGeom prst="rect">
            <a:avLst/>
          </a:prstGeom>
        </p:spPr>
        <p:txBody>
          <a:bodyPr vert="horz" wrap="square" lIns="0" tIns="42545" rIns="0" bIns="0" rtlCol="0">
            <a:spAutoFit/>
          </a:bodyPr>
          <a:lstStyle/>
          <a:p>
            <a:pPr marL="144780" marR="5080" lvl="0" indent="-132715" algn="l" defTabSz="914400" rtl="0" eaLnBrk="1" fontAlgn="auto" latinLnBrk="0" hangingPunct="1">
              <a:lnSpc>
                <a:spcPts val="1910"/>
              </a:lnSpc>
              <a:spcBef>
                <a:spcPts val="335"/>
              </a:spcBef>
              <a:spcAft>
                <a:spcPts val="0"/>
              </a:spcAft>
              <a:buClrTx/>
              <a:buSzTx/>
              <a:buFontTx/>
              <a:buNone/>
              <a:tabLst/>
              <a:defRPr/>
            </a:pPr>
            <a:r>
              <a:rPr kumimoji="0" sz="1750" b="0" i="0" u="none" strike="noStrike" kern="1200" cap="none" spc="-40" normalizeH="0" baseline="0" noProof="0" dirty="0">
                <a:ln>
                  <a:noFill/>
                </a:ln>
                <a:solidFill>
                  <a:prstClr val="black"/>
                </a:solidFill>
                <a:effectLst/>
                <a:uLnTx/>
                <a:uFillTx/>
                <a:latin typeface="Calibri"/>
                <a:ea typeface="+mn-ea"/>
                <a:cs typeface="Calibri"/>
              </a:rPr>
              <a:t>L</a:t>
            </a:r>
            <a:r>
              <a:rPr kumimoji="0" sz="1750" b="0" i="0" u="none" strike="noStrike" kern="1200" cap="none" spc="-50" normalizeH="0" baseline="0" noProof="0" dirty="0">
                <a:ln>
                  <a:noFill/>
                </a:ln>
                <a:solidFill>
                  <a:prstClr val="black"/>
                </a:solidFill>
                <a:effectLst/>
                <a:uLnTx/>
                <a:uFillTx/>
                <a:latin typeface="Calibri"/>
                <a:ea typeface="+mn-ea"/>
                <a:cs typeface="Calibri"/>
              </a:rPr>
              <a:t>abe</a:t>
            </a:r>
            <a:r>
              <a:rPr kumimoji="0" sz="1750" b="0" i="0" u="none" strike="noStrike" kern="1200" cap="none" spc="-45" normalizeH="0" baseline="0" noProof="0" dirty="0">
                <a:ln>
                  <a:noFill/>
                </a:ln>
                <a:solidFill>
                  <a:prstClr val="black"/>
                </a:solidFill>
                <a:effectLst/>
                <a:uLnTx/>
                <a:uFillTx/>
                <a:latin typeface="Calibri"/>
                <a:ea typeface="+mn-ea"/>
                <a:cs typeface="Calibri"/>
              </a:rPr>
              <a:t>l</a:t>
            </a:r>
            <a:r>
              <a:rPr kumimoji="0" sz="1750" b="0" i="0" u="none" strike="noStrike" kern="1200" cap="none" spc="-50" normalizeH="0" baseline="0" noProof="0" dirty="0">
                <a:ln>
                  <a:noFill/>
                </a:ln>
                <a:solidFill>
                  <a:prstClr val="black"/>
                </a:solidFill>
                <a:effectLst/>
                <a:uLnTx/>
                <a:uFillTx/>
                <a:latin typeface="Calibri"/>
                <a:ea typeface="+mn-ea"/>
                <a:cs typeface="Calibri"/>
              </a:rPr>
              <a:t>e</a:t>
            </a:r>
            <a:r>
              <a:rPr kumimoji="0" sz="1750" b="0" i="0" u="none" strike="noStrike" kern="1200" cap="none" spc="0" normalizeH="0" baseline="0" noProof="0" dirty="0">
                <a:ln>
                  <a:noFill/>
                </a:ln>
                <a:solidFill>
                  <a:prstClr val="black"/>
                </a:solidFill>
                <a:effectLst/>
                <a:uLnTx/>
                <a:uFillTx/>
                <a:latin typeface="Calibri"/>
                <a:ea typeface="+mn-ea"/>
                <a:cs typeface="Calibri"/>
              </a:rPr>
              <a:t>d  </a:t>
            </a:r>
            <a:r>
              <a:rPr kumimoji="0" sz="1750" b="0" i="0" u="none" strike="noStrike" kern="1200" cap="none" spc="-35" normalizeH="0" baseline="0" noProof="0" dirty="0">
                <a:ln>
                  <a:noFill/>
                </a:ln>
                <a:solidFill>
                  <a:prstClr val="black"/>
                </a:solidFill>
                <a:effectLst/>
                <a:uLnTx/>
                <a:uFillTx/>
                <a:latin typeface="Calibri"/>
                <a:ea typeface="+mn-ea"/>
                <a:cs typeface="Calibri"/>
              </a:rPr>
              <a:t>Data</a:t>
            </a:r>
            <a:endParaRPr kumimoji="0" sz="1750" b="0" i="0" u="none" strike="noStrike" kern="1200" cap="none" spc="0" normalizeH="0" baseline="0" noProof="0">
              <a:ln>
                <a:noFill/>
              </a:ln>
              <a:solidFill>
                <a:prstClr val="black"/>
              </a:solidFill>
              <a:effectLst/>
              <a:uLnTx/>
              <a:uFillTx/>
              <a:latin typeface="Calibri"/>
              <a:ea typeface="+mn-ea"/>
              <a:cs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Microsoft Defender for Cloud + Identity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This Microsoft Defender for Cloud workshop will not focus on Identity, but it is a related topic.</a:t>
            </a:r>
          </a:p>
          <a:p>
            <a:pPr>
              <a:lnSpc>
                <a:spcPct val="100000"/>
              </a:lnSpc>
              <a:spcAft>
                <a:spcPts val="1000"/>
              </a:spcAft>
            </a:pPr>
            <a:endParaRPr lang="en-US" sz="1800" b="1" dirty="0"/>
          </a:p>
          <a:p>
            <a:pPr>
              <a:lnSpc>
                <a:spcPct val="100000"/>
              </a:lnSpc>
              <a:spcAft>
                <a:spcPts val="1000"/>
              </a:spcAft>
            </a:pPr>
            <a:r>
              <a:rPr lang="en-US" sz="1800" dirty="0"/>
              <a:t>All Azure control plane activity is performed by a service principal. </a:t>
            </a:r>
          </a:p>
          <a:p>
            <a:pPr>
              <a:lnSpc>
                <a:spcPct val="100000"/>
              </a:lnSpc>
              <a:spcAft>
                <a:spcPts val="1000"/>
              </a:spcAft>
            </a:pPr>
            <a:endParaRPr lang="en-US" sz="1800" dirty="0"/>
          </a:p>
          <a:p>
            <a:pPr>
              <a:lnSpc>
                <a:spcPct val="100000"/>
              </a:lnSpc>
              <a:spcAft>
                <a:spcPts val="1000"/>
              </a:spcAft>
            </a:pPr>
            <a:r>
              <a:rPr lang="en-US" sz="1800" dirty="0"/>
              <a:t>Determining if a user has been hacked, and preventing access before malicious activity occurs is an important first step.</a:t>
            </a:r>
          </a:p>
          <a:p>
            <a:pPr>
              <a:lnSpc>
                <a:spcPct val="100000"/>
              </a:lnSpc>
              <a:spcAft>
                <a:spcPts val="1000"/>
              </a:spcAft>
            </a:pPr>
            <a:endParaRPr lang="en-US" sz="1800" dirty="0"/>
          </a:p>
          <a:p>
            <a:pPr>
              <a:lnSpc>
                <a:spcPct val="100000"/>
              </a:lnSpc>
              <a:spcAft>
                <a:spcPts val="1000"/>
              </a:spcAft>
            </a:pPr>
            <a:r>
              <a:rPr lang="en-US" sz="1800" dirty="0"/>
              <a:t>Azure Identity Protection + Microsoft Defender 365 help with this.</a:t>
            </a:r>
          </a:p>
        </p:txBody>
      </p:sp>
    </p:spTree>
    <p:extLst>
      <p:ext uri="{BB962C8B-B14F-4D97-AF65-F5344CB8AC3E}">
        <p14:creationId xmlns:p14="http://schemas.microsoft.com/office/powerpoint/2010/main" val="347438113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But let’s talk about…</a:t>
            </a:r>
          </a:p>
        </p:txBody>
      </p:sp>
      <p:pic>
        <p:nvPicPr>
          <p:cNvPr id="10" name="Picture 9">
            <a:extLst>
              <a:ext uri="{FF2B5EF4-FFF2-40B4-BE49-F238E27FC236}">
                <a16:creationId xmlns:a16="http://schemas.microsoft.com/office/drawing/2014/main" id="{98F2EF88-D7D9-4914-96E7-F735245B1C00}"/>
              </a:ext>
            </a:extLst>
          </p:cNvPr>
          <p:cNvPicPr>
            <a:picLocks noChangeAspect="1"/>
          </p:cNvPicPr>
          <p:nvPr/>
        </p:nvPicPr>
        <p:blipFill>
          <a:blip r:embed="rId3"/>
          <a:stretch>
            <a:fillRect/>
          </a:stretch>
        </p:blipFill>
        <p:spPr>
          <a:xfrm>
            <a:off x="3074820" y="1870423"/>
            <a:ext cx="5623260" cy="1414267"/>
          </a:xfrm>
          <a:prstGeom prst="rect">
            <a:avLst/>
          </a:prstGeom>
        </p:spPr>
      </p:pic>
      <p:pic>
        <p:nvPicPr>
          <p:cNvPr id="5" name="Picture 4">
            <a:extLst>
              <a:ext uri="{FF2B5EF4-FFF2-40B4-BE49-F238E27FC236}">
                <a16:creationId xmlns:a16="http://schemas.microsoft.com/office/drawing/2014/main" id="{283D2888-408A-4B0C-856D-142D65523254}"/>
              </a:ext>
            </a:extLst>
          </p:cNvPr>
          <p:cNvPicPr>
            <a:picLocks noChangeAspect="1"/>
          </p:cNvPicPr>
          <p:nvPr/>
        </p:nvPicPr>
        <p:blipFill>
          <a:blip r:embed="rId4"/>
          <a:stretch>
            <a:fillRect/>
          </a:stretch>
        </p:blipFill>
        <p:spPr>
          <a:xfrm>
            <a:off x="1729409" y="3336260"/>
            <a:ext cx="8314083" cy="2545663"/>
          </a:xfrm>
          <a:prstGeom prst="rect">
            <a:avLst/>
          </a:prstGeom>
        </p:spPr>
      </p:pic>
      <p:pic>
        <p:nvPicPr>
          <p:cNvPr id="8" name="Picture 7">
            <a:extLst>
              <a:ext uri="{FF2B5EF4-FFF2-40B4-BE49-F238E27FC236}">
                <a16:creationId xmlns:a16="http://schemas.microsoft.com/office/drawing/2014/main" id="{8C5B765E-F49D-489E-98F0-3F1DA7E20505}"/>
              </a:ext>
            </a:extLst>
          </p:cNvPr>
          <p:cNvPicPr>
            <a:picLocks noChangeAspect="1"/>
          </p:cNvPicPr>
          <p:nvPr/>
        </p:nvPicPr>
        <p:blipFill>
          <a:blip r:embed="rId5"/>
          <a:stretch>
            <a:fillRect/>
          </a:stretch>
        </p:blipFill>
        <p:spPr>
          <a:xfrm>
            <a:off x="1729409" y="976077"/>
            <a:ext cx="7593082" cy="947128"/>
          </a:xfrm>
          <a:prstGeom prst="rect">
            <a:avLst/>
          </a:prstGeom>
        </p:spPr>
      </p:pic>
    </p:spTree>
    <p:extLst>
      <p:ext uri="{BB962C8B-B14F-4D97-AF65-F5344CB8AC3E}">
        <p14:creationId xmlns:p14="http://schemas.microsoft.com/office/powerpoint/2010/main" val="3804061941"/>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p:txBody>
          <a:bodyPr/>
          <a:lstStyle/>
          <a:p>
            <a:r>
              <a:rPr lang="en-US" dirty="0"/>
              <a:t>Microsoft Defender for Cloud Solutions</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46547" y="624279"/>
            <a:ext cx="5096510" cy="1086195"/>
          </a:xfrm>
        </p:spPr>
        <p:txBody>
          <a:bodyPr>
            <a:normAutofit fontScale="90000"/>
          </a:bodyPr>
          <a:lstStyle/>
          <a:p>
            <a:r>
              <a:rPr lang="en-US" dirty="0"/>
              <a:t>Microsoft Defender for Cloud Solutions</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595634" y="2025650"/>
            <a:ext cx="650846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VM+SQL Vulnerability</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File Integrity</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961" dirty="0">
                <a:solidFill>
                  <a:srgbClr val="1A1A1A"/>
                </a:solidFill>
              </a:rPr>
              <a:t>Defender for Containers, Kubernetes, App Service, Storage, </a:t>
            </a:r>
            <a:r>
              <a:rPr lang="en-US" sz="1961" dirty="0" err="1">
                <a:solidFill>
                  <a:srgbClr val="1A1A1A"/>
                </a:solidFill>
              </a:rPr>
              <a:t>KeyVault</a:t>
            </a:r>
            <a:endPar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endParaRP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Container Image Scanning</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Adaptive Application Control</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Adaptive Network Hardening</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JIT VM Access</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Network Map</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IoT Security</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endParaRPr>
          </a:p>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353" b="0"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31888698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VM Vulnerability Assessments</a:t>
            </a:r>
          </a:p>
        </p:txBody>
      </p:sp>
    </p:spTree>
    <p:extLst>
      <p:ext uri="{BB962C8B-B14F-4D97-AF65-F5344CB8AC3E}">
        <p14:creationId xmlns:p14="http://schemas.microsoft.com/office/powerpoint/2010/main" val="138700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660673" cy="758022"/>
          </a:xfrm>
        </p:spPr>
        <p:txBody>
          <a:bodyPr/>
          <a:lstStyle/>
          <a:p>
            <a:r>
              <a:rPr lang="en-US" dirty="0"/>
              <a:t>Microsoft Defender for Cloud – VM Vulnerability Assessment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91030" y="1488178"/>
            <a:ext cx="10719558" cy="502447"/>
          </a:xfrm>
        </p:spPr>
        <p:txBody>
          <a:bodyPr/>
          <a:lstStyle/>
          <a:p>
            <a:pPr>
              <a:lnSpc>
                <a:spcPct val="100000"/>
              </a:lnSpc>
              <a:spcAft>
                <a:spcPts val="1000"/>
              </a:spcAft>
            </a:pPr>
            <a:r>
              <a:rPr lang="en-US" sz="1800" dirty="0"/>
              <a:t>Microsoft Defender for Cloud includes vulnerability scanning for your machines at no extra cost. </a:t>
            </a:r>
          </a:p>
          <a:p>
            <a:pPr>
              <a:lnSpc>
                <a:spcPct val="100000"/>
              </a:lnSpc>
              <a:spcAft>
                <a:spcPts val="1000"/>
              </a:spcAft>
            </a:pPr>
            <a:endParaRPr lang="en-US" sz="1800" dirty="0"/>
          </a:p>
          <a:p>
            <a:pPr>
              <a:lnSpc>
                <a:spcPct val="100000"/>
              </a:lnSpc>
              <a:spcAft>
                <a:spcPts val="1000"/>
              </a:spcAft>
            </a:pPr>
            <a:r>
              <a:rPr lang="en-US" sz="1800" dirty="0"/>
              <a:t>Security Center's integrated vulnerability assessment solution works seamlessly with Azure Arc. When you've deployed Azure Arc, your machines will appear in Security Center and no Log Analytics agent is required.</a:t>
            </a:r>
          </a:p>
          <a:p>
            <a:endParaRPr lang="en-US" sz="1800" b="1" dirty="0"/>
          </a:p>
        </p:txBody>
      </p:sp>
      <p:pic>
        <p:nvPicPr>
          <p:cNvPr id="7170" name="Picture 2" descr="thumbnail image 2 of blog post titled &#10; &#10; &#10;  &#10; &#10; &#10; &#10;    &#10;  &#10;   &#10;    &#10;      &#10;       Built-in vulnerability assessment for VMs in Azure Security Center&#10;       &#10;      &#10;     &#10;   &#10;  &#10; &#10;   &#10; &#10; &#10; &#10; &#10; &#10;">
            <a:extLst>
              <a:ext uri="{FF2B5EF4-FFF2-40B4-BE49-F238E27FC236}">
                <a16:creationId xmlns:a16="http://schemas.microsoft.com/office/drawing/2014/main" id="{27F66273-265D-4A10-9B9F-2AE738363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9905" y="3305038"/>
            <a:ext cx="6476247" cy="3124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46922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Qualys Scanner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vulnerability scanner included with Azure Security Center is powered by Qualys. Qualys' scanner is one of the leading tools for real-time identification of vulnerabilities.</a:t>
            </a:r>
          </a:p>
          <a:p>
            <a:pPr>
              <a:lnSpc>
                <a:spcPct val="100000"/>
              </a:lnSpc>
              <a:spcAft>
                <a:spcPts val="1000"/>
              </a:spcAft>
            </a:pPr>
            <a:r>
              <a:rPr lang="en-US" sz="1800" dirty="0"/>
              <a:t>You don't need a Qualys license or even a Qualys account - everything's handled seamlessly inside Security Center. </a:t>
            </a:r>
          </a:p>
          <a:p>
            <a:pPr>
              <a:lnSpc>
                <a:spcPct val="100000"/>
              </a:lnSpc>
              <a:spcAft>
                <a:spcPts val="1000"/>
              </a:spcAft>
            </a:pPr>
            <a:r>
              <a:rPr lang="en-US" sz="1800" dirty="0"/>
              <a:t>The Azure Security Center vulnerability assessment extension (powered by Qualys), like other extensions, runs on top of the Azure Virtual Machine agent. Runs as Local Host on Windows, and Root on Linux.</a:t>
            </a:r>
          </a:p>
          <a:p>
            <a:pPr>
              <a:lnSpc>
                <a:spcPct val="100000"/>
              </a:lnSpc>
              <a:spcAft>
                <a:spcPts val="1000"/>
              </a:spcAft>
            </a:pPr>
            <a:r>
              <a:rPr lang="en-US" sz="1800" dirty="0"/>
              <a:t>During setup, Security Center checks to ensure that the machine can communicate with the following two Qualys data centers (via port 443 - the default for HTTPS):</a:t>
            </a:r>
          </a:p>
          <a:p>
            <a:pPr>
              <a:lnSpc>
                <a:spcPct val="100000"/>
              </a:lnSpc>
              <a:spcAft>
                <a:spcPts val="1000"/>
              </a:spcAft>
            </a:pPr>
            <a:endParaRPr lang="en-US" sz="1800" dirty="0"/>
          </a:p>
          <a:p>
            <a:pPr>
              <a:lnSpc>
                <a:spcPct val="100000"/>
              </a:lnSpc>
              <a:spcAft>
                <a:spcPts val="1000"/>
              </a:spcAft>
            </a:pPr>
            <a:r>
              <a:rPr lang="en-US" sz="1800" dirty="0"/>
              <a:t>    64.39.104.113 - Qualys' US data center</a:t>
            </a:r>
          </a:p>
          <a:p>
            <a:pPr>
              <a:lnSpc>
                <a:spcPct val="100000"/>
              </a:lnSpc>
              <a:spcAft>
                <a:spcPts val="1000"/>
              </a:spcAft>
            </a:pPr>
            <a:r>
              <a:rPr lang="en-US" sz="1800" dirty="0"/>
              <a:t>    154.59.121.74 - Qualys' European data center</a:t>
            </a:r>
          </a:p>
          <a:p>
            <a:pPr>
              <a:lnSpc>
                <a:spcPct val="100000"/>
              </a:lnSpc>
              <a:spcAft>
                <a:spcPts val="1000"/>
              </a:spcAft>
            </a:pPr>
            <a:endParaRPr lang="en-US" sz="1800" dirty="0"/>
          </a:p>
          <a:p>
            <a:pPr>
              <a:lnSpc>
                <a:spcPct val="100000"/>
              </a:lnSpc>
              <a:spcAft>
                <a:spcPts val="1000"/>
              </a:spcAft>
            </a:pPr>
            <a:r>
              <a:rPr lang="en-US" sz="1800" dirty="0"/>
              <a:t>Within 48 </a:t>
            </a:r>
            <a:r>
              <a:rPr lang="en-US" sz="1800" dirty="0" err="1"/>
              <a:t>hrs</a:t>
            </a:r>
            <a:r>
              <a:rPr lang="en-US" sz="1800" dirty="0"/>
              <a:t> of the disclosure of a critical vulnerability, Qualys incorporates the information into their processing and can identify affected machines.</a:t>
            </a:r>
          </a:p>
          <a:p>
            <a:pPr>
              <a:lnSpc>
                <a:spcPct val="100000"/>
              </a:lnSpc>
              <a:spcAft>
                <a:spcPts val="1000"/>
              </a:spcAft>
            </a:pPr>
            <a:endParaRPr lang="en-US" sz="1800" dirty="0"/>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298569119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BDCC2-43C3-46CA-92DB-A430A67F9FF2}"/>
              </a:ext>
            </a:extLst>
          </p:cNvPr>
          <p:cNvSpPr>
            <a:spLocks noGrp="1"/>
          </p:cNvSpPr>
          <p:nvPr>
            <p:ph type="title"/>
          </p:nvPr>
        </p:nvSpPr>
        <p:spPr/>
        <p:txBody>
          <a:bodyPr/>
          <a:lstStyle/>
          <a:p>
            <a:r>
              <a:rPr lang="en-US" dirty="0"/>
              <a:t>Today’s Agenda</a:t>
            </a:r>
          </a:p>
        </p:txBody>
      </p:sp>
      <p:grpSp>
        <p:nvGrpSpPr>
          <p:cNvPr id="95" name="Group 94">
            <a:extLst>
              <a:ext uri="{FF2B5EF4-FFF2-40B4-BE49-F238E27FC236}">
                <a16:creationId xmlns:a16="http://schemas.microsoft.com/office/drawing/2014/main" id="{9012240C-0635-4137-9CA0-A61BFDCEB58E}"/>
              </a:ext>
            </a:extLst>
          </p:cNvPr>
          <p:cNvGrpSpPr/>
          <p:nvPr/>
        </p:nvGrpSpPr>
        <p:grpSpPr>
          <a:xfrm>
            <a:off x="1391928" y="1149212"/>
            <a:ext cx="4548909" cy="5514233"/>
            <a:chOff x="1391928" y="1149212"/>
            <a:chExt cx="4548909" cy="5514233"/>
          </a:xfrm>
        </p:grpSpPr>
        <p:sp>
          <p:nvSpPr>
            <p:cNvPr id="19" name="Google Shape;349;p23">
              <a:extLst>
                <a:ext uri="{FF2B5EF4-FFF2-40B4-BE49-F238E27FC236}">
                  <a16:creationId xmlns:a16="http://schemas.microsoft.com/office/drawing/2014/main" id="{F262EBD2-234F-48E4-942C-D333927F5543}"/>
                </a:ext>
              </a:extLst>
            </p:cNvPr>
            <p:cNvSpPr txBox="1"/>
            <p:nvPr/>
          </p:nvSpPr>
          <p:spPr>
            <a:xfrm>
              <a:off x="1399619" y="1150778"/>
              <a:ext cx="2981881"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Welcome</a:t>
              </a:r>
            </a:p>
          </p:txBody>
        </p:sp>
        <p:sp>
          <p:nvSpPr>
            <p:cNvPr id="36" name="Oval 35">
              <a:extLst>
                <a:ext uri="{FF2B5EF4-FFF2-40B4-BE49-F238E27FC236}">
                  <a16:creationId xmlns:a16="http://schemas.microsoft.com/office/drawing/2014/main" id="{BAFB245E-B71F-4655-942D-C64C459EC01E}"/>
                </a:ext>
              </a:extLst>
            </p:cNvPr>
            <p:cNvSpPr/>
            <p:nvPr/>
          </p:nvSpPr>
          <p:spPr bwMode="auto">
            <a:xfrm>
              <a:off x="4090336" y="114921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34" name="Google Shape;349;p23">
              <a:extLst>
                <a:ext uri="{FF2B5EF4-FFF2-40B4-BE49-F238E27FC236}">
                  <a16:creationId xmlns:a16="http://schemas.microsoft.com/office/drawing/2014/main" id="{C09ED79D-BF89-44F2-A5F5-16EC3EC7369F}"/>
                </a:ext>
              </a:extLst>
            </p:cNvPr>
            <p:cNvSpPr txBox="1"/>
            <p:nvPr/>
          </p:nvSpPr>
          <p:spPr>
            <a:xfrm>
              <a:off x="1391928" y="1552498"/>
              <a:ext cx="2981881" cy="287997"/>
            </a:xfrm>
            <a:prstGeom prst="roundRect">
              <a:avLst>
                <a:gd name="adj" fmla="val 50000"/>
              </a:avLst>
            </a:prstGeom>
            <a:solidFill>
              <a:srgbClr val="FFB900"/>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Keynote: Microsoft Defender for Cloud</a:t>
              </a:r>
            </a:p>
          </p:txBody>
        </p:sp>
        <p:sp>
          <p:nvSpPr>
            <p:cNvPr id="38" name="Oval 37">
              <a:extLst>
                <a:ext uri="{FF2B5EF4-FFF2-40B4-BE49-F238E27FC236}">
                  <a16:creationId xmlns:a16="http://schemas.microsoft.com/office/drawing/2014/main" id="{5EF761A0-8CA2-4F0B-BD06-2FDEFFBCB5F4}"/>
                </a:ext>
              </a:extLst>
            </p:cNvPr>
            <p:cNvSpPr/>
            <p:nvPr/>
          </p:nvSpPr>
          <p:spPr bwMode="auto">
            <a:xfrm>
              <a:off x="4088888" y="154788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25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0" name="Google Shape;349;p23">
              <a:extLst>
                <a:ext uri="{FF2B5EF4-FFF2-40B4-BE49-F238E27FC236}">
                  <a16:creationId xmlns:a16="http://schemas.microsoft.com/office/drawing/2014/main" id="{202C0478-739E-41C2-A307-52CA876925CF}"/>
                </a:ext>
              </a:extLst>
            </p:cNvPr>
            <p:cNvSpPr txBox="1"/>
            <p:nvPr/>
          </p:nvSpPr>
          <p:spPr>
            <a:xfrm>
              <a:off x="1391928" y="1954218"/>
              <a:ext cx="2981881"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Demo Walk Through</a:t>
              </a:r>
            </a:p>
          </p:txBody>
        </p:sp>
        <p:sp>
          <p:nvSpPr>
            <p:cNvPr id="39" name="Oval 38">
              <a:extLst>
                <a:ext uri="{FF2B5EF4-FFF2-40B4-BE49-F238E27FC236}">
                  <a16:creationId xmlns:a16="http://schemas.microsoft.com/office/drawing/2014/main" id="{D6BF9C35-DA4A-4228-82AE-FFAF633D3C1E}"/>
                </a:ext>
              </a:extLst>
            </p:cNvPr>
            <p:cNvSpPr/>
            <p:nvPr/>
          </p:nvSpPr>
          <p:spPr bwMode="auto">
            <a:xfrm>
              <a:off x="4088888" y="1953435"/>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20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1" name="Google Shape;349;p23">
              <a:extLst>
                <a:ext uri="{FF2B5EF4-FFF2-40B4-BE49-F238E27FC236}">
                  <a16:creationId xmlns:a16="http://schemas.microsoft.com/office/drawing/2014/main" id="{79A89461-83C8-45CB-9A19-9F7DD3BA08C1}"/>
                </a:ext>
              </a:extLst>
            </p:cNvPr>
            <p:cNvSpPr txBox="1"/>
            <p:nvPr/>
          </p:nvSpPr>
          <p:spPr>
            <a:xfrm>
              <a:off x="1391928" y="2355938"/>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40" name="Oval 39">
              <a:extLst>
                <a:ext uri="{FF2B5EF4-FFF2-40B4-BE49-F238E27FC236}">
                  <a16:creationId xmlns:a16="http://schemas.microsoft.com/office/drawing/2014/main" id="{B48C72BC-3D30-4E5E-B876-53FA986B773B}"/>
                </a:ext>
              </a:extLst>
            </p:cNvPr>
            <p:cNvSpPr/>
            <p:nvPr/>
          </p:nvSpPr>
          <p:spPr bwMode="auto">
            <a:xfrm>
              <a:off x="4088888" y="2356434"/>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2" name="Google Shape;349;p23">
              <a:extLst>
                <a:ext uri="{FF2B5EF4-FFF2-40B4-BE49-F238E27FC236}">
                  <a16:creationId xmlns:a16="http://schemas.microsoft.com/office/drawing/2014/main" id="{F1F3FA8C-4FAF-48E4-8DB9-78E00A535A07}"/>
                </a:ext>
              </a:extLst>
            </p:cNvPr>
            <p:cNvSpPr txBox="1"/>
            <p:nvPr/>
          </p:nvSpPr>
          <p:spPr>
            <a:xfrm>
              <a:off x="1391928" y="2757658"/>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vs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other Azure Products</a:t>
              </a:r>
            </a:p>
          </p:txBody>
        </p:sp>
        <p:sp>
          <p:nvSpPr>
            <p:cNvPr id="41" name="Oval 40">
              <a:extLst>
                <a:ext uri="{FF2B5EF4-FFF2-40B4-BE49-F238E27FC236}">
                  <a16:creationId xmlns:a16="http://schemas.microsoft.com/office/drawing/2014/main" id="{796181FB-EE8D-4563-897C-B35DB9777F62}"/>
                </a:ext>
              </a:extLst>
            </p:cNvPr>
            <p:cNvSpPr/>
            <p:nvPr/>
          </p:nvSpPr>
          <p:spPr bwMode="auto">
            <a:xfrm>
              <a:off x="4088888" y="275535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45</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31" name="Google Shape;349;p23">
              <a:extLst>
                <a:ext uri="{FF2B5EF4-FFF2-40B4-BE49-F238E27FC236}">
                  <a16:creationId xmlns:a16="http://schemas.microsoft.com/office/drawing/2014/main" id="{C39478EB-3573-4C0E-996C-7FF52315B585}"/>
                </a:ext>
              </a:extLst>
            </p:cNvPr>
            <p:cNvSpPr txBox="1"/>
            <p:nvPr/>
          </p:nvSpPr>
          <p:spPr>
            <a:xfrm>
              <a:off x="1391928" y="3561093"/>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42" name="Oval 41">
              <a:extLst>
                <a:ext uri="{FF2B5EF4-FFF2-40B4-BE49-F238E27FC236}">
                  <a16:creationId xmlns:a16="http://schemas.microsoft.com/office/drawing/2014/main" id="{E0819730-DE07-4535-ABAA-E328BE475A2B}"/>
                </a:ext>
              </a:extLst>
            </p:cNvPr>
            <p:cNvSpPr/>
            <p:nvPr/>
          </p:nvSpPr>
          <p:spPr bwMode="auto">
            <a:xfrm>
              <a:off x="4088888" y="355648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4" name="Google Shape;349;p23">
              <a:extLst>
                <a:ext uri="{FF2B5EF4-FFF2-40B4-BE49-F238E27FC236}">
                  <a16:creationId xmlns:a16="http://schemas.microsoft.com/office/drawing/2014/main" id="{A63AFEFD-6C41-4402-AD04-1CA0D34D7B0C}"/>
                </a:ext>
              </a:extLst>
            </p:cNvPr>
            <p:cNvSpPr txBox="1"/>
            <p:nvPr/>
          </p:nvSpPr>
          <p:spPr>
            <a:xfrm>
              <a:off x="1391928" y="3159378"/>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Part 1</a:t>
              </a:r>
            </a:p>
          </p:txBody>
        </p:sp>
        <p:sp>
          <p:nvSpPr>
            <p:cNvPr id="43" name="Oval 42">
              <a:extLst>
                <a:ext uri="{FF2B5EF4-FFF2-40B4-BE49-F238E27FC236}">
                  <a16:creationId xmlns:a16="http://schemas.microsoft.com/office/drawing/2014/main" id="{EEB84695-C400-462D-9E67-3C927980639D}"/>
                </a:ext>
              </a:extLst>
            </p:cNvPr>
            <p:cNvSpPr/>
            <p:nvPr/>
          </p:nvSpPr>
          <p:spPr bwMode="auto">
            <a:xfrm>
              <a:off x="4088888" y="3152034"/>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45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32" name="Google Shape;349;p23">
              <a:extLst>
                <a:ext uri="{FF2B5EF4-FFF2-40B4-BE49-F238E27FC236}">
                  <a16:creationId xmlns:a16="http://schemas.microsoft.com/office/drawing/2014/main" id="{2542F204-14E0-44AD-9967-6BAA1C72D25C}"/>
                </a:ext>
              </a:extLst>
            </p:cNvPr>
            <p:cNvSpPr txBox="1"/>
            <p:nvPr/>
          </p:nvSpPr>
          <p:spPr>
            <a:xfrm>
              <a:off x="1391928" y="4766258"/>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44" name="Oval 43">
              <a:extLst>
                <a:ext uri="{FF2B5EF4-FFF2-40B4-BE49-F238E27FC236}">
                  <a16:creationId xmlns:a16="http://schemas.microsoft.com/office/drawing/2014/main" id="{B3681CA7-4BE8-46DA-855A-C44CA5C145F8}"/>
                </a:ext>
              </a:extLst>
            </p:cNvPr>
            <p:cNvSpPr/>
            <p:nvPr/>
          </p:nvSpPr>
          <p:spPr bwMode="auto">
            <a:xfrm>
              <a:off x="4088888" y="476164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45" name="Google Shape;349;p23">
              <a:extLst>
                <a:ext uri="{FF2B5EF4-FFF2-40B4-BE49-F238E27FC236}">
                  <a16:creationId xmlns:a16="http://schemas.microsoft.com/office/drawing/2014/main" id="{3A3AD43A-F847-4DB7-B94D-8EC894AEE893}"/>
                </a:ext>
              </a:extLst>
            </p:cNvPr>
            <p:cNvSpPr txBox="1"/>
            <p:nvPr/>
          </p:nvSpPr>
          <p:spPr>
            <a:xfrm>
              <a:off x="1391928" y="4364538"/>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Lab: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 Settings + Part 1</a:t>
              </a:r>
            </a:p>
          </p:txBody>
        </p:sp>
        <p:sp>
          <p:nvSpPr>
            <p:cNvPr id="53" name="Oval 52">
              <a:extLst>
                <a:ext uri="{FF2B5EF4-FFF2-40B4-BE49-F238E27FC236}">
                  <a16:creationId xmlns:a16="http://schemas.microsoft.com/office/drawing/2014/main" id="{A78A0B8C-670F-4EBF-B3A5-EA4194B02DF7}"/>
                </a:ext>
              </a:extLst>
            </p:cNvPr>
            <p:cNvSpPr/>
            <p:nvPr/>
          </p:nvSpPr>
          <p:spPr bwMode="auto">
            <a:xfrm>
              <a:off x="4088888" y="436223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60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6" name="Google Shape;349;p23">
              <a:extLst>
                <a:ext uri="{FF2B5EF4-FFF2-40B4-BE49-F238E27FC236}">
                  <a16:creationId xmlns:a16="http://schemas.microsoft.com/office/drawing/2014/main" id="{25F95A70-0B6A-4E18-BE66-5DF8B0F3DAD7}"/>
                </a:ext>
              </a:extLst>
            </p:cNvPr>
            <p:cNvSpPr txBox="1"/>
            <p:nvPr/>
          </p:nvSpPr>
          <p:spPr>
            <a:xfrm>
              <a:off x="1391928" y="5167978"/>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Part 2</a:t>
              </a:r>
            </a:p>
          </p:txBody>
        </p:sp>
        <p:sp>
          <p:nvSpPr>
            <p:cNvPr id="54" name="Oval 53">
              <a:extLst>
                <a:ext uri="{FF2B5EF4-FFF2-40B4-BE49-F238E27FC236}">
                  <a16:creationId xmlns:a16="http://schemas.microsoft.com/office/drawing/2014/main" id="{250585CE-027A-4D4F-B3C3-0D4DFFD80976}"/>
                </a:ext>
              </a:extLst>
            </p:cNvPr>
            <p:cNvSpPr/>
            <p:nvPr/>
          </p:nvSpPr>
          <p:spPr bwMode="auto">
            <a:xfrm>
              <a:off x="4088888" y="516567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7" name="Google Shape;349;p23">
              <a:extLst>
                <a:ext uri="{FF2B5EF4-FFF2-40B4-BE49-F238E27FC236}">
                  <a16:creationId xmlns:a16="http://schemas.microsoft.com/office/drawing/2014/main" id="{ED0547D5-4FB0-4F06-9C51-312190FC5504}"/>
                </a:ext>
              </a:extLst>
            </p:cNvPr>
            <p:cNvSpPr txBox="1"/>
            <p:nvPr/>
          </p:nvSpPr>
          <p:spPr>
            <a:xfrm>
              <a:off x="1391928" y="5569698"/>
              <a:ext cx="2981881"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Microsoft Defender for Cloud</a:t>
              </a:r>
            </a:p>
          </p:txBody>
        </p:sp>
        <p:sp>
          <p:nvSpPr>
            <p:cNvPr id="55" name="Oval 54">
              <a:extLst>
                <a:ext uri="{FF2B5EF4-FFF2-40B4-BE49-F238E27FC236}">
                  <a16:creationId xmlns:a16="http://schemas.microsoft.com/office/drawing/2014/main" id="{8AD6028E-6FB9-45D3-BEA4-7C2EB8C469D6}"/>
                </a:ext>
              </a:extLst>
            </p:cNvPr>
            <p:cNvSpPr/>
            <p:nvPr/>
          </p:nvSpPr>
          <p:spPr bwMode="auto">
            <a:xfrm>
              <a:off x="4088888" y="556508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8" name="Google Shape;349;p23">
              <a:extLst>
                <a:ext uri="{FF2B5EF4-FFF2-40B4-BE49-F238E27FC236}">
                  <a16:creationId xmlns:a16="http://schemas.microsoft.com/office/drawing/2014/main" id="{02C0B7BC-CE11-45F1-BD01-9C58B006619E}"/>
                </a:ext>
              </a:extLst>
            </p:cNvPr>
            <p:cNvSpPr txBox="1"/>
            <p:nvPr/>
          </p:nvSpPr>
          <p:spPr>
            <a:xfrm>
              <a:off x="1391928" y="5971418"/>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Lab: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 Part 2</a:t>
              </a:r>
            </a:p>
          </p:txBody>
        </p:sp>
        <p:sp>
          <p:nvSpPr>
            <p:cNvPr id="56" name="Oval 55">
              <a:extLst>
                <a:ext uri="{FF2B5EF4-FFF2-40B4-BE49-F238E27FC236}">
                  <a16:creationId xmlns:a16="http://schemas.microsoft.com/office/drawing/2014/main" id="{651CEBE6-92C1-4ED2-B74B-7EB777C3465F}"/>
                </a:ext>
              </a:extLst>
            </p:cNvPr>
            <p:cNvSpPr/>
            <p:nvPr/>
          </p:nvSpPr>
          <p:spPr bwMode="auto">
            <a:xfrm>
              <a:off x="4081201" y="596911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90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9" name="Google Shape;349;p23">
              <a:extLst>
                <a:ext uri="{FF2B5EF4-FFF2-40B4-BE49-F238E27FC236}">
                  <a16:creationId xmlns:a16="http://schemas.microsoft.com/office/drawing/2014/main" id="{9A9F2ADF-DDDA-43CA-98AF-249A4874899B}"/>
                </a:ext>
              </a:extLst>
            </p:cNvPr>
            <p:cNvSpPr txBox="1"/>
            <p:nvPr/>
          </p:nvSpPr>
          <p:spPr>
            <a:xfrm>
              <a:off x="1391928" y="6373143"/>
              <a:ext cx="2981881"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Close</a:t>
              </a:r>
            </a:p>
          </p:txBody>
        </p:sp>
        <p:sp>
          <p:nvSpPr>
            <p:cNvPr id="57" name="Oval 56">
              <a:extLst>
                <a:ext uri="{FF2B5EF4-FFF2-40B4-BE49-F238E27FC236}">
                  <a16:creationId xmlns:a16="http://schemas.microsoft.com/office/drawing/2014/main" id="{42623678-C7E7-4CFF-AE90-319DDF2648D9}"/>
                </a:ext>
              </a:extLst>
            </p:cNvPr>
            <p:cNvSpPr/>
            <p:nvPr/>
          </p:nvSpPr>
          <p:spPr bwMode="auto">
            <a:xfrm>
              <a:off x="4089407" y="637083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58" name="Right Brace 57">
              <a:extLst>
                <a:ext uri="{FF2B5EF4-FFF2-40B4-BE49-F238E27FC236}">
                  <a16:creationId xmlns:a16="http://schemas.microsoft.com/office/drawing/2014/main" id="{34205A5C-B2D9-4415-9E56-D368BE2784DB}"/>
                </a:ext>
              </a:extLst>
            </p:cNvPr>
            <p:cNvSpPr/>
            <p:nvPr/>
          </p:nvSpPr>
          <p:spPr>
            <a:xfrm>
              <a:off x="4432061" y="3979793"/>
              <a:ext cx="209614" cy="1072101"/>
            </a:xfrm>
            <a:prstGeom prst="rightBrace">
              <a:avLst>
                <a:gd name="adj1" fmla="val 4923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Right Brace 58">
              <a:extLst>
                <a:ext uri="{FF2B5EF4-FFF2-40B4-BE49-F238E27FC236}">
                  <a16:creationId xmlns:a16="http://schemas.microsoft.com/office/drawing/2014/main" id="{C69D4AB3-8AB3-4F67-9ED3-8184A06CBCA7}"/>
                </a:ext>
              </a:extLst>
            </p:cNvPr>
            <p:cNvSpPr/>
            <p:nvPr/>
          </p:nvSpPr>
          <p:spPr>
            <a:xfrm>
              <a:off x="4430929" y="5969113"/>
              <a:ext cx="209614" cy="275802"/>
            </a:xfrm>
            <a:prstGeom prst="rightBrace">
              <a:avLst>
                <a:gd name="adj1" fmla="val 4923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688579EE-1EB0-4834-A85C-322A77F0AB20}"/>
                </a:ext>
              </a:extLst>
            </p:cNvPr>
            <p:cNvSpPr txBox="1"/>
            <p:nvPr/>
          </p:nvSpPr>
          <p:spPr>
            <a:xfrm>
              <a:off x="4750019" y="4423510"/>
              <a:ext cx="119081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Table Groups</a:t>
              </a:r>
            </a:p>
          </p:txBody>
        </p:sp>
        <p:sp>
          <p:nvSpPr>
            <p:cNvPr id="61" name="TextBox 60">
              <a:extLst>
                <a:ext uri="{FF2B5EF4-FFF2-40B4-BE49-F238E27FC236}">
                  <a16:creationId xmlns:a16="http://schemas.microsoft.com/office/drawing/2014/main" id="{679B8ACA-691B-40BA-A17F-703056DA9581}"/>
                </a:ext>
              </a:extLst>
            </p:cNvPr>
            <p:cNvSpPr txBox="1"/>
            <p:nvPr/>
          </p:nvSpPr>
          <p:spPr>
            <a:xfrm>
              <a:off x="4750019" y="6017859"/>
              <a:ext cx="119081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Table Groups</a:t>
              </a:r>
            </a:p>
          </p:txBody>
        </p:sp>
        <p:sp>
          <p:nvSpPr>
            <p:cNvPr id="88" name="Google Shape;349;p23">
              <a:extLst>
                <a:ext uri="{FF2B5EF4-FFF2-40B4-BE49-F238E27FC236}">
                  <a16:creationId xmlns:a16="http://schemas.microsoft.com/office/drawing/2014/main" id="{DB0FEBEA-4DA6-4381-BC4C-9B7F42317B1C}"/>
                </a:ext>
              </a:extLst>
            </p:cNvPr>
            <p:cNvSpPr txBox="1"/>
            <p:nvPr/>
          </p:nvSpPr>
          <p:spPr>
            <a:xfrm>
              <a:off x="1391928" y="3962818"/>
              <a:ext cx="2981881" cy="287997"/>
            </a:xfrm>
            <a:prstGeom prst="roundRect">
              <a:avLst>
                <a:gd name="adj" fmla="val 50000"/>
              </a:avLst>
            </a:prstGeom>
            <a:solidFill>
              <a:srgbClr val="107C10"/>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a:t>
              </a:r>
              <a:r>
                <a:rPr lang="en-US" sz="900" b="1" dirty="0">
                  <a:solidFill>
                    <a:srgbClr val="FFFFFF"/>
                  </a:solidFill>
                  <a:latin typeface="Segoe UI"/>
                </a:rPr>
                <a:t>Cloud </a:t>
              </a:r>
              <a:r>
                <a:rPr kumimoji="0" lang="en-US" sz="900" b="1" i="0" u="none" strike="noStrike" kern="1200" cap="none" spc="0" normalizeH="0" baseline="0" noProof="0" dirty="0">
                  <a:ln>
                    <a:noFill/>
                  </a:ln>
                  <a:solidFill>
                    <a:srgbClr val="FFFFFF"/>
                  </a:solidFill>
                  <a:effectLst/>
                  <a:uLnTx/>
                  <a:uFillTx/>
                  <a:latin typeface="Segoe UI"/>
                  <a:ea typeface="+mn-ea"/>
                  <a:cs typeface="+mn-cs"/>
                </a:rPr>
                <a:t>Onboarding </a:t>
              </a:r>
            </a:p>
          </p:txBody>
        </p:sp>
        <p:sp>
          <p:nvSpPr>
            <p:cNvPr id="89" name="Oval 88">
              <a:extLst>
                <a:ext uri="{FF2B5EF4-FFF2-40B4-BE49-F238E27FC236}">
                  <a16:creationId xmlns:a16="http://schemas.microsoft.com/office/drawing/2014/main" id="{AB1A999A-A057-4B14-863A-2F5325D1B999}"/>
                </a:ext>
              </a:extLst>
            </p:cNvPr>
            <p:cNvSpPr/>
            <p:nvPr/>
          </p:nvSpPr>
          <p:spPr bwMode="auto">
            <a:xfrm>
              <a:off x="4088888" y="396051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15</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grpSp>
    </p:spTree>
    <p:extLst>
      <p:ext uri="{BB962C8B-B14F-4D97-AF65-F5344CB8AC3E}">
        <p14:creationId xmlns:p14="http://schemas.microsoft.com/office/powerpoint/2010/main" val="333738744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Third-party vulnerability scanners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BYOL options refer to supported third-party </a:t>
            </a:r>
            <a:br>
              <a:rPr lang="en-US" sz="1800" dirty="0"/>
            </a:br>
            <a:r>
              <a:rPr lang="en-US" sz="1800" dirty="0"/>
              <a:t>vulnerability assessment solutions. Currently both </a:t>
            </a:r>
            <a:br>
              <a:rPr lang="en-US" sz="1800" dirty="0"/>
            </a:br>
            <a:r>
              <a:rPr lang="en-US" sz="1800" dirty="0"/>
              <a:t>Qualys and Rapid7 are supported providers.</a:t>
            </a:r>
          </a:p>
          <a:p>
            <a:pPr>
              <a:lnSpc>
                <a:spcPct val="100000"/>
              </a:lnSpc>
              <a:spcAft>
                <a:spcPts val="1000"/>
              </a:spcAft>
            </a:pPr>
            <a:r>
              <a:rPr lang="en-US" sz="1800" dirty="0"/>
              <a:t>Supported solutions report vulnerability data to the </a:t>
            </a:r>
            <a:br>
              <a:rPr lang="en-US" sz="1800" dirty="0"/>
            </a:br>
            <a:r>
              <a:rPr lang="en-US" sz="1800" dirty="0"/>
              <a:t>partner's management platform. In turn, that platform </a:t>
            </a:r>
            <a:br>
              <a:rPr lang="en-US" sz="1800" dirty="0"/>
            </a:br>
            <a:r>
              <a:rPr lang="en-US" sz="1800" dirty="0"/>
              <a:t>provides vulnerability and health monitoring data </a:t>
            </a:r>
            <a:br>
              <a:rPr lang="en-US" sz="1800" dirty="0"/>
            </a:br>
            <a:r>
              <a:rPr lang="en-US" sz="1800" dirty="0"/>
              <a:t>back to Security Center. </a:t>
            </a:r>
            <a:endParaRPr lang="en-US" sz="1800" b="1" dirty="0"/>
          </a:p>
        </p:txBody>
      </p:sp>
      <p:pic>
        <p:nvPicPr>
          <p:cNvPr id="4" name="Picture 3" descr="Graphical user interface, text, application, email&#10;&#10;Description automatically generated">
            <a:extLst>
              <a:ext uri="{FF2B5EF4-FFF2-40B4-BE49-F238E27FC236}">
                <a16:creationId xmlns:a16="http://schemas.microsoft.com/office/drawing/2014/main" id="{0B4FBB1D-2E04-45E1-AE7D-BEC2846E4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6963" y="1090173"/>
            <a:ext cx="5276190" cy="4990476"/>
          </a:xfrm>
          <a:prstGeom prst="rect">
            <a:avLst/>
          </a:prstGeom>
        </p:spPr>
      </p:pic>
    </p:spTree>
    <p:extLst>
      <p:ext uri="{BB962C8B-B14F-4D97-AF65-F5344CB8AC3E}">
        <p14:creationId xmlns:p14="http://schemas.microsoft.com/office/powerpoint/2010/main" val="337465852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Deployment is via Virtual Machine extensions. Once the extension is deployed, you can see if it exists, by navigating to the VM page of the Azure portal, and selecting “extensions”:</a:t>
            </a:r>
          </a:p>
          <a:p>
            <a:pPr>
              <a:lnSpc>
                <a:spcPct val="100000"/>
              </a:lnSpc>
              <a:spcAft>
                <a:spcPts val="1000"/>
              </a:spcAft>
            </a:pPr>
            <a:endParaRPr lang="en-US" sz="1800" dirty="0"/>
          </a:p>
          <a:p>
            <a:pPr>
              <a:lnSpc>
                <a:spcPct val="100000"/>
              </a:lnSpc>
              <a:spcAft>
                <a:spcPts val="1000"/>
              </a:spcAft>
            </a:pPr>
            <a:r>
              <a:rPr lang="en-US" sz="1800" dirty="0"/>
              <a:t>On Windows, the extension is called “</a:t>
            </a:r>
            <a:r>
              <a:rPr lang="en-US" sz="1800" dirty="0" err="1"/>
              <a:t>WindowsAgent.AzureSecurityCenter</a:t>
            </a:r>
            <a:r>
              <a:rPr lang="en-US" sz="1800" dirty="0"/>
              <a:t>” and the provider name is "Qualys”</a:t>
            </a:r>
          </a:p>
          <a:p>
            <a:pPr>
              <a:lnSpc>
                <a:spcPct val="100000"/>
              </a:lnSpc>
              <a:spcAft>
                <a:spcPts val="1000"/>
              </a:spcAft>
            </a:pPr>
            <a:r>
              <a:rPr lang="en-US" sz="1800" dirty="0"/>
              <a:t>On Linux, the extension is called </a:t>
            </a:r>
            <a:r>
              <a:rPr lang="en-US" sz="1800" dirty="0" err="1"/>
              <a:t>LinuxAgent.AzureSecurityCenter</a:t>
            </a:r>
            <a:r>
              <a:rPr lang="en-US" sz="1800" dirty="0"/>
              <a:t> and the provider name is "Qualys”</a:t>
            </a:r>
          </a:p>
        </p:txBody>
      </p:sp>
      <p:pic>
        <p:nvPicPr>
          <p:cNvPr id="11266" name="Picture 2" descr="thumbnail image 5 of blog post titled &#10; &#10; &#10;  &#10; &#10; &#10; &#10;    &#10;  &#10;   &#10;    &#10;      &#10;       Built-in vulnerability assessment for VMs in Azure Security Center&#10;       &#10;      &#10;     &#10;   &#10;  &#10; &#10;   &#10; &#10; &#10; &#10; &#10; &#10;">
            <a:extLst>
              <a:ext uri="{FF2B5EF4-FFF2-40B4-BE49-F238E27FC236}">
                <a16:creationId xmlns:a16="http://schemas.microsoft.com/office/drawing/2014/main" id="{E2FE09A4-AA36-4318-A494-E40A4D879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072" y="3831556"/>
            <a:ext cx="9515475" cy="21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57936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Scanning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gathered data collected by the agent includes many things for the baseline snapshot like network posture, operating system version, open ports, installed software, registry info, what patches are installed, environment variables, and metadata associated with files. </a:t>
            </a:r>
          </a:p>
          <a:p>
            <a:pPr>
              <a:lnSpc>
                <a:spcPct val="100000"/>
              </a:lnSpc>
              <a:spcAft>
                <a:spcPts val="1000"/>
              </a:spcAft>
            </a:pPr>
            <a:r>
              <a:rPr lang="en-US" sz="1800" dirty="0"/>
              <a:t>The agent stores a snapshot on the agent host to quickly determine differences to the host metadata it collects. </a:t>
            </a:r>
          </a:p>
          <a:p>
            <a:pPr>
              <a:lnSpc>
                <a:spcPct val="100000"/>
              </a:lnSpc>
              <a:spcAft>
                <a:spcPts val="1000"/>
              </a:spcAft>
            </a:pPr>
            <a:r>
              <a:rPr lang="en-US" sz="1800" dirty="0"/>
              <a:t>Such scans occur every 4 hours and are performed per VM, where artifacts are collected and sent for analysis to the Qualys Cloud service in the defined region. </a:t>
            </a:r>
          </a:p>
          <a:p>
            <a:pPr>
              <a:lnSpc>
                <a:spcPct val="100000"/>
              </a:lnSpc>
              <a:spcAft>
                <a:spcPts val="1000"/>
              </a:spcAft>
            </a:pPr>
            <a:r>
              <a:rPr lang="en-US" sz="1800" dirty="0"/>
              <a:t>For virtual machines created within European regions, the gathered information is sent securely to Qualys Cloud Service in the Netherlands. </a:t>
            </a:r>
          </a:p>
          <a:p>
            <a:pPr>
              <a:lnSpc>
                <a:spcPct val="100000"/>
              </a:lnSpc>
              <a:spcAft>
                <a:spcPts val="1000"/>
              </a:spcAft>
            </a:pPr>
            <a:r>
              <a:rPr lang="en-US" sz="1800" dirty="0"/>
              <a:t>For all non-EU resources, data is sent for processing in the Qualys Cloud Service in the US.</a:t>
            </a:r>
          </a:p>
          <a:p>
            <a:pPr>
              <a:lnSpc>
                <a:spcPct val="100000"/>
              </a:lnSpc>
              <a:spcAft>
                <a:spcPts val="1000"/>
              </a:spcAft>
            </a:pPr>
            <a:endParaRPr lang="en-US" sz="1800" dirty="0"/>
          </a:p>
          <a:p>
            <a:pPr>
              <a:lnSpc>
                <a:spcPct val="100000"/>
              </a:lnSpc>
              <a:spcAft>
                <a:spcPts val="1000"/>
              </a:spcAft>
            </a:pPr>
            <a:r>
              <a:rPr lang="en-US" sz="1800" dirty="0"/>
              <a:t>The sent artifacts are considered as metadata and the same as the ones collected by Qualys’ standalone cloud agent - Microsoft doesn't share customer details or any sensitive data with Qualys.</a:t>
            </a:r>
          </a:p>
        </p:txBody>
      </p:sp>
    </p:spTree>
    <p:extLst>
      <p:ext uri="{BB962C8B-B14F-4D97-AF65-F5344CB8AC3E}">
        <p14:creationId xmlns:p14="http://schemas.microsoft.com/office/powerpoint/2010/main" val="15568124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Findings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You can monitor vulnerabilities on your virtual machines as discovered by the ASC vulnerability scanner using a recommendation named “Vulnerabilities in virtual machines should be remediated” found under the recommendations list. </a:t>
            </a:r>
          </a:p>
          <a:p>
            <a:pPr>
              <a:lnSpc>
                <a:spcPct val="100000"/>
              </a:lnSpc>
              <a:spcAft>
                <a:spcPts val="1000"/>
              </a:spcAft>
            </a:pPr>
            <a:r>
              <a:rPr lang="en-US" sz="1800" dirty="0"/>
              <a:t>This recommendation is divided to the affected resources and security checks (also known as nested recommendations or sub-assessments).</a:t>
            </a:r>
          </a:p>
        </p:txBody>
      </p:sp>
      <p:pic>
        <p:nvPicPr>
          <p:cNvPr id="12290" name="Picture 2" descr="thumbnail image 7 of blog post titled &#10; &#10; &#10;  &#10; &#10; &#10; &#10;    &#10;  &#10;   &#10;    &#10;      &#10;       Built-in vulnerability assessment for VMs in Azure Security Center&#10;       &#10;      &#10;     &#10;   &#10;  &#10; &#10;   &#10; &#10; &#10; &#10; &#10; &#10;">
            <a:extLst>
              <a:ext uri="{FF2B5EF4-FFF2-40B4-BE49-F238E27FC236}">
                <a16:creationId xmlns:a16="http://schemas.microsoft.com/office/drawing/2014/main" id="{0EF0355F-4212-4736-AEAA-690421E491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4151" y="2866621"/>
            <a:ext cx="5659354" cy="3402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77866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Troubleshooting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Both agent and extension logs can be used during troubleshooting. However, Windows and Linux logs can be found in different places. </a:t>
            </a:r>
          </a:p>
          <a:p>
            <a:pPr>
              <a:lnSpc>
                <a:spcPct val="100000"/>
              </a:lnSpc>
              <a:spcAft>
                <a:spcPts val="1000"/>
              </a:spcAft>
            </a:pPr>
            <a:r>
              <a:rPr lang="en-US" sz="1800" b="1" dirty="0"/>
              <a:t>Windows:</a:t>
            </a:r>
          </a:p>
          <a:p>
            <a:pPr>
              <a:lnSpc>
                <a:spcPct val="100000"/>
              </a:lnSpc>
              <a:spcAft>
                <a:spcPts val="1000"/>
              </a:spcAft>
            </a:pPr>
            <a:r>
              <a:rPr lang="en-US" sz="1800" dirty="0"/>
              <a:t>Qualys extension:</a:t>
            </a:r>
          </a:p>
          <a:p>
            <a:pPr>
              <a:lnSpc>
                <a:spcPct val="100000"/>
              </a:lnSpc>
              <a:spcAft>
                <a:spcPts val="1000"/>
              </a:spcAft>
            </a:pPr>
            <a:r>
              <a:rPr lang="en-US" sz="1800" dirty="0"/>
              <a:t>C:\Qualys.WindowsAgent.AzureSecurityCenter</a:t>
            </a:r>
          </a:p>
          <a:p>
            <a:pPr>
              <a:lnSpc>
                <a:spcPct val="100000"/>
              </a:lnSpc>
              <a:spcAft>
                <a:spcPts val="1000"/>
              </a:spcAft>
            </a:pPr>
            <a:r>
              <a:rPr lang="en-US" sz="1800" dirty="0"/>
              <a:t>C:\WindowsAzure\Logs\Plugins\Qualys.WindowsAgent.AzureSecurityCenter</a:t>
            </a:r>
          </a:p>
          <a:p>
            <a:pPr>
              <a:lnSpc>
                <a:spcPct val="100000"/>
              </a:lnSpc>
              <a:spcAft>
                <a:spcPts val="1000"/>
              </a:spcAft>
            </a:pPr>
            <a:r>
              <a:rPr lang="en-US" sz="1800" dirty="0"/>
              <a:t>Qualys agent:</a:t>
            </a:r>
          </a:p>
          <a:p>
            <a:pPr>
              <a:lnSpc>
                <a:spcPct val="100000"/>
              </a:lnSpc>
              <a:spcAft>
                <a:spcPts val="1000"/>
              </a:spcAft>
            </a:pPr>
            <a:r>
              <a:rPr lang="en-US" sz="1800" dirty="0"/>
              <a:t>%</a:t>
            </a:r>
            <a:r>
              <a:rPr lang="en-US" sz="1800" dirty="0" err="1"/>
              <a:t>ProgramData</a:t>
            </a:r>
            <a:r>
              <a:rPr lang="en-US" sz="1800" dirty="0"/>
              <a:t>%\Qualys\</a:t>
            </a:r>
            <a:r>
              <a:rPr lang="en-US" sz="1800" dirty="0" err="1"/>
              <a:t>QualysAgent</a:t>
            </a:r>
            <a:endParaRPr lang="en-US" sz="1800" dirty="0"/>
          </a:p>
          <a:p>
            <a:pPr>
              <a:lnSpc>
                <a:spcPct val="100000"/>
              </a:lnSpc>
              <a:spcAft>
                <a:spcPts val="1000"/>
              </a:spcAft>
            </a:pPr>
            <a:r>
              <a:rPr lang="en-US" sz="1800" b="1" dirty="0"/>
              <a:t>Linux:</a:t>
            </a:r>
          </a:p>
          <a:p>
            <a:pPr>
              <a:lnSpc>
                <a:spcPct val="100000"/>
              </a:lnSpc>
              <a:spcAft>
                <a:spcPts val="1000"/>
              </a:spcAft>
            </a:pPr>
            <a:r>
              <a:rPr lang="en-US" sz="1800" dirty="0"/>
              <a:t>Qualys extension:</a:t>
            </a:r>
          </a:p>
          <a:p>
            <a:pPr>
              <a:lnSpc>
                <a:spcPct val="100000"/>
              </a:lnSpc>
              <a:spcAft>
                <a:spcPts val="1000"/>
              </a:spcAft>
            </a:pPr>
            <a:r>
              <a:rPr lang="en-US" sz="1800" dirty="0"/>
              <a:t>/var/log/azure/</a:t>
            </a:r>
            <a:r>
              <a:rPr lang="en-US" sz="1800" dirty="0" err="1"/>
              <a:t>Qualys.LinuxAgent.AzureSecurityCenter</a:t>
            </a:r>
            <a:endParaRPr lang="en-US" sz="1800" dirty="0"/>
          </a:p>
          <a:p>
            <a:pPr>
              <a:lnSpc>
                <a:spcPct val="100000"/>
              </a:lnSpc>
              <a:spcAft>
                <a:spcPts val="1000"/>
              </a:spcAft>
            </a:pPr>
            <a:r>
              <a:rPr lang="en-US" sz="1800" dirty="0"/>
              <a:t>Qualys agent:</a:t>
            </a:r>
          </a:p>
          <a:p>
            <a:pPr>
              <a:lnSpc>
                <a:spcPct val="100000"/>
              </a:lnSpc>
              <a:spcAft>
                <a:spcPts val="1000"/>
              </a:spcAft>
            </a:pPr>
            <a:r>
              <a:rPr lang="en-US" sz="1800" dirty="0"/>
              <a:t>/var/log/</a:t>
            </a:r>
            <a:r>
              <a:rPr lang="en-US" sz="1800" dirty="0" err="1"/>
              <a:t>qualys</a:t>
            </a:r>
            <a:r>
              <a:rPr lang="en-US" sz="1800" dirty="0"/>
              <a:t>/qualys-cloud-agent.log</a:t>
            </a:r>
          </a:p>
        </p:txBody>
      </p:sp>
    </p:spTree>
    <p:extLst>
      <p:ext uri="{BB962C8B-B14F-4D97-AF65-F5344CB8AC3E}">
        <p14:creationId xmlns:p14="http://schemas.microsoft.com/office/powerpoint/2010/main" val="332392206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Advanced Scenarios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Qualys assessment and sub-assessments (security checks) are stored and available for query in Azure Resource Graph (ARG) as well as through the API. </a:t>
            </a:r>
          </a:p>
          <a:p>
            <a:pPr>
              <a:lnSpc>
                <a:spcPct val="100000"/>
              </a:lnSpc>
              <a:spcAft>
                <a:spcPts val="1000"/>
              </a:spcAft>
            </a:pPr>
            <a:endParaRPr lang="en-US" sz="1800" dirty="0"/>
          </a:p>
          <a:p>
            <a:pPr marL="285750" indent="-285750">
              <a:lnSpc>
                <a:spcPct val="100000"/>
              </a:lnSpc>
              <a:spcAft>
                <a:spcPts val="1000"/>
              </a:spcAft>
              <a:buFont typeface="Arial" panose="020B0604020202020204" pitchFamily="34" charset="0"/>
              <a:buChar char="•"/>
            </a:pPr>
            <a:r>
              <a:rPr lang="en-US" sz="1800" dirty="0"/>
              <a:t>Moreover, you can also build and customize your own dashboards using Azure Monitor workbooks and create such dashboard for more insights. </a:t>
            </a:r>
          </a:p>
          <a:p>
            <a:pPr marL="285750" indent="-285750">
              <a:lnSpc>
                <a:spcPct val="100000"/>
              </a:lnSpc>
              <a:spcAft>
                <a:spcPts val="1000"/>
              </a:spcAft>
              <a:buFont typeface="Arial" panose="020B0604020202020204" pitchFamily="34" charset="0"/>
              <a:buChar char="•"/>
            </a:pPr>
            <a:r>
              <a:rPr lang="en-US" sz="1800" dirty="0"/>
              <a:t>You can easily deploy a Qualys dashboard leveraging ARG queries and workbooks which is available . </a:t>
            </a:r>
          </a:p>
          <a:p>
            <a:pPr marL="285750" indent="-285750">
              <a:lnSpc>
                <a:spcPct val="100000"/>
              </a:lnSpc>
              <a:spcAft>
                <a:spcPts val="1000"/>
              </a:spcAft>
              <a:buFont typeface="Arial" panose="020B0604020202020204" pitchFamily="34" charset="0"/>
              <a:buChar char="•"/>
            </a:pPr>
            <a:r>
              <a:rPr lang="en-US" sz="1800" dirty="0"/>
              <a:t>Use the Continuous Export feature to send nested </a:t>
            </a:r>
            <a:br>
              <a:rPr lang="en-US" sz="1800" dirty="0"/>
            </a:br>
            <a:r>
              <a:rPr lang="en-US" sz="1800" dirty="0"/>
              <a:t>recommendations for Qualys into Event Hub or </a:t>
            </a:r>
            <a:br>
              <a:rPr lang="en-US" sz="1800" dirty="0"/>
            </a:br>
            <a:r>
              <a:rPr lang="en-US" sz="1800" dirty="0"/>
              <a:t>Log Analytics workspaces.</a:t>
            </a:r>
          </a:p>
        </p:txBody>
      </p:sp>
      <p:pic>
        <p:nvPicPr>
          <p:cNvPr id="4" name="Picture 3">
            <a:extLst>
              <a:ext uri="{FF2B5EF4-FFF2-40B4-BE49-F238E27FC236}">
                <a16:creationId xmlns:a16="http://schemas.microsoft.com/office/drawing/2014/main" id="{20AADF7C-E0B9-441D-9BCF-2C8F2BF94376}"/>
              </a:ext>
            </a:extLst>
          </p:cNvPr>
          <p:cNvPicPr>
            <a:picLocks noChangeAspect="1"/>
          </p:cNvPicPr>
          <p:nvPr/>
        </p:nvPicPr>
        <p:blipFill>
          <a:blip r:embed="rId3"/>
          <a:stretch>
            <a:fillRect/>
          </a:stretch>
        </p:blipFill>
        <p:spPr>
          <a:xfrm>
            <a:off x="6477258" y="3429000"/>
            <a:ext cx="3978707" cy="2590409"/>
          </a:xfrm>
          <a:prstGeom prst="rect">
            <a:avLst/>
          </a:prstGeom>
        </p:spPr>
      </p:pic>
    </p:spTree>
    <p:extLst>
      <p:ext uri="{BB962C8B-B14F-4D97-AF65-F5344CB8AC3E}">
        <p14:creationId xmlns:p14="http://schemas.microsoft.com/office/powerpoint/2010/main" val="3395909853"/>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Microsoft Defender vs </a:t>
            </a:r>
            <a:r>
              <a:rPr lang="en-US" dirty="0" err="1"/>
              <a:t>Qualsys</a:t>
            </a:r>
            <a:endParaRPr lang="en-US" dirty="0"/>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is developing a world-class vulnerability management service with the Microsoft Defender for Endpoint's Threat &amp; Vulnerability Management solution, built into Windows.</a:t>
            </a:r>
          </a:p>
          <a:p>
            <a:pPr>
              <a:lnSpc>
                <a:spcPct val="100000"/>
              </a:lnSpc>
              <a:spcAft>
                <a:spcPts val="1000"/>
              </a:spcAft>
            </a:pPr>
            <a:endParaRPr lang="en-US" sz="1800" dirty="0"/>
          </a:p>
          <a:p>
            <a:pPr>
              <a:lnSpc>
                <a:spcPct val="100000"/>
              </a:lnSpc>
              <a:spcAft>
                <a:spcPts val="1000"/>
              </a:spcAft>
            </a:pPr>
            <a:r>
              <a:rPr lang="en-US" sz="1800" dirty="0"/>
              <a:t>Today, Azure Security Center’s integrated vulnerability assessment extension is powered by Qualys. The extension also benefits from Qualys's own knowledge of vulnerabilities that don't yet have CVEs.</a:t>
            </a:r>
            <a:endParaRPr lang="en-US" sz="1800" b="1" dirty="0"/>
          </a:p>
        </p:txBody>
      </p:sp>
      <p:pic>
        <p:nvPicPr>
          <p:cNvPr id="4" name="Picture 3">
            <a:extLst>
              <a:ext uri="{FF2B5EF4-FFF2-40B4-BE49-F238E27FC236}">
                <a16:creationId xmlns:a16="http://schemas.microsoft.com/office/drawing/2014/main" id="{BD3F681A-0F13-4162-A3AF-5BC594C0F551}"/>
              </a:ext>
            </a:extLst>
          </p:cNvPr>
          <p:cNvPicPr>
            <a:picLocks noChangeAspect="1"/>
          </p:cNvPicPr>
          <p:nvPr/>
        </p:nvPicPr>
        <p:blipFill>
          <a:blip r:embed="rId3"/>
          <a:stretch>
            <a:fillRect/>
          </a:stretch>
        </p:blipFill>
        <p:spPr>
          <a:xfrm>
            <a:off x="2101920" y="3115238"/>
            <a:ext cx="7439646" cy="2910773"/>
          </a:xfrm>
          <a:prstGeom prst="rect">
            <a:avLst/>
          </a:prstGeom>
        </p:spPr>
      </p:pic>
    </p:spTree>
    <p:extLst>
      <p:ext uri="{BB962C8B-B14F-4D97-AF65-F5344CB8AC3E}">
        <p14:creationId xmlns:p14="http://schemas.microsoft.com/office/powerpoint/2010/main" val="2423000825"/>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SQL Vulnerability Assessments</a:t>
            </a:r>
          </a:p>
        </p:txBody>
      </p:sp>
    </p:spTree>
    <p:extLst>
      <p:ext uri="{BB962C8B-B14F-4D97-AF65-F5344CB8AC3E}">
        <p14:creationId xmlns:p14="http://schemas.microsoft.com/office/powerpoint/2010/main" val="43130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58138" cy="758022"/>
          </a:xfrm>
        </p:spPr>
        <p:txBody>
          <a:bodyPr/>
          <a:lstStyle/>
          <a:p>
            <a:r>
              <a:rPr lang="en-US" dirty="0"/>
              <a:t>Microsoft Defender for Cloud – SQL Vulnerability </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65336" y="1219821"/>
            <a:ext cx="10719558" cy="502447"/>
          </a:xfrm>
        </p:spPr>
        <p:txBody>
          <a:bodyPr/>
          <a:lstStyle/>
          <a:p>
            <a:pPr>
              <a:lnSpc>
                <a:spcPct val="100000"/>
              </a:lnSpc>
              <a:spcAft>
                <a:spcPts val="1000"/>
              </a:spcAft>
            </a:pPr>
            <a:r>
              <a:rPr lang="en-US" sz="1800" dirty="0"/>
              <a:t>SQL vulnerability assessment is an easy-to-configure service that can discover, track, and help you remediate potential database vulnerabilities. </a:t>
            </a:r>
          </a:p>
          <a:p>
            <a:pPr>
              <a:lnSpc>
                <a:spcPct val="100000"/>
              </a:lnSpc>
              <a:spcAft>
                <a:spcPts val="1000"/>
              </a:spcAft>
            </a:pPr>
            <a:r>
              <a:rPr lang="en-US" sz="1800" dirty="0"/>
              <a:t>The service employs a knowledge base of rules that flag security vulnerabilities and highlights deviations from best practices, such as misconfigurations, excessive permissions, and unprotected sensitive data.</a:t>
            </a:r>
          </a:p>
          <a:p>
            <a:pPr>
              <a:lnSpc>
                <a:spcPct val="100000"/>
              </a:lnSpc>
              <a:spcAft>
                <a:spcPts val="1000"/>
              </a:spcAft>
            </a:pPr>
            <a:r>
              <a:rPr lang="en-US" sz="1800" dirty="0"/>
              <a:t>Assessment Rules cover both database-level issues as well as server-level security issues, like server firewall settings and server-level permissions. These rules also represent many of the requirements from various regulatory bodies to meet their compliance standards.</a:t>
            </a:r>
          </a:p>
          <a:p>
            <a:endParaRPr lang="en-US" sz="1800" b="1" dirty="0"/>
          </a:p>
        </p:txBody>
      </p:sp>
      <p:pic>
        <p:nvPicPr>
          <p:cNvPr id="4" name="Picture 3">
            <a:extLst>
              <a:ext uri="{FF2B5EF4-FFF2-40B4-BE49-F238E27FC236}">
                <a16:creationId xmlns:a16="http://schemas.microsoft.com/office/drawing/2014/main" id="{89B4EB76-D0DC-490E-A69D-588AA6A7377A}"/>
              </a:ext>
            </a:extLst>
          </p:cNvPr>
          <p:cNvPicPr>
            <a:picLocks noChangeAspect="1"/>
          </p:cNvPicPr>
          <p:nvPr/>
        </p:nvPicPr>
        <p:blipFill>
          <a:blip r:embed="rId3"/>
          <a:stretch>
            <a:fillRect/>
          </a:stretch>
        </p:blipFill>
        <p:spPr>
          <a:xfrm>
            <a:off x="1109782" y="3708352"/>
            <a:ext cx="9430666" cy="2560686"/>
          </a:xfrm>
          <a:prstGeom prst="rect">
            <a:avLst/>
          </a:prstGeom>
        </p:spPr>
      </p:pic>
    </p:spTree>
    <p:extLst>
      <p:ext uri="{BB962C8B-B14F-4D97-AF65-F5344CB8AC3E}">
        <p14:creationId xmlns:p14="http://schemas.microsoft.com/office/powerpoint/2010/main" val="2550314204"/>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Supported Database Types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SQL Vulnerability assessment is supported for </a:t>
            </a:r>
          </a:p>
          <a:p>
            <a:pPr>
              <a:lnSpc>
                <a:spcPct val="100000"/>
              </a:lnSpc>
              <a:spcAft>
                <a:spcPts val="1000"/>
              </a:spcAft>
            </a:pPr>
            <a:endParaRPr lang="en-US" sz="1800" dirty="0"/>
          </a:p>
          <a:p>
            <a:pPr marL="285750" indent="-285750">
              <a:lnSpc>
                <a:spcPct val="100000"/>
              </a:lnSpc>
              <a:spcAft>
                <a:spcPts val="1000"/>
              </a:spcAft>
              <a:buFont typeface="Arial" panose="020B0604020202020204" pitchFamily="34" charset="0"/>
              <a:buChar char="•"/>
            </a:pPr>
            <a:r>
              <a:rPr lang="en-US" sz="1800" dirty="0"/>
              <a:t>Azure SQL Database</a:t>
            </a:r>
          </a:p>
          <a:p>
            <a:pPr marL="285750" indent="-285750">
              <a:lnSpc>
                <a:spcPct val="100000"/>
              </a:lnSpc>
              <a:spcAft>
                <a:spcPts val="1000"/>
              </a:spcAft>
              <a:buFont typeface="Arial" panose="020B0604020202020204" pitchFamily="34" charset="0"/>
              <a:buChar char="•"/>
            </a:pPr>
            <a:r>
              <a:rPr lang="en-US" sz="1800" dirty="0"/>
              <a:t>Azure SQL Managed Instance</a:t>
            </a:r>
          </a:p>
          <a:p>
            <a:pPr marL="285750" indent="-285750">
              <a:lnSpc>
                <a:spcPct val="100000"/>
              </a:lnSpc>
              <a:spcAft>
                <a:spcPts val="1000"/>
              </a:spcAft>
              <a:buFont typeface="Arial" panose="020B0604020202020204" pitchFamily="34" charset="0"/>
              <a:buChar char="•"/>
            </a:pPr>
            <a:r>
              <a:rPr lang="en-US" sz="1800" dirty="0"/>
              <a:t>Azure Synapse Analytics</a:t>
            </a:r>
          </a:p>
        </p:txBody>
      </p:sp>
    </p:spTree>
    <p:extLst>
      <p:ext uri="{BB962C8B-B14F-4D97-AF65-F5344CB8AC3E}">
        <p14:creationId xmlns:p14="http://schemas.microsoft.com/office/powerpoint/2010/main" val="279625302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92C0F-0333-4A6F-8AD1-1A2BF63D3F08}"/>
              </a:ext>
            </a:extLst>
          </p:cNvPr>
          <p:cNvSpPr>
            <a:spLocks noGrp="1"/>
          </p:cNvSpPr>
          <p:nvPr>
            <p:ph type="title"/>
          </p:nvPr>
        </p:nvSpPr>
        <p:spPr>
          <a:xfrm>
            <a:off x="585216" y="2537210"/>
            <a:ext cx="9144000" cy="997196"/>
          </a:xfrm>
        </p:spPr>
        <p:txBody>
          <a:bodyPr/>
          <a:lstStyle/>
          <a:p>
            <a:r>
              <a:rPr lang="en-US" dirty="0"/>
              <a:t>Microsoft Defender for Cloud (Security Center)</a:t>
            </a:r>
          </a:p>
        </p:txBody>
      </p:sp>
    </p:spTree>
    <p:extLst>
      <p:ext uri="{BB962C8B-B14F-4D97-AF65-F5344CB8AC3E}">
        <p14:creationId xmlns:p14="http://schemas.microsoft.com/office/powerpoint/2010/main" val="3823564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Scanning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750411" cy="502447"/>
          </a:xfrm>
        </p:spPr>
        <p:txBody>
          <a:bodyPr/>
          <a:lstStyle/>
          <a:p>
            <a:pPr>
              <a:lnSpc>
                <a:spcPct val="100000"/>
              </a:lnSpc>
              <a:spcAft>
                <a:spcPts val="1000"/>
              </a:spcAft>
            </a:pPr>
            <a:r>
              <a:rPr lang="en-US" sz="1800" dirty="0"/>
              <a:t>Vulnerability assessment is a scanning service built into Azure SQL Database. The service employs a knowledge base of rules that flag security vulnerabilities. It highlights deviations from best practices, such as misconfigurations, excessive permissions, and unprotected sensitive data.</a:t>
            </a:r>
          </a:p>
          <a:p>
            <a:pPr>
              <a:lnSpc>
                <a:spcPct val="100000"/>
              </a:lnSpc>
              <a:spcAft>
                <a:spcPts val="1000"/>
              </a:spcAft>
            </a:pPr>
            <a:endParaRPr lang="en-US" sz="1800" dirty="0"/>
          </a:p>
          <a:p>
            <a:pPr>
              <a:lnSpc>
                <a:spcPct val="100000"/>
              </a:lnSpc>
              <a:spcAft>
                <a:spcPts val="1000"/>
              </a:spcAft>
            </a:pPr>
            <a:r>
              <a:rPr lang="en-US" sz="1800" dirty="0"/>
              <a:t>The rules are based on Microsoft's best practices and focus on the security issues that present the biggest risks to your database and its valuable data. They cover database-level issues and server-level security issues, like server firewall settings and server-level permissions.</a:t>
            </a:r>
          </a:p>
          <a:p>
            <a:pPr>
              <a:lnSpc>
                <a:spcPct val="100000"/>
              </a:lnSpc>
              <a:spcAft>
                <a:spcPts val="1000"/>
              </a:spcAft>
            </a:pPr>
            <a:endParaRPr lang="en-US" sz="1800" dirty="0"/>
          </a:p>
        </p:txBody>
      </p:sp>
      <p:pic>
        <p:nvPicPr>
          <p:cNvPr id="18434" name="Picture 2" descr="Configuring the SQL vulnerability assessment scans">
            <a:extLst>
              <a:ext uri="{FF2B5EF4-FFF2-40B4-BE49-F238E27FC236}">
                <a16:creationId xmlns:a16="http://schemas.microsoft.com/office/drawing/2014/main" id="{95DE7918-0626-421B-A8A4-81BEF7DD56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4350" y="865043"/>
            <a:ext cx="3607050" cy="5232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989978"/>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Data Residency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SQL Vulnerability Assessment queries the SQL server using publicly available queries under Security Center recommendations for SQL Vulnerability Assessment, and stores the query results. </a:t>
            </a:r>
          </a:p>
          <a:p>
            <a:pPr>
              <a:lnSpc>
                <a:spcPct val="100000"/>
              </a:lnSpc>
              <a:spcAft>
                <a:spcPts val="1000"/>
              </a:spcAft>
            </a:pPr>
            <a:endParaRPr lang="en-US" sz="1800" dirty="0"/>
          </a:p>
          <a:p>
            <a:pPr>
              <a:lnSpc>
                <a:spcPct val="100000"/>
              </a:lnSpc>
              <a:spcAft>
                <a:spcPts val="1000"/>
              </a:spcAft>
            </a:pPr>
            <a:r>
              <a:rPr lang="en-US" sz="1800" dirty="0"/>
              <a:t>SQL Vulnerability Assessment data is stored in the location of the Log Analytics workspace that the machine is connected to. </a:t>
            </a:r>
          </a:p>
          <a:p>
            <a:pPr>
              <a:lnSpc>
                <a:spcPct val="100000"/>
              </a:lnSpc>
              <a:spcAft>
                <a:spcPts val="1000"/>
              </a:spcAft>
            </a:pPr>
            <a:endParaRPr lang="en-US" sz="1800" dirty="0"/>
          </a:p>
          <a:p>
            <a:pPr>
              <a:lnSpc>
                <a:spcPct val="100000"/>
              </a:lnSpc>
              <a:spcAft>
                <a:spcPts val="1000"/>
              </a:spcAft>
            </a:pPr>
            <a:r>
              <a:rPr lang="en-US" sz="1800" dirty="0"/>
              <a:t>For example, if the user connects a SQL Virtual Machine to a Log Analytics workspace in West Europe, the results will be stored in West Europe. This data will be collected only if the SQL Vulnerability Assessment solution is enabled on the Log Analytics workspace.</a:t>
            </a:r>
          </a:p>
          <a:p>
            <a:pPr>
              <a:lnSpc>
                <a:spcPct val="100000"/>
              </a:lnSpc>
              <a:spcAft>
                <a:spcPts val="1000"/>
              </a:spcAft>
            </a:pPr>
            <a:endParaRPr lang="en-US" sz="1800" dirty="0"/>
          </a:p>
          <a:p>
            <a:pPr>
              <a:lnSpc>
                <a:spcPct val="100000"/>
              </a:lnSpc>
              <a:spcAft>
                <a:spcPts val="1000"/>
              </a:spcAft>
            </a:pPr>
            <a:r>
              <a:rPr lang="en-US" sz="1800" dirty="0"/>
              <a:t>SQL Vulnerability Assessment allows you to specify the region where your data will be stored by choosing the Log Analytics workspace location. Microsoft may replicate to other regions for data resiliency, but Microsoft does not replicate data outside the geography.</a:t>
            </a:r>
          </a:p>
          <a:p>
            <a:pPr>
              <a:lnSpc>
                <a:spcPct val="100000"/>
              </a:lnSpc>
              <a:spcAft>
                <a:spcPts val="1000"/>
              </a:spcAft>
            </a:pPr>
            <a:endParaRPr lang="en-US" sz="1800" dirty="0"/>
          </a:p>
        </p:txBody>
      </p:sp>
    </p:spTree>
    <p:extLst>
      <p:ext uri="{BB962C8B-B14F-4D97-AF65-F5344CB8AC3E}">
        <p14:creationId xmlns:p14="http://schemas.microsoft.com/office/powerpoint/2010/main" val="4155345884"/>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Results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Results of the scan include actionable steps to resolve each issue and provide customized remediation scripts where applicable. </a:t>
            </a:r>
          </a:p>
          <a:p>
            <a:pPr>
              <a:lnSpc>
                <a:spcPct val="100000"/>
              </a:lnSpc>
              <a:spcAft>
                <a:spcPts val="1000"/>
              </a:spcAft>
            </a:pPr>
            <a:endParaRPr lang="en-US" sz="1800" dirty="0"/>
          </a:p>
          <a:p>
            <a:pPr>
              <a:lnSpc>
                <a:spcPct val="100000"/>
              </a:lnSpc>
              <a:spcAft>
                <a:spcPts val="1000"/>
              </a:spcAft>
            </a:pPr>
            <a:r>
              <a:rPr lang="en-US" sz="1800" dirty="0"/>
              <a:t>You can customize an assessment report for your environment by setting an acceptable baseline for:</a:t>
            </a:r>
          </a:p>
          <a:p>
            <a:pPr>
              <a:lnSpc>
                <a:spcPct val="100000"/>
              </a:lnSpc>
              <a:spcAft>
                <a:spcPts val="1000"/>
              </a:spcAft>
            </a:pPr>
            <a:endParaRPr lang="en-US" sz="1800" dirty="0"/>
          </a:p>
          <a:p>
            <a:pPr marL="285750" indent="-285750">
              <a:lnSpc>
                <a:spcPct val="100000"/>
              </a:lnSpc>
              <a:spcAft>
                <a:spcPts val="1000"/>
              </a:spcAft>
              <a:buFont typeface="Arial" panose="020B0604020202020204" pitchFamily="34" charset="0"/>
              <a:buChar char="•"/>
            </a:pPr>
            <a:r>
              <a:rPr lang="en-US" sz="1800" dirty="0"/>
              <a:t>Permission configurations</a:t>
            </a:r>
          </a:p>
          <a:p>
            <a:pPr marL="285750" indent="-285750">
              <a:lnSpc>
                <a:spcPct val="100000"/>
              </a:lnSpc>
              <a:spcAft>
                <a:spcPts val="1000"/>
              </a:spcAft>
              <a:buFont typeface="Arial" panose="020B0604020202020204" pitchFamily="34" charset="0"/>
              <a:buChar char="•"/>
            </a:pPr>
            <a:r>
              <a:rPr lang="en-US" sz="1800" dirty="0"/>
              <a:t>Feature configurations</a:t>
            </a:r>
          </a:p>
          <a:p>
            <a:pPr marL="285750" indent="-285750">
              <a:lnSpc>
                <a:spcPct val="100000"/>
              </a:lnSpc>
              <a:spcAft>
                <a:spcPts val="1000"/>
              </a:spcAft>
              <a:buFont typeface="Arial" panose="020B0604020202020204" pitchFamily="34" charset="0"/>
              <a:buChar char="•"/>
            </a:pPr>
            <a:r>
              <a:rPr lang="en-US" sz="1800" dirty="0"/>
              <a:t>Database settings</a:t>
            </a:r>
          </a:p>
        </p:txBody>
      </p:sp>
    </p:spTree>
    <p:extLst>
      <p:ext uri="{BB962C8B-B14F-4D97-AF65-F5344CB8AC3E}">
        <p14:creationId xmlns:p14="http://schemas.microsoft.com/office/powerpoint/2010/main" val="3076863785"/>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Storage Account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storage account in which vulnerability assessment scan results are saved must meet the following requirements. If any of these requirements aren't met, saving changes to vulnerability assessment settings fails:</a:t>
            </a:r>
          </a:p>
          <a:p>
            <a:pPr>
              <a:lnSpc>
                <a:spcPct val="100000"/>
              </a:lnSpc>
              <a:spcAft>
                <a:spcPts val="1000"/>
              </a:spcAft>
            </a:pPr>
            <a:r>
              <a:rPr lang="en-US" sz="1800" dirty="0"/>
              <a:t>Type: StorageV2 (General Purpose V2) or Storage (General Purpose V1)</a:t>
            </a:r>
          </a:p>
          <a:p>
            <a:pPr>
              <a:lnSpc>
                <a:spcPct val="100000"/>
              </a:lnSpc>
              <a:spcAft>
                <a:spcPts val="1000"/>
              </a:spcAft>
            </a:pPr>
            <a:r>
              <a:rPr lang="en-US" sz="1800" dirty="0"/>
              <a:t>Performance: Standard (only)</a:t>
            </a:r>
          </a:p>
          <a:p>
            <a:pPr>
              <a:lnSpc>
                <a:spcPct val="100000"/>
              </a:lnSpc>
              <a:spcAft>
                <a:spcPts val="1000"/>
              </a:spcAft>
            </a:pPr>
            <a:r>
              <a:rPr lang="en-US" sz="1800" dirty="0"/>
              <a:t>Region: The storage must be in the same region as the instance of Azure SQL Server.</a:t>
            </a:r>
          </a:p>
          <a:p>
            <a:pPr>
              <a:lnSpc>
                <a:spcPct val="100000"/>
              </a:lnSpc>
              <a:spcAft>
                <a:spcPts val="1000"/>
              </a:spcAft>
            </a:pPr>
            <a:endParaRPr lang="en-US" sz="1800" dirty="0"/>
          </a:p>
          <a:p>
            <a:pPr>
              <a:lnSpc>
                <a:spcPct val="100000"/>
              </a:lnSpc>
              <a:spcAft>
                <a:spcPts val="1000"/>
              </a:spcAft>
            </a:pPr>
            <a:r>
              <a:rPr lang="en-US" sz="1800" dirty="0"/>
              <a:t>If you have configured your VA storage account to only be accessible by certain networks or services, you'll need to ensure that VA scans for your Azure SQL Database are able to store the scans on the storage account</a:t>
            </a:r>
          </a:p>
          <a:p>
            <a:pPr>
              <a:lnSpc>
                <a:spcPct val="100000"/>
              </a:lnSpc>
              <a:spcAft>
                <a:spcPts val="1000"/>
              </a:spcAft>
            </a:pPr>
            <a:endParaRPr lang="en-US" sz="1800" dirty="0"/>
          </a:p>
          <a:p>
            <a:pPr>
              <a:lnSpc>
                <a:spcPct val="100000"/>
              </a:lnSpc>
              <a:spcAft>
                <a:spcPts val="1000"/>
              </a:spcAft>
            </a:pPr>
            <a:r>
              <a:rPr lang="en-US" sz="1800" dirty="0"/>
              <a:t>Since Managed Instance is not a trusted Microsoft Service and has a different </a:t>
            </a:r>
            <a:r>
              <a:rPr lang="en-US" sz="1800" dirty="0" err="1"/>
              <a:t>VNet</a:t>
            </a:r>
            <a:r>
              <a:rPr lang="en-US" sz="1800" dirty="0"/>
              <a:t> from the storage account, executing a VA scan will result in an error unless you configure Service Endpoints for </a:t>
            </a:r>
            <a:r>
              <a:rPr lang="en-US" sz="1800" dirty="0" err="1"/>
              <a:t>ManagedInstance</a:t>
            </a:r>
            <a:r>
              <a:rPr lang="en-US" sz="1800" dirty="0"/>
              <a:t>.</a:t>
            </a:r>
          </a:p>
        </p:txBody>
      </p:sp>
    </p:spTree>
    <p:extLst>
      <p:ext uri="{BB962C8B-B14F-4D97-AF65-F5344CB8AC3E}">
        <p14:creationId xmlns:p14="http://schemas.microsoft.com/office/powerpoint/2010/main" val="2546251553"/>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Monitor Workbooks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4662932" cy="502447"/>
          </a:xfrm>
        </p:spPr>
        <p:txBody>
          <a:bodyPr/>
          <a:lstStyle/>
          <a:p>
            <a:pPr>
              <a:lnSpc>
                <a:spcPct val="100000"/>
              </a:lnSpc>
              <a:spcAft>
                <a:spcPts val="1000"/>
              </a:spcAft>
            </a:pPr>
            <a:r>
              <a:rPr lang="en-US" sz="1800" dirty="0"/>
              <a:t>Security Center's integrated Azure Monitor Workbooks gallery includes an interactive report of all findings from the vulnerability scanners for machines, containers in container registries, and SQL servers.</a:t>
            </a:r>
          </a:p>
        </p:txBody>
      </p:sp>
      <p:pic>
        <p:nvPicPr>
          <p:cNvPr id="20482" name="Picture 2" descr="Security Center's vulnerability assessment findings report">
            <a:extLst>
              <a:ext uri="{FF2B5EF4-FFF2-40B4-BE49-F238E27FC236}">
                <a16:creationId xmlns:a16="http://schemas.microsoft.com/office/drawing/2014/main" id="{F242B441-C31D-491C-974E-F61D108E26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0852" y="1129716"/>
            <a:ext cx="5589837" cy="4928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7917977"/>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Assessment Rules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rules are based on Microsoft's best practices and focus on the security issues that present the biggest risks to your database and its valuable data. </a:t>
            </a:r>
          </a:p>
          <a:p>
            <a:pPr>
              <a:lnSpc>
                <a:spcPct val="100000"/>
              </a:lnSpc>
              <a:spcAft>
                <a:spcPts val="1000"/>
              </a:spcAft>
            </a:pPr>
            <a:r>
              <a:rPr lang="en-US" sz="1800" dirty="0"/>
              <a:t>They cover both database-level issues as well as server-level security issues, like server firewall settings and server-level permissions. These rules also represent many of the requirements from various regulatory bodies to meet their compliance standards.</a:t>
            </a:r>
          </a:p>
          <a:p>
            <a:pPr>
              <a:lnSpc>
                <a:spcPct val="100000"/>
              </a:lnSpc>
              <a:spcAft>
                <a:spcPts val="1000"/>
              </a:spcAft>
            </a:pPr>
            <a:endParaRPr lang="en-US" sz="1800" dirty="0"/>
          </a:p>
          <a:p>
            <a:pPr>
              <a:lnSpc>
                <a:spcPct val="100000"/>
              </a:lnSpc>
              <a:spcAft>
                <a:spcPts val="1000"/>
              </a:spcAft>
            </a:pPr>
            <a:r>
              <a:rPr lang="en-US" sz="1800" dirty="0"/>
              <a:t>SQL Vulnerability Assessment rules have five categories:</a:t>
            </a:r>
          </a:p>
          <a:p>
            <a:pPr>
              <a:lnSpc>
                <a:spcPct val="100000"/>
              </a:lnSpc>
              <a:spcAft>
                <a:spcPts val="1000"/>
              </a:spcAft>
            </a:pPr>
            <a:r>
              <a:rPr lang="en-US" sz="1800" dirty="0"/>
              <a:t>Authentication and Authorization</a:t>
            </a:r>
          </a:p>
          <a:p>
            <a:pPr>
              <a:lnSpc>
                <a:spcPct val="100000"/>
              </a:lnSpc>
              <a:spcAft>
                <a:spcPts val="1000"/>
              </a:spcAft>
            </a:pPr>
            <a:r>
              <a:rPr lang="en-US" sz="1800" dirty="0"/>
              <a:t>Auditing and Logging</a:t>
            </a:r>
          </a:p>
          <a:p>
            <a:pPr>
              <a:lnSpc>
                <a:spcPct val="100000"/>
              </a:lnSpc>
              <a:spcAft>
                <a:spcPts val="1000"/>
              </a:spcAft>
            </a:pPr>
            <a:r>
              <a:rPr lang="en-US" sz="1800" dirty="0"/>
              <a:t>Data Protection</a:t>
            </a:r>
          </a:p>
          <a:p>
            <a:pPr>
              <a:lnSpc>
                <a:spcPct val="100000"/>
              </a:lnSpc>
              <a:spcAft>
                <a:spcPts val="1000"/>
              </a:spcAft>
            </a:pPr>
            <a:r>
              <a:rPr lang="en-US" sz="1800" dirty="0"/>
              <a:t>Installation Updates and Patches</a:t>
            </a:r>
          </a:p>
          <a:p>
            <a:pPr>
              <a:lnSpc>
                <a:spcPct val="100000"/>
              </a:lnSpc>
              <a:spcAft>
                <a:spcPts val="1000"/>
              </a:spcAft>
            </a:pPr>
            <a:r>
              <a:rPr lang="en-US" sz="1800" dirty="0"/>
              <a:t>Surface Area Reduction</a:t>
            </a:r>
          </a:p>
          <a:p>
            <a:pPr>
              <a:lnSpc>
                <a:spcPct val="100000"/>
              </a:lnSpc>
              <a:spcAft>
                <a:spcPts val="1000"/>
              </a:spcAft>
            </a:pPr>
            <a:endParaRPr lang="en-US" sz="1800" dirty="0"/>
          </a:p>
          <a:p>
            <a:pPr>
              <a:lnSpc>
                <a:spcPct val="100000"/>
              </a:lnSpc>
              <a:spcAft>
                <a:spcPts val="1000"/>
              </a:spcAft>
            </a:pPr>
            <a:r>
              <a:rPr lang="en-US" sz="1800" dirty="0"/>
              <a:t>https://docs.microsoft.com/en-us/azure/azure-sql/database/sql-database-vulnerability-assessment-rules</a:t>
            </a:r>
          </a:p>
        </p:txBody>
      </p:sp>
    </p:spTree>
    <p:extLst>
      <p:ext uri="{BB962C8B-B14F-4D97-AF65-F5344CB8AC3E}">
        <p14:creationId xmlns:p14="http://schemas.microsoft.com/office/powerpoint/2010/main" val="2233020009"/>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Disabling Rules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If you have an organizational need to ignore a finding, rather than remediate it, you can optionally disable it. Disabled findings don't impact your secure score or generate unwanted noise.</a:t>
            </a:r>
          </a:p>
          <a:p>
            <a:pPr>
              <a:lnSpc>
                <a:spcPct val="100000"/>
              </a:lnSpc>
              <a:spcAft>
                <a:spcPts val="1000"/>
              </a:spcAft>
            </a:pPr>
            <a:endParaRPr lang="en-US" sz="1800" dirty="0"/>
          </a:p>
          <a:p>
            <a:pPr>
              <a:lnSpc>
                <a:spcPct val="100000"/>
              </a:lnSpc>
              <a:spcAft>
                <a:spcPts val="1000"/>
              </a:spcAft>
            </a:pPr>
            <a:r>
              <a:rPr lang="en-US" sz="1800" dirty="0"/>
              <a:t>When a finding matches the criteria you've defined in your disable rules, it won't appear in the list of findings. Typical scenarios include:</a:t>
            </a:r>
          </a:p>
          <a:p>
            <a:pPr>
              <a:lnSpc>
                <a:spcPct val="100000"/>
              </a:lnSpc>
              <a:spcAft>
                <a:spcPts val="1000"/>
              </a:spcAft>
            </a:pPr>
            <a:r>
              <a:rPr lang="en-US" sz="1800" dirty="0"/>
              <a:t>Disable findings with severity below medium</a:t>
            </a:r>
          </a:p>
          <a:p>
            <a:pPr>
              <a:lnSpc>
                <a:spcPct val="100000"/>
              </a:lnSpc>
              <a:spcAft>
                <a:spcPts val="1000"/>
              </a:spcAft>
            </a:pPr>
            <a:r>
              <a:rPr lang="en-US" sz="1800" dirty="0"/>
              <a:t>Disable findings that are non-patchable</a:t>
            </a:r>
          </a:p>
          <a:p>
            <a:pPr>
              <a:lnSpc>
                <a:spcPct val="100000"/>
              </a:lnSpc>
              <a:spcAft>
                <a:spcPts val="1000"/>
              </a:spcAft>
            </a:pPr>
            <a:r>
              <a:rPr lang="en-US" sz="1800" dirty="0"/>
              <a:t>Disable findings from benchmarks that aren't of interest for a defined scope</a:t>
            </a:r>
          </a:p>
          <a:p>
            <a:pPr>
              <a:lnSpc>
                <a:spcPct val="100000"/>
              </a:lnSpc>
              <a:spcAft>
                <a:spcPts val="1000"/>
              </a:spcAft>
            </a:pPr>
            <a:endParaRPr lang="en-US" sz="1800" dirty="0"/>
          </a:p>
          <a:p>
            <a:pPr>
              <a:lnSpc>
                <a:spcPct val="100000"/>
              </a:lnSpc>
              <a:spcAft>
                <a:spcPts val="1000"/>
              </a:spcAft>
            </a:pPr>
            <a:r>
              <a:rPr lang="en-US" sz="1800" dirty="0"/>
              <a:t>To disable specific findings, you need permissions to edit a policy in Azure Policy.</a:t>
            </a:r>
          </a:p>
        </p:txBody>
      </p:sp>
    </p:spTree>
    <p:extLst>
      <p:ext uri="{BB962C8B-B14F-4D97-AF65-F5344CB8AC3E}">
        <p14:creationId xmlns:p14="http://schemas.microsoft.com/office/powerpoint/2010/main" val="1254386351"/>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Baselines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As you review your assessment results, you can mark specific results as being an acceptable baseline in your environment. </a:t>
            </a:r>
          </a:p>
          <a:p>
            <a:pPr>
              <a:lnSpc>
                <a:spcPct val="100000"/>
              </a:lnSpc>
              <a:spcAft>
                <a:spcPts val="1000"/>
              </a:spcAft>
            </a:pPr>
            <a:endParaRPr lang="en-US" sz="1800" dirty="0"/>
          </a:p>
          <a:p>
            <a:pPr>
              <a:lnSpc>
                <a:spcPct val="100000"/>
              </a:lnSpc>
              <a:spcAft>
                <a:spcPts val="1000"/>
              </a:spcAft>
            </a:pPr>
            <a:r>
              <a:rPr lang="en-US" sz="1800" dirty="0"/>
              <a:t>A baseline is essentially a customization of </a:t>
            </a:r>
            <a:br>
              <a:rPr lang="en-US" sz="1800" dirty="0"/>
            </a:br>
            <a:r>
              <a:rPr lang="en-US" sz="1800" dirty="0"/>
              <a:t>how the results are reported. </a:t>
            </a:r>
          </a:p>
          <a:p>
            <a:pPr>
              <a:lnSpc>
                <a:spcPct val="100000"/>
              </a:lnSpc>
              <a:spcAft>
                <a:spcPts val="1000"/>
              </a:spcAft>
            </a:pPr>
            <a:endParaRPr lang="en-US" sz="1800" dirty="0"/>
          </a:p>
          <a:p>
            <a:pPr>
              <a:lnSpc>
                <a:spcPct val="100000"/>
              </a:lnSpc>
              <a:spcAft>
                <a:spcPts val="1000"/>
              </a:spcAft>
            </a:pPr>
            <a:r>
              <a:rPr lang="en-US" sz="1800" dirty="0"/>
              <a:t>In subsequent scans, results that match the </a:t>
            </a:r>
            <a:br>
              <a:rPr lang="en-US" sz="1800" dirty="0"/>
            </a:br>
            <a:r>
              <a:rPr lang="en-US" sz="1800" dirty="0"/>
              <a:t>baseline are considered as passes. </a:t>
            </a:r>
          </a:p>
          <a:p>
            <a:pPr>
              <a:lnSpc>
                <a:spcPct val="100000"/>
              </a:lnSpc>
              <a:spcAft>
                <a:spcPts val="1000"/>
              </a:spcAft>
            </a:pPr>
            <a:endParaRPr lang="en-US" sz="1800" dirty="0"/>
          </a:p>
          <a:p>
            <a:pPr>
              <a:lnSpc>
                <a:spcPct val="100000"/>
              </a:lnSpc>
              <a:spcAft>
                <a:spcPts val="1000"/>
              </a:spcAft>
            </a:pPr>
            <a:r>
              <a:rPr lang="en-US" sz="1800" dirty="0"/>
              <a:t>After you've established your baseline </a:t>
            </a:r>
            <a:br>
              <a:rPr lang="en-US" sz="1800" dirty="0"/>
            </a:br>
            <a:r>
              <a:rPr lang="en-US" sz="1800" dirty="0"/>
              <a:t>security state, vulnerability assessment </a:t>
            </a:r>
            <a:br>
              <a:rPr lang="en-US" sz="1800" dirty="0"/>
            </a:br>
            <a:r>
              <a:rPr lang="en-US" sz="1800" dirty="0"/>
              <a:t>only reports on deviations from the baseline. </a:t>
            </a:r>
            <a:br>
              <a:rPr lang="en-US" sz="1800" dirty="0"/>
            </a:br>
            <a:endParaRPr lang="en-US" sz="1800" dirty="0"/>
          </a:p>
        </p:txBody>
      </p:sp>
      <p:pic>
        <p:nvPicPr>
          <p:cNvPr id="19458" name="Picture 2" descr="Approving a finding as a baseline for future scans">
            <a:extLst>
              <a:ext uri="{FF2B5EF4-FFF2-40B4-BE49-F238E27FC236}">
                <a16:creationId xmlns:a16="http://schemas.microsoft.com/office/drawing/2014/main" id="{2F4A9A8B-5125-4FF1-9565-0EEF48DC1F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230" y="1911790"/>
            <a:ext cx="5846549" cy="3449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0007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Change Log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3574074" cy="502447"/>
          </a:xfrm>
        </p:spPr>
        <p:txBody>
          <a:bodyPr/>
          <a:lstStyle/>
          <a:p>
            <a:pPr>
              <a:lnSpc>
                <a:spcPct val="100000"/>
              </a:lnSpc>
              <a:spcAft>
                <a:spcPts val="1000"/>
              </a:spcAft>
            </a:pPr>
            <a:r>
              <a:rPr lang="en-US" sz="1800" dirty="0"/>
              <a:t>SQL Vulnerability assessment rules are periodically updated.  You can reference the change log for the latest changes:</a:t>
            </a:r>
          </a:p>
          <a:p>
            <a:pPr>
              <a:lnSpc>
                <a:spcPct val="100000"/>
              </a:lnSpc>
              <a:spcAft>
                <a:spcPts val="1000"/>
              </a:spcAft>
            </a:pPr>
            <a:endParaRPr lang="en-US" sz="1800" dirty="0"/>
          </a:p>
          <a:p>
            <a:pPr>
              <a:lnSpc>
                <a:spcPct val="100000"/>
              </a:lnSpc>
              <a:spcAft>
                <a:spcPts val="1000"/>
              </a:spcAft>
            </a:pPr>
            <a:r>
              <a:rPr lang="en-US" sz="1800" dirty="0"/>
              <a:t>https://docs.microsoft.com/en-us/azure/azure-sql/database/sql-database-vulnerability-assessment-rules-changelog</a:t>
            </a:r>
          </a:p>
          <a:p>
            <a:pPr>
              <a:lnSpc>
                <a:spcPct val="100000"/>
              </a:lnSpc>
              <a:spcAft>
                <a:spcPts val="1000"/>
              </a:spcAft>
            </a:pPr>
            <a:endParaRPr lang="en-US" sz="1800" dirty="0"/>
          </a:p>
          <a:p>
            <a:pPr>
              <a:lnSpc>
                <a:spcPct val="100000"/>
              </a:lnSpc>
              <a:spcAft>
                <a:spcPts val="1000"/>
              </a:spcAft>
            </a:pPr>
            <a:endParaRPr lang="en-US" sz="1800" dirty="0"/>
          </a:p>
        </p:txBody>
      </p:sp>
      <p:pic>
        <p:nvPicPr>
          <p:cNvPr id="4" name="Picture 3">
            <a:extLst>
              <a:ext uri="{FF2B5EF4-FFF2-40B4-BE49-F238E27FC236}">
                <a16:creationId xmlns:a16="http://schemas.microsoft.com/office/drawing/2014/main" id="{873F4E2F-6C6B-4871-B158-113DC7431B87}"/>
              </a:ext>
            </a:extLst>
          </p:cNvPr>
          <p:cNvPicPr>
            <a:picLocks noChangeAspect="1"/>
          </p:cNvPicPr>
          <p:nvPr/>
        </p:nvPicPr>
        <p:blipFill>
          <a:blip r:embed="rId3"/>
          <a:stretch>
            <a:fillRect/>
          </a:stretch>
        </p:blipFill>
        <p:spPr>
          <a:xfrm>
            <a:off x="4309966" y="980605"/>
            <a:ext cx="7003048" cy="4775534"/>
          </a:xfrm>
          <a:prstGeom prst="rect">
            <a:avLst/>
          </a:prstGeom>
        </p:spPr>
      </p:pic>
    </p:spTree>
    <p:extLst>
      <p:ext uri="{BB962C8B-B14F-4D97-AF65-F5344CB8AC3E}">
        <p14:creationId xmlns:p14="http://schemas.microsoft.com/office/powerpoint/2010/main" val="1282114522"/>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Troubleshooting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756927" cy="502447"/>
          </a:xfrm>
        </p:spPr>
        <p:txBody>
          <a:bodyPr/>
          <a:lstStyle/>
          <a:p>
            <a:pPr>
              <a:lnSpc>
                <a:spcPct val="100000"/>
              </a:lnSpc>
              <a:spcAft>
                <a:spcPts val="1000"/>
              </a:spcAft>
            </a:pPr>
            <a:r>
              <a:rPr lang="en-US" sz="1800" b="1" dirty="0"/>
              <a:t>Not Visible: </a:t>
            </a:r>
            <a:r>
              <a:rPr lang="en-US" sz="1800" dirty="0"/>
              <a:t>The storage account might not appear in the storage account picker for several reasons:</a:t>
            </a:r>
          </a:p>
          <a:p>
            <a:pPr>
              <a:lnSpc>
                <a:spcPct val="100000"/>
              </a:lnSpc>
              <a:spcAft>
                <a:spcPts val="1000"/>
              </a:spcAft>
            </a:pPr>
            <a:r>
              <a:rPr lang="en-US" sz="1800" dirty="0"/>
              <a:t>The storage account you're looking for isn't in the selected subscription.</a:t>
            </a:r>
          </a:p>
          <a:p>
            <a:pPr>
              <a:lnSpc>
                <a:spcPct val="100000"/>
              </a:lnSpc>
              <a:spcAft>
                <a:spcPts val="1000"/>
              </a:spcAft>
            </a:pPr>
            <a:r>
              <a:rPr lang="en-US" sz="1800" dirty="0"/>
              <a:t>The storage account you're looking for isn't in the same region as the instance of Azure SQL Server.</a:t>
            </a:r>
          </a:p>
          <a:p>
            <a:pPr>
              <a:lnSpc>
                <a:spcPct val="100000"/>
              </a:lnSpc>
              <a:spcAft>
                <a:spcPts val="1000"/>
              </a:spcAft>
            </a:pPr>
            <a:r>
              <a:rPr lang="en-US" sz="1800" dirty="0"/>
              <a:t>You don't have </a:t>
            </a:r>
            <a:r>
              <a:rPr lang="en-US" sz="1800" dirty="0" err="1"/>
              <a:t>Microsoft.Storage</a:t>
            </a:r>
            <a:r>
              <a:rPr lang="en-US" sz="1800" dirty="0"/>
              <a:t>/</a:t>
            </a:r>
            <a:r>
              <a:rPr lang="en-US" sz="1800" dirty="0" err="1"/>
              <a:t>storageAccounts</a:t>
            </a:r>
            <a:r>
              <a:rPr lang="en-US" sz="1800" dirty="0"/>
              <a:t>/read permissions on the storage account.</a:t>
            </a:r>
          </a:p>
          <a:p>
            <a:pPr>
              <a:lnSpc>
                <a:spcPct val="100000"/>
              </a:lnSpc>
              <a:spcAft>
                <a:spcPts val="1000"/>
              </a:spcAft>
            </a:pPr>
            <a:endParaRPr lang="en-US" sz="1800" b="1" dirty="0"/>
          </a:p>
          <a:p>
            <a:pPr>
              <a:lnSpc>
                <a:spcPct val="100000"/>
              </a:lnSpc>
              <a:spcAft>
                <a:spcPts val="1000"/>
              </a:spcAft>
            </a:pPr>
            <a:r>
              <a:rPr lang="en-US" sz="1800" b="1" dirty="0"/>
              <a:t>Permissions</a:t>
            </a:r>
            <a:r>
              <a:rPr lang="en-US" sz="1800" dirty="0"/>
              <a:t>: The following permissions are required to open links in email notifications about scan results or to view scan results:</a:t>
            </a:r>
          </a:p>
          <a:p>
            <a:pPr>
              <a:lnSpc>
                <a:spcPct val="100000"/>
              </a:lnSpc>
              <a:spcAft>
                <a:spcPts val="1000"/>
              </a:spcAft>
            </a:pPr>
            <a:r>
              <a:rPr lang="en-US" sz="1800" dirty="0"/>
              <a:t>SQL Security Manager, Storage Blob Data Reader</a:t>
            </a:r>
          </a:p>
          <a:p>
            <a:pPr>
              <a:lnSpc>
                <a:spcPct val="100000"/>
              </a:lnSpc>
              <a:spcAft>
                <a:spcPts val="1000"/>
              </a:spcAft>
            </a:pPr>
            <a:endParaRPr lang="en-US" sz="1800" dirty="0"/>
          </a:p>
          <a:p>
            <a:pPr>
              <a:lnSpc>
                <a:spcPct val="100000"/>
              </a:lnSpc>
              <a:spcAft>
                <a:spcPts val="1000"/>
              </a:spcAft>
            </a:pPr>
            <a:r>
              <a:rPr lang="en-US" sz="1800" b="1" dirty="0"/>
              <a:t>Browser requirements</a:t>
            </a:r>
            <a:r>
              <a:rPr lang="en-US" sz="1800" dirty="0"/>
              <a:t>: The Firefox browser doesn't support opening or displaying scan results view. We recommend that you use Chrome or Microsoft Edge to view vulnerability assessment scan results.</a:t>
            </a:r>
          </a:p>
        </p:txBody>
      </p:sp>
    </p:spTree>
    <p:extLst>
      <p:ext uri="{BB962C8B-B14F-4D97-AF65-F5344CB8AC3E}">
        <p14:creationId xmlns:p14="http://schemas.microsoft.com/office/powerpoint/2010/main" val="186075729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178625" cy="758022"/>
          </a:xfrm>
        </p:spPr>
        <p:txBody>
          <a:bodyPr/>
          <a:lstStyle/>
          <a:p>
            <a:r>
              <a:rPr lang="en-US" dirty="0"/>
              <a:t>Microsoft Defender for Cloud (Security Center)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095759"/>
            <a:ext cx="8717573" cy="3442805"/>
          </a:xfrm>
        </p:spPr>
        <p:txBody>
          <a:bodyPr/>
          <a:lstStyle/>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Azure portal for managing best practice security recommendations and alerts mainly focused on the Azure “control” plane, although a few protections cover data plane components.</a:t>
            </a: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Major Components include:</a:t>
            </a:r>
          </a:p>
          <a:p>
            <a:pPr marL="509761" lvl="1" indent="-285750" defTabSz="797968">
              <a:spcBef>
                <a:spcPct val="0"/>
              </a:spcBef>
              <a:spcAft>
                <a:spcPts val="800"/>
              </a:spcAft>
              <a:buFont typeface="Arial" panose="020B0604020202020204" pitchFamily="34" charset="0"/>
              <a:buChar char="•"/>
              <a:defRPr/>
            </a:pPr>
            <a:r>
              <a:rPr lang="en-US" sz="1361" dirty="0">
                <a:latin typeface="Segoe UI" panose="020B0502040204020203" pitchFamily="34" charset="0"/>
                <a:cs typeface="Segoe UI" panose="020B0502040204020203" pitchFamily="34" charset="0"/>
              </a:rPr>
              <a:t>Recommendations</a:t>
            </a:r>
          </a:p>
          <a:p>
            <a:pPr marL="509761" lvl="1" indent="-285750" defTabSz="797968">
              <a:spcBef>
                <a:spcPct val="0"/>
              </a:spcBef>
              <a:spcAft>
                <a:spcPts val="800"/>
              </a:spcAft>
              <a:buFont typeface="Arial" panose="020B0604020202020204" pitchFamily="34" charset="0"/>
              <a:buChar char="•"/>
              <a:defRPr/>
            </a:pPr>
            <a:r>
              <a:rPr lang="en-US" sz="1361" dirty="0">
                <a:latin typeface="Segoe UI" panose="020B0502040204020203" pitchFamily="34" charset="0"/>
                <a:cs typeface="Segoe UI" panose="020B0502040204020203" pitchFamily="34" charset="0"/>
              </a:rPr>
              <a:t>Security Alerts</a:t>
            </a:r>
          </a:p>
          <a:p>
            <a:pPr marL="509761" lvl="1" indent="-285750" defTabSz="797968">
              <a:spcBef>
                <a:spcPct val="0"/>
              </a:spcBef>
              <a:spcAft>
                <a:spcPts val="800"/>
              </a:spcAft>
              <a:buFont typeface="Arial" panose="020B0604020202020204" pitchFamily="34" charset="0"/>
              <a:buChar char="•"/>
              <a:defRPr/>
            </a:pPr>
            <a:r>
              <a:rPr lang="en-US" sz="1361" dirty="0">
                <a:latin typeface="Segoe UI" panose="020B0502040204020203" pitchFamily="34" charset="0"/>
                <a:cs typeface="Segoe UI" panose="020B0502040204020203" pitchFamily="34" charset="0"/>
              </a:rPr>
              <a:t>Secure Score</a:t>
            </a:r>
          </a:p>
          <a:p>
            <a:pPr marL="509761" lvl="1" indent="-285750" defTabSz="797968">
              <a:spcBef>
                <a:spcPct val="0"/>
              </a:spcBef>
              <a:spcAft>
                <a:spcPts val="800"/>
              </a:spcAft>
              <a:buFont typeface="Arial" panose="020B0604020202020204" pitchFamily="34" charset="0"/>
              <a:buChar char="•"/>
              <a:defRPr/>
            </a:pPr>
            <a:r>
              <a:rPr lang="en-US" sz="1361" dirty="0">
                <a:latin typeface="Segoe UI" panose="020B0502040204020203" pitchFamily="34" charset="0"/>
                <a:cs typeface="Segoe UI" panose="020B0502040204020203" pitchFamily="34" charset="0"/>
              </a:rPr>
              <a:t>Regulatory compliance</a:t>
            </a:r>
          </a:p>
          <a:p>
            <a:pPr marL="509761" lvl="1" indent="-285750" defTabSz="797968">
              <a:spcBef>
                <a:spcPct val="0"/>
              </a:spcBef>
              <a:spcAft>
                <a:spcPts val="800"/>
              </a:spcAft>
              <a:buFont typeface="Arial" panose="020B0604020202020204" pitchFamily="34" charset="0"/>
              <a:buChar char="•"/>
              <a:defRPr/>
            </a:pPr>
            <a:r>
              <a:rPr lang="en-US" sz="1361" dirty="0">
                <a:latin typeface="Segoe UI" panose="020B0502040204020203" pitchFamily="34" charset="0"/>
                <a:cs typeface="Segoe UI" panose="020B0502040204020203" pitchFamily="34" charset="0"/>
              </a:rPr>
              <a:t>Workload Protections</a:t>
            </a:r>
          </a:p>
          <a:p>
            <a:pPr marL="509761" lvl="1" indent="-285750" defTabSz="797968">
              <a:spcBef>
                <a:spcPct val="0"/>
              </a:spcBef>
              <a:spcAft>
                <a:spcPts val="800"/>
              </a:spcAft>
              <a:buFont typeface="Arial" panose="020B0604020202020204" pitchFamily="34" charset="0"/>
              <a:buChar char="•"/>
              <a:defRPr/>
            </a:pPr>
            <a:r>
              <a:rPr lang="en-US" sz="1361" dirty="0">
                <a:latin typeface="Segoe UI" panose="020B0502040204020203" pitchFamily="34" charset="0"/>
                <a:cs typeface="Segoe UI" panose="020B0502040204020203" pitchFamily="34" charset="0"/>
              </a:rPr>
              <a:t>Firewall Manager</a:t>
            </a: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51D734A6-11E8-47B1-9FFB-75060E4A3E10}"/>
              </a:ext>
            </a:extLst>
          </p:cNvPr>
          <p:cNvPicPr>
            <a:picLocks noChangeAspect="1"/>
          </p:cNvPicPr>
          <p:nvPr/>
        </p:nvPicPr>
        <p:blipFill>
          <a:blip r:embed="rId3"/>
          <a:stretch>
            <a:fillRect/>
          </a:stretch>
        </p:blipFill>
        <p:spPr>
          <a:xfrm>
            <a:off x="5736587" y="1853648"/>
            <a:ext cx="3215186" cy="4248978"/>
          </a:xfrm>
          <a:prstGeom prst="rect">
            <a:avLst/>
          </a:prstGeom>
        </p:spPr>
      </p:pic>
    </p:spTree>
    <p:extLst>
      <p:ext uri="{BB962C8B-B14F-4D97-AF65-F5344CB8AC3E}">
        <p14:creationId xmlns:p14="http://schemas.microsoft.com/office/powerpoint/2010/main" val="2979183654"/>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File Integrity</a:t>
            </a:r>
          </a:p>
        </p:txBody>
      </p:sp>
    </p:spTree>
    <p:extLst>
      <p:ext uri="{BB962C8B-B14F-4D97-AF65-F5344CB8AC3E}">
        <p14:creationId xmlns:p14="http://schemas.microsoft.com/office/powerpoint/2010/main" val="103120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File Integrity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File integrity monitoring (FIM), also known as change monitoring, examines operating system files, Windows registries, application software, Linux system files, and more, for changes that might indicate an attack.</a:t>
            </a:r>
          </a:p>
          <a:p>
            <a:pPr>
              <a:lnSpc>
                <a:spcPct val="100000"/>
              </a:lnSpc>
              <a:spcAft>
                <a:spcPts val="1000"/>
              </a:spcAft>
            </a:pPr>
            <a:r>
              <a:rPr lang="en-US" sz="1800" dirty="0"/>
              <a:t>Security Center recommends entities to monitor with FIM, and you can also define your own FIM policies or entities to monitor. </a:t>
            </a:r>
          </a:p>
          <a:p>
            <a:pPr>
              <a:lnSpc>
                <a:spcPct val="100000"/>
              </a:lnSpc>
              <a:spcAft>
                <a:spcPts val="1000"/>
              </a:spcAft>
            </a:pPr>
            <a:endParaRPr lang="en-US" sz="1800" dirty="0"/>
          </a:p>
          <a:p>
            <a:pPr>
              <a:lnSpc>
                <a:spcPct val="100000"/>
              </a:lnSpc>
              <a:spcAft>
                <a:spcPts val="1000"/>
              </a:spcAft>
            </a:pPr>
            <a:r>
              <a:rPr lang="en-US" sz="1800" dirty="0"/>
              <a:t>FIM alerts you for suspicious activity such as:</a:t>
            </a:r>
          </a:p>
          <a:p>
            <a:pPr>
              <a:lnSpc>
                <a:spcPct val="100000"/>
              </a:lnSpc>
              <a:spcAft>
                <a:spcPts val="1000"/>
              </a:spcAft>
            </a:pPr>
            <a:r>
              <a:rPr lang="en-US" sz="1800" dirty="0"/>
              <a:t>    File and registry key creation or removal</a:t>
            </a:r>
          </a:p>
          <a:p>
            <a:pPr>
              <a:lnSpc>
                <a:spcPct val="100000"/>
              </a:lnSpc>
              <a:spcAft>
                <a:spcPts val="1000"/>
              </a:spcAft>
            </a:pPr>
            <a:r>
              <a:rPr lang="en-US" sz="1800" dirty="0"/>
              <a:t>    File modifications (changes in file size, access control lists, and hash of the content)</a:t>
            </a:r>
          </a:p>
          <a:p>
            <a:pPr>
              <a:lnSpc>
                <a:spcPct val="100000"/>
              </a:lnSpc>
              <a:spcAft>
                <a:spcPts val="1000"/>
              </a:spcAft>
            </a:pPr>
            <a:r>
              <a:rPr lang="en-US" sz="1800" dirty="0"/>
              <a:t>    Registry modifications (changes in size, access control lists, type, and the content)</a:t>
            </a:r>
          </a:p>
          <a:p>
            <a:pPr>
              <a:lnSpc>
                <a:spcPct val="100000"/>
              </a:lnSpc>
              <a:spcAft>
                <a:spcPts val="1000"/>
              </a:spcAft>
            </a:pPr>
            <a:endParaRPr lang="en-US" sz="1800" dirty="0"/>
          </a:p>
          <a:p>
            <a:pPr>
              <a:lnSpc>
                <a:spcPct val="100000"/>
              </a:lnSpc>
              <a:spcAft>
                <a:spcPts val="1000"/>
              </a:spcAft>
            </a:pPr>
            <a:r>
              <a:rPr lang="en-US" sz="1800" dirty="0"/>
              <a:t>FIM is only available from Security Center's pages in the Azure portal. There is currently no REST API for working with FIM.</a:t>
            </a:r>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3847566748"/>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How does FIM work?</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FIM uses the Azure Change Tracking solution to track and identify changes in your environment. When file integrity monitoring is enabled, you have a Change Tracking resource of type Solution.</a:t>
            </a:r>
          </a:p>
          <a:p>
            <a:pPr>
              <a:lnSpc>
                <a:spcPct val="100000"/>
              </a:lnSpc>
              <a:spcAft>
                <a:spcPts val="1000"/>
              </a:spcAft>
            </a:pPr>
            <a:endParaRPr lang="en-US" sz="1800" dirty="0"/>
          </a:p>
          <a:p>
            <a:pPr>
              <a:lnSpc>
                <a:spcPct val="100000"/>
              </a:lnSpc>
              <a:spcAft>
                <a:spcPts val="1000"/>
              </a:spcAft>
            </a:pPr>
            <a:r>
              <a:rPr lang="en-US" sz="1800" dirty="0"/>
              <a:t>FIM uses a MD5 hash comparison method to determine if the current set of bytes of a file are different from the last scan of the file.</a:t>
            </a:r>
          </a:p>
          <a:p>
            <a:pPr>
              <a:lnSpc>
                <a:spcPct val="100000"/>
              </a:lnSpc>
              <a:spcAft>
                <a:spcPts val="1000"/>
              </a:spcAft>
            </a:pPr>
            <a:endParaRPr lang="en-US" sz="1800" dirty="0"/>
          </a:p>
          <a:p>
            <a:pPr>
              <a:lnSpc>
                <a:spcPct val="100000"/>
              </a:lnSpc>
              <a:spcAft>
                <a:spcPts val="1000"/>
              </a:spcAft>
            </a:pPr>
            <a:r>
              <a:rPr lang="en-US" sz="1800" dirty="0"/>
              <a:t>If you remove the Change Tracking resource, you will also disable the file integrity monitoring feature in Security Center.</a:t>
            </a:r>
          </a:p>
          <a:p>
            <a:pPr>
              <a:lnSpc>
                <a:spcPct val="100000"/>
              </a:lnSpc>
              <a:spcAft>
                <a:spcPts val="1000"/>
              </a:spcAft>
            </a:pPr>
            <a:endParaRPr lang="en-US" sz="1800" dirty="0"/>
          </a:p>
          <a:p>
            <a:pPr>
              <a:lnSpc>
                <a:spcPct val="100000"/>
              </a:lnSpc>
              <a:spcAft>
                <a:spcPts val="1000"/>
              </a:spcAft>
            </a:pPr>
            <a:r>
              <a:rPr lang="en-US" sz="1800" b="1" dirty="0"/>
              <a:t>All data is saved to the Log Analytics workspace.  The more you monitor and the more changes that occur, the larger this log data can get.</a:t>
            </a:r>
          </a:p>
          <a:p>
            <a:pPr>
              <a:lnSpc>
                <a:spcPct val="100000"/>
              </a:lnSpc>
              <a:spcAft>
                <a:spcPts val="1000"/>
              </a:spcAft>
            </a:pPr>
            <a:endParaRPr lang="en-US" sz="1400" dirty="0">
              <a:solidFill>
                <a:srgbClr val="171717"/>
              </a:solidFill>
              <a:latin typeface="Segoe UI" panose="020B0502040204020203" pitchFamily="34" charset="0"/>
            </a:endParaRPr>
          </a:p>
          <a:p>
            <a:pPr>
              <a:lnSpc>
                <a:spcPct val="100000"/>
              </a:lnSpc>
              <a:spcAft>
                <a:spcPts val="1000"/>
              </a:spcAft>
            </a:pPr>
            <a:endParaRPr lang="en-US" sz="1800" b="1" dirty="0"/>
          </a:p>
        </p:txBody>
      </p:sp>
    </p:spTree>
    <p:extLst>
      <p:ext uri="{BB962C8B-B14F-4D97-AF65-F5344CB8AC3E}">
        <p14:creationId xmlns:p14="http://schemas.microsoft.com/office/powerpoint/2010/main" val="4253882256"/>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Why FIM?</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Operating system, applications, and associated configurations control the behavior and security state of your resources. </a:t>
            </a:r>
          </a:p>
          <a:p>
            <a:pPr>
              <a:lnSpc>
                <a:spcPct val="100000"/>
              </a:lnSpc>
              <a:spcAft>
                <a:spcPts val="1000"/>
              </a:spcAft>
            </a:pPr>
            <a:r>
              <a:rPr lang="en-US" sz="1800" dirty="0"/>
              <a:t>One of the ways an attacker can gain control of a system’s resources is by targeting its files, a path that can often go undetected. Some zero-day attacks have no known signatures to look out for.</a:t>
            </a:r>
          </a:p>
          <a:p>
            <a:pPr>
              <a:lnSpc>
                <a:spcPct val="100000"/>
              </a:lnSpc>
              <a:spcAft>
                <a:spcPts val="1000"/>
              </a:spcAft>
            </a:pPr>
            <a:r>
              <a:rPr lang="en-US" sz="1800" dirty="0"/>
              <a:t>Attackers target the files that control your resources, in order to overtake a resource's operating system and/or execute activities without being detected.</a:t>
            </a:r>
          </a:p>
          <a:p>
            <a:pPr>
              <a:lnSpc>
                <a:spcPct val="100000"/>
              </a:lnSpc>
              <a:spcAft>
                <a:spcPts val="1000"/>
              </a:spcAft>
            </a:pPr>
            <a:endParaRPr lang="en-US" sz="1800" dirty="0"/>
          </a:p>
          <a:p>
            <a:pPr>
              <a:lnSpc>
                <a:spcPct val="100000"/>
              </a:lnSpc>
              <a:spcAft>
                <a:spcPts val="1000"/>
              </a:spcAft>
            </a:pPr>
            <a:r>
              <a:rPr lang="en-US" sz="1800" dirty="0"/>
              <a:t>Many regulatory compliance standards such as </a:t>
            </a:r>
            <a:r>
              <a:rPr lang="en-US" sz="1800" b="1" dirty="0"/>
              <a:t>PCI-DSS &amp; ISO 17799</a:t>
            </a:r>
            <a:r>
              <a:rPr lang="en-US" sz="1800" dirty="0"/>
              <a:t> require implementing FIM controls.</a:t>
            </a:r>
            <a:endParaRPr lang="en-US" sz="1800" b="1" dirty="0"/>
          </a:p>
        </p:txBody>
      </p:sp>
    </p:spTree>
    <p:extLst>
      <p:ext uri="{BB962C8B-B14F-4D97-AF65-F5344CB8AC3E}">
        <p14:creationId xmlns:p14="http://schemas.microsoft.com/office/powerpoint/2010/main" val="1630117352"/>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Which files should I monitor?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161992" cy="502447"/>
          </a:xfrm>
        </p:spPr>
        <p:txBody>
          <a:bodyPr/>
          <a:lstStyle/>
          <a:p>
            <a:pPr>
              <a:lnSpc>
                <a:spcPct val="100000"/>
              </a:lnSpc>
              <a:spcAft>
                <a:spcPts val="1000"/>
              </a:spcAft>
            </a:pPr>
            <a:r>
              <a:rPr lang="en-US" sz="1800" dirty="0"/>
              <a:t>When choosing which files to monitor, consider the files that are critical for your system and applications. </a:t>
            </a:r>
          </a:p>
          <a:p>
            <a:pPr>
              <a:lnSpc>
                <a:spcPct val="100000"/>
              </a:lnSpc>
              <a:spcAft>
                <a:spcPts val="1000"/>
              </a:spcAft>
            </a:pPr>
            <a:r>
              <a:rPr lang="en-US" sz="1800" dirty="0"/>
              <a:t>Monitor files that you don’t expect to change without planning. </a:t>
            </a:r>
          </a:p>
          <a:p>
            <a:pPr>
              <a:lnSpc>
                <a:spcPct val="100000"/>
              </a:lnSpc>
              <a:spcAft>
                <a:spcPts val="1000"/>
              </a:spcAft>
            </a:pPr>
            <a:r>
              <a:rPr lang="en-US" sz="1800" dirty="0"/>
              <a:t>If you choose files that are frequently changed by applications or operating system (such as log files and text files) it'll create a lot of noise, making it difficult to identify an attack.</a:t>
            </a:r>
          </a:p>
        </p:txBody>
      </p:sp>
      <p:pic>
        <p:nvPicPr>
          <p:cNvPr id="1026" name="Picture 2" descr="FIM workspace details page.">
            <a:extLst>
              <a:ext uri="{FF2B5EF4-FFF2-40B4-BE49-F238E27FC236}">
                <a16:creationId xmlns:a16="http://schemas.microsoft.com/office/drawing/2014/main" id="{B17532B0-22A9-4223-BA0E-179B3B171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2681" y="938462"/>
            <a:ext cx="5866707" cy="5104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3567925"/>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FIM Dashboard</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925369" cy="502447"/>
          </a:xfrm>
        </p:spPr>
        <p:txBody>
          <a:bodyPr/>
          <a:lstStyle/>
          <a:p>
            <a:pPr>
              <a:lnSpc>
                <a:spcPct val="100000"/>
              </a:lnSpc>
              <a:spcAft>
                <a:spcPts val="1000"/>
              </a:spcAft>
            </a:pPr>
            <a:r>
              <a:rPr lang="en-US" sz="1800" dirty="0"/>
              <a:t>he FIM dashboard for a workspace displays the following details:</a:t>
            </a:r>
          </a:p>
          <a:p>
            <a:pPr>
              <a:lnSpc>
                <a:spcPct val="100000"/>
              </a:lnSpc>
              <a:spcAft>
                <a:spcPts val="1000"/>
              </a:spcAft>
            </a:pPr>
            <a:endParaRPr lang="en-US" sz="1800" dirty="0"/>
          </a:p>
          <a:p>
            <a:pPr>
              <a:lnSpc>
                <a:spcPct val="100000"/>
              </a:lnSpc>
              <a:spcAft>
                <a:spcPts val="1000"/>
              </a:spcAft>
            </a:pPr>
            <a:r>
              <a:rPr lang="en-US" sz="1800" dirty="0"/>
              <a:t>Total number of machines connected to the workspace</a:t>
            </a:r>
          </a:p>
          <a:p>
            <a:pPr>
              <a:lnSpc>
                <a:spcPct val="100000"/>
              </a:lnSpc>
              <a:spcAft>
                <a:spcPts val="1000"/>
              </a:spcAft>
            </a:pPr>
            <a:r>
              <a:rPr lang="en-US" sz="1800" dirty="0"/>
              <a:t>Total number of changes that occurred during the selected time period</a:t>
            </a:r>
          </a:p>
          <a:p>
            <a:pPr>
              <a:lnSpc>
                <a:spcPct val="100000"/>
              </a:lnSpc>
              <a:spcAft>
                <a:spcPts val="1000"/>
              </a:spcAft>
            </a:pPr>
            <a:r>
              <a:rPr lang="en-US" sz="1800" dirty="0"/>
              <a:t>A breakdown of change type (files, registry)</a:t>
            </a:r>
          </a:p>
          <a:p>
            <a:pPr>
              <a:lnSpc>
                <a:spcPct val="100000"/>
              </a:lnSpc>
              <a:spcAft>
                <a:spcPts val="1000"/>
              </a:spcAft>
            </a:pPr>
            <a:r>
              <a:rPr lang="en-US" sz="1800" dirty="0"/>
              <a:t>A breakdown of change category (modified, added, removed)</a:t>
            </a:r>
          </a:p>
        </p:txBody>
      </p:sp>
      <p:pic>
        <p:nvPicPr>
          <p:cNvPr id="4" name="Picture 3">
            <a:extLst>
              <a:ext uri="{FF2B5EF4-FFF2-40B4-BE49-F238E27FC236}">
                <a16:creationId xmlns:a16="http://schemas.microsoft.com/office/drawing/2014/main" id="{2085A18D-4FA9-4B5B-9570-99FE40882753}"/>
              </a:ext>
            </a:extLst>
          </p:cNvPr>
          <p:cNvPicPr>
            <a:picLocks noChangeAspect="1"/>
          </p:cNvPicPr>
          <p:nvPr/>
        </p:nvPicPr>
        <p:blipFill>
          <a:blip r:embed="rId3"/>
          <a:stretch>
            <a:fillRect/>
          </a:stretch>
        </p:blipFill>
        <p:spPr>
          <a:xfrm>
            <a:off x="1091865" y="3810357"/>
            <a:ext cx="9423735" cy="2566129"/>
          </a:xfrm>
          <a:prstGeom prst="rect">
            <a:avLst/>
          </a:prstGeom>
        </p:spPr>
      </p:pic>
    </p:spTree>
    <p:extLst>
      <p:ext uri="{BB962C8B-B14F-4D97-AF65-F5344CB8AC3E}">
        <p14:creationId xmlns:p14="http://schemas.microsoft.com/office/powerpoint/2010/main" val="367030997"/>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FIM Configuration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925369" cy="502447"/>
          </a:xfrm>
        </p:spPr>
        <p:txBody>
          <a:bodyPr/>
          <a:lstStyle/>
          <a:p>
            <a:pPr>
              <a:lnSpc>
                <a:spcPct val="100000"/>
              </a:lnSpc>
              <a:spcAft>
                <a:spcPts val="1000"/>
              </a:spcAft>
            </a:pPr>
            <a:r>
              <a:rPr lang="en-US" sz="1800" dirty="0"/>
              <a:t>You can add new entities to monitor</a:t>
            </a:r>
            <a:br>
              <a:rPr lang="en-US" sz="1800" dirty="0"/>
            </a:br>
            <a:r>
              <a:rPr lang="en-US" sz="1800" dirty="0"/>
              <a:t>via the Workspace Configuration</a:t>
            </a:r>
          </a:p>
          <a:p>
            <a:pPr>
              <a:lnSpc>
                <a:spcPct val="100000"/>
              </a:lnSpc>
              <a:spcAft>
                <a:spcPts val="1000"/>
              </a:spcAft>
            </a:pPr>
            <a:endParaRPr lang="en-US" sz="1800" dirty="0"/>
          </a:p>
          <a:p>
            <a:pPr>
              <a:lnSpc>
                <a:spcPct val="100000"/>
              </a:lnSpc>
              <a:spcAft>
                <a:spcPts val="1000"/>
              </a:spcAft>
            </a:pPr>
            <a:r>
              <a:rPr lang="en-US" sz="1800" dirty="0"/>
              <a:t>Commonly monitoring items are </a:t>
            </a:r>
            <a:br>
              <a:rPr lang="en-US" sz="1800" dirty="0"/>
            </a:br>
            <a:r>
              <a:rPr lang="en-US" sz="1800" dirty="0"/>
              <a:t>displayed as recommended.</a:t>
            </a:r>
          </a:p>
        </p:txBody>
      </p:sp>
      <p:pic>
        <p:nvPicPr>
          <p:cNvPr id="2050" name="Picture 2" descr="Workspace configuration for file integrity monitoring in Azure Security Center.">
            <a:extLst>
              <a:ext uri="{FF2B5EF4-FFF2-40B4-BE49-F238E27FC236}">
                <a16:creationId xmlns:a16="http://schemas.microsoft.com/office/drawing/2014/main" id="{A92B3640-A18A-4162-8BF1-787CFA16DB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0906" y="980605"/>
            <a:ext cx="6555000" cy="4846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5884989"/>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Folder and path monitoring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925369" cy="502447"/>
          </a:xfrm>
        </p:spPr>
        <p:txBody>
          <a:bodyPr/>
          <a:lstStyle/>
          <a:p>
            <a:pPr>
              <a:lnSpc>
                <a:spcPct val="100000"/>
              </a:lnSpc>
              <a:spcAft>
                <a:spcPts val="1000"/>
              </a:spcAft>
            </a:pPr>
            <a:r>
              <a:rPr lang="en-US" sz="1800" dirty="0"/>
              <a:t>Use wildcards to simplify tracking across directories. The following rules apply when you configure folder monitoring using wildcards:</a:t>
            </a:r>
          </a:p>
          <a:p>
            <a:pPr>
              <a:lnSpc>
                <a:spcPct val="100000"/>
              </a:lnSpc>
              <a:spcAft>
                <a:spcPts val="1000"/>
              </a:spcAft>
            </a:pPr>
            <a:endParaRPr lang="en-US" sz="1800" dirty="0"/>
          </a:p>
          <a:p>
            <a:pPr>
              <a:lnSpc>
                <a:spcPct val="100000"/>
              </a:lnSpc>
              <a:spcAft>
                <a:spcPts val="1000"/>
              </a:spcAft>
            </a:pPr>
            <a:r>
              <a:rPr lang="en-US" sz="1800" dirty="0"/>
              <a:t>Wildcards are required for tracking multiple files.</a:t>
            </a:r>
          </a:p>
          <a:p>
            <a:pPr>
              <a:lnSpc>
                <a:spcPct val="100000"/>
              </a:lnSpc>
              <a:spcAft>
                <a:spcPts val="1000"/>
              </a:spcAft>
            </a:pPr>
            <a:r>
              <a:rPr lang="en-US" sz="1800" dirty="0"/>
              <a:t>Wildcards can only be used in the last segment of a path, such as C:\folder\file or /</a:t>
            </a:r>
            <a:r>
              <a:rPr lang="en-US" sz="1800" dirty="0" err="1"/>
              <a:t>etc</a:t>
            </a:r>
            <a:r>
              <a:rPr lang="en-US" sz="1800" dirty="0"/>
              <a:t>/*.conf</a:t>
            </a:r>
          </a:p>
          <a:p>
            <a:pPr>
              <a:lnSpc>
                <a:spcPct val="100000"/>
              </a:lnSpc>
              <a:spcAft>
                <a:spcPts val="1000"/>
              </a:spcAft>
            </a:pPr>
            <a:r>
              <a:rPr lang="en-US" sz="1800" dirty="0"/>
              <a:t>If an environment variable includes a path that is not valid, validation will succeed but the path will fail when inventory runs.</a:t>
            </a:r>
          </a:p>
          <a:p>
            <a:pPr>
              <a:lnSpc>
                <a:spcPct val="100000"/>
              </a:lnSpc>
              <a:spcAft>
                <a:spcPts val="1000"/>
              </a:spcAft>
            </a:pPr>
            <a:r>
              <a:rPr lang="en-US" sz="1800" dirty="0"/>
              <a:t>When setting the path, avoid general paths such as c:*.* which will result in too many folders being traversed.</a:t>
            </a:r>
          </a:p>
        </p:txBody>
      </p:sp>
    </p:spTree>
    <p:extLst>
      <p:ext uri="{BB962C8B-B14F-4D97-AF65-F5344CB8AC3E}">
        <p14:creationId xmlns:p14="http://schemas.microsoft.com/office/powerpoint/2010/main" val="3826747130"/>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File Content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925369" cy="502447"/>
          </a:xfrm>
        </p:spPr>
        <p:txBody>
          <a:bodyPr/>
          <a:lstStyle/>
          <a:p>
            <a:pPr>
              <a:lnSpc>
                <a:spcPct val="100000"/>
              </a:lnSpc>
              <a:spcAft>
                <a:spcPts val="1000"/>
              </a:spcAft>
            </a:pPr>
            <a:r>
              <a:rPr lang="en-US" sz="1800" dirty="0"/>
              <a:t>You can view the changes of your monitored resources using the Automation Account.  You can also see the changes for a file via the “View File Content Changes” window.</a:t>
            </a:r>
          </a:p>
          <a:p>
            <a:pPr>
              <a:lnSpc>
                <a:spcPct val="100000"/>
              </a:lnSpc>
              <a:spcAft>
                <a:spcPts val="1000"/>
              </a:spcAft>
            </a:pPr>
            <a:endParaRPr lang="en-US" sz="1800" dirty="0"/>
          </a:p>
          <a:p>
            <a:pPr>
              <a:lnSpc>
                <a:spcPct val="100000"/>
              </a:lnSpc>
              <a:spcAft>
                <a:spcPts val="1000"/>
              </a:spcAft>
            </a:pPr>
            <a:r>
              <a:rPr lang="en-US" sz="1800" dirty="0"/>
              <a:t>Similar to GitHub, you can see removed and added items in Red and Green.</a:t>
            </a:r>
          </a:p>
          <a:p>
            <a:pPr>
              <a:lnSpc>
                <a:spcPct val="100000"/>
              </a:lnSpc>
              <a:spcAft>
                <a:spcPts val="1000"/>
              </a:spcAft>
            </a:pPr>
            <a:endParaRPr lang="en-US" sz="1800" dirty="0"/>
          </a:p>
          <a:p>
            <a:pPr>
              <a:lnSpc>
                <a:spcPct val="100000"/>
              </a:lnSpc>
              <a:spcAft>
                <a:spcPts val="1000"/>
              </a:spcAft>
            </a:pPr>
            <a:r>
              <a:rPr lang="en-US" sz="1800" dirty="0"/>
              <a:t>Windows and Linux files can also be saved to Azure Storage when they change.</a:t>
            </a:r>
          </a:p>
          <a:p>
            <a:pPr>
              <a:lnSpc>
                <a:spcPct val="100000"/>
              </a:lnSpc>
              <a:spcAft>
                <a:spcPts val="1000"/>
              </a:spcAft>
            </a:pPr>
            <a:endParaRPr lang="en-US" sz="1800" dirty="0"/>
          </a:p>
          <a:p>
            <a:pPr>
              <a:lnSpc>
                <a:spcPct val="100000"/>
              </a:lnSpc>
              <a:spcAft>
                <a:spcPts val="1000"/>
              </a:spcAft>
            </a:pPr>
            <a:r>
              <a:rPr lang="en-US" sz="1800" dirty="0"/>
              <a:t>File Change data will be stored in the </a:t>
            </a:r>
            <a:r>
              <a:rPr lang="en-US" sz="1800" b="1" dirty="0" err="1"/>
              <a:t>changetrackingblob</a:t>
            </a:r>
            <a:r>
              <a:rPr lang="en-US" sz="1800" dirty="0"/>
              <a:t> container.</a:t>
            </a:r>
          </a:p>
          <a:p>
            <a:pPr>
              <a:lnSpc>
                <a:spcPct val="100000"/>
              </a:lnSpc>
              <a:spcAft>
                <a:spcPts val="1000"/>
              </a:spcAft>
            </a:pPr>
            <a:endParaRPr lang="en-US" sz="1800" dirty="0"/>
          </a:p>
          <a:p>
            <a:pPr>
              <a:lnSpc>
                <a:spcPct val="100000"/>
              </a:lnSpc>
              <a:spcAft>
                <a:spcPts val="1000"/>
              </a:spcAft>
            </a:pPr>
            <a:r>
              <a:rPr lang="en-US" sz="1800" dirty="0"/>
              <a:t>Each monitored server will get a folder.</a:t>
            </a:r>
          </a:p>
        </p:txBody>
      </p:sp>
    </p:spTree>
    <p:extLst>
      <p:ext uri="{BB962C8B-B14F-4D97-AF65-F5344CB8AC3E}">
        <p14:creationId xmlns:p14="http://schemas.microsoft.com/office/powerpoint/2010/main" val="1426873412"/>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307777"/>
          </a:xfrm>
        </p:spPr>
        <p:txBody>
          <a:bodyPr/>
          <a:lstStyle/>
          <a:p>
            <a:r>
              <a:rPr lang="en-US" dirty="0"/>
              <a:t>Where are FIM logs stored?</a:t>
            </a:r>
          </a:p>
        </p:txBody>
      </p:sp>
      <p:grpSp>
        <p:nvGrpSpPr>
          <p:cNvPr id="46" name="Group 45">
            <a:extLst>
              <a:ext uri="{FF2B5EF4-FFF2-40B4-BE49-F238E27FC236}">
                <a16:creationId xmlns:a16="http://schemas.microsoft.com/office/drawing/2014/main" id="{DD717065-3BFA-402E-95AC-68DDA2860329}"/>
              </a:ext>
            </a:extLst>
          </p:cNvPr>
          <p:cNvGrpSpPr/>
          <p:nvPr/>
        </p:nvGrpSpPr>
        <p:grpSpPr>
          <a:xfrm>
            <a:off x="5826703" y="744335"/>
            <a:ext cx="5779533" cy="2789440"/>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585764" y="5133261"/>
            <a:ext cx="164378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Azure Automation</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4216581" y="5152156"/>
            <a:ext cx="1319515"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SQL Server</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5620017" y="5123022"/>
            <a:ext cx="1452599"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Resource Graph</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293520" y="5152155"/>
            <a:ext cx="1859088"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Log Analytics</a:t>
            </a:r>
          </a:p>
        </p:txBody>
      </p:sp>
    </p:spTree>
    <p:extLst>
      <p:ext uri="{BB962C8B-B14F-4D97-AF65-F5344CB8AC3E}">
        <p14:creationId xmlns:p14="http://schemas.microsoft.com/office/powerpoint/2010/main" val="187338895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5.xml><?xml version="1.0" encoding="utf-8"?>
<a:theme xmlns:a="http://schemas.openxmlformats.org/drawingml/2006/main" name="1_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85.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166.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192.png"/></Relationships>
</file>

<file path=ppt/webextensions/webextension1.xml><?xml version="1.0" encoding="utf-8"?>
<we:webextension xmlns:we="http://schemas.microsoft.com/office/webextensions/webextension/2010/11" id="{1F641495-9D0F-4868-AE50-C18367E888DF}">
  <we:reference id="wa200001661" version="2.1.0.2" store="en-US" storeType="OMEX"/>
  <we:alternateReferences>
    <we:reference id="wa200001661" version="2.1.0.2" store="wa200001661" storeType="OMEX"/>
  </we:alternateReferences>
  <we:properties>
    <we:property name="showcontrols" value="false"/>
    <we:property name="time" value="600"/>
    <we:property name="type" value="&quot;None&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1F641495-9D0F-4868-AE50-C18367E888DF}">
  <we:reference id="wa200001661" version="2.1.0.2" store="en-US" storeType="OMEX"/>
  <we:alternateReferences>
    <we:reference id="wa200001661" version="2.1.0.2" store="wa200001661" storeType="OMEX"/>
  </we:alternateReferences>
  <we:properties>
    <we:property name="showcontrols" value="false"/>
    <we:property name="time" value="900"/>
    <we:property name="type" value="&quot;None&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1F641495-9D0F-4868-AE50-C18367E888DF}">
  <we:reference id="wa200001661" version="2.1.0.2" store="en-US" storeType="OMEX"/>
  <we:alternateReferences>
    <we:reference id="wa200001661" version="2.1.0.2" store="wa200001661" storeType="OMEX"/>
  </we:alternateReferences>
  <we:properties>
    <we:property name="showcontrols" value="false"/>
    <we:property name="time" value="3600"/>
    <we:property name="type" value="&quot;None&quot;"/>
  </we:properties>
  <we:bindings/>
  <we:snapshot xmlns:r="http://schemas.openxmlformats.org/officeDocument/2006/relationships" r:embed="rId1"/>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67DA19C-7D5D-441A-8E3C-3B776EE24E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14379</TotalTime>
  <Words>10059</Words>
  <Application>Microsoft Office PowerPoint</Application>
  <PresentationFormat>Widescreen</PresentationFormat>
  <Paragraphs>1347</Paragraphs>
  <Slides>150</Slides>
  <Notes>105</Notes>
  <HiddenSlides>1</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150</vt:i4>
      </vt:variant>
    </vt:vector>
  </HeadingPairs>
  <TitlesOfParts>
    <vt:vector size="169" baseType="lpstr">
      <vt:lpstr>Arial</vt:lpstr>
      <vt:lpstr>Arial Nova</vt:lpstr>
      <vt:lpstr>Calibri</vt:lpstr>
      <vt:lpstr>Consolas</vt:lpstr>
      <vt:lpstr>MentiText</vt:lpstr>
      <vt:lpstr>Poppins</vt:lpstr>
      <vt:lpstr>Poppins SemiBold</vt:lpstr>
      <vt:lpstr>Proxima Nova</vt:lpstr>
      <vt:lpstr>Segoe UI</vt:lpstr>
      <vt:lpstr>Segoe UI Light</vt:lpstr>
      <vt:lpstr>Segoe UI Semibold</vt:lpstr>
      <vt:lpstr>Segoe UI Semilight</vt:lpstr>
      <vt:lpstr>Times New Roman</vt:lpstr>
      <vt:lpstr>Wingdings</vt:lpstr>
      <vt:lpstr>Analytics Surge</vt:lpstr>
      <vt:lpstr>2_Microsoft Generic 2019</vt:lpstr>
      <vt:lpstr>Analytics Surge</vt:lpstr>
      <vt:lpstr>Microsoft Security template</vt:lpstr>
      <vt:lpstr>1_Analytics Surge</vt:lpstr>
      <vt:lpstr>Microsoft Defender for Cloud</vt:lpstr>
      <vt:lpstr>Get Ready!</vt:lpstr>
      <vt:lpstr>Meet Your Coaches</vt:lpstr>
      <vt:lpstr>Announcements</vt:lpstr>
      <vt:lpstr>Prerequisite Knowledge</vt:lpstr>
      <vt:lpstr>This Week’s Agenda</vt:lpstr>
      <vt:lpstr>Today’s Agenda</vt:lpstr>
      <vt:lpstr>Microsoft Defender for Cloud (Security Center)</vt:lpstr>
      <vt:lpstr>Microsoft Defender for Cloud (Security Center)</vt:lpstr>
      <vt:lpstr>Secure Score</vt:lpstr>
      <vt:lpstr>Regulatory Compliance</vt:lpstr>
      <vt:lpstr>Firewall Manager</vt:lpstr>
      <vt:lpstr>PowerPoint Presentation</vt:lpstr>
      <vt:lpstr>Community Repository</vt:lpstr>
      <vt:lpstr>Value Proposition</vt:lpstr>
      <vt:lpstr>Microsoft Defender for Cloud</vt:lpstr>
      <vt:lpstr>Microsoft Defender for Cloud</vt:lpstr>
      <vt:lpstr>Hybrid cloud approach</vt:lpstr>
      <vt:lpstr>Microsoft Defender for Cloud – Turn it On</vt:lpstr>
      <vt:lpstr>Microsoft Defender for Cloud Solutions</vt:lpstr>
      <vt:lpstr>Microsoft Defender for Cloud Costs</vt:lpstr>
      <vt:lpstr>What’s New, What’s Coming</vt:lpstr>
      <vt:lpstr>Microsoft Defender for Cloud Demo</vt:lpstr>
      <vt:lpstr>Let’s Take a Break</vt:lpstr>
      <vt:lpstr>Today’s Agenda</vt:lpstr>
      <vt:lpstr>Azure Arc</vt:lpstr>
      <vt:lpstr>Azure Arc</vt:lpstr>
      <vt:lpstr>PowerPoint Presentation</vt:lpstr>
      <vt:lpstr>Supported Service</vt:lpstr>
      <vt:lpstr>Azure Arc Architecture</vt:lpstr>
      <vt:lpstr>PowerPoint Presentation</vt:lpstr>
      <vt:lpstr>Azure Arc + Microsoft Defender for Cloud</vt:lpstr>
      <vt:lpstr>Azure Lighthouse</vt:lpstr>
      <vt:lpstr>Azure Lighthouse</vt:lpstr>
      <vt:lpstr>Azure Lighthouse Architecture</vt:lpstr>
      <vt:lpstr>Azure Purview</vt:lpstr>
      <vt:lpstr>Azure Arc + Azure Security Center</vt:lpstr>
      <vt:lpstr>Azure Purview \ Profisee</vt:lpstr>
      <vt:lpstr>Azure Policy</vt:lpstr>
      <vt:lpstr>Azure Policy</vt:lpstr>
      <vt:lpstr>Policy Definitions</vt:lpstr>
      <vt:lpstr>Initiative Definitions</vt:lpstr>
      <vt:lpstr>Microsoft Defender for Cloud + Azure Policy</vt:lpstr>
      <vt:lpstr>Azure Blueprints</vt:lpstr>
      <vt:lpstr>Recommendations</vt:lpstr>
      <vt:lpstr>Recommendations</vt:lpstr>
      <vt:lpstr>Disabling Recommendations</vt:lpstr>
      <vt:lpstr>Microsoft 365 Defender</vt:lpstr>
      <vt:lpstr>Microsoft 365 Defender</vt:lpstr>
      <vt:lpstr>Portal Integration</vt:lpstr>
      <vt:lpstr>Top Scoring</vt:lpstr>
      <vt:lpstr>Forrester</vt:lpstr>
      <vt:lpstr>Gartner</vt:lpstr>
      <vt:lpstr>Microsoft Defender + Microsoft Defender for Cloud + Azure Sentinel</vt:lpstr>
      <vt:lpstr>How They Work Together</vt:lpstr>
      <vt:lpstr>All roads lead to Log Analytics and Azure Sentinel. </vt:lpstr>
      <vt:lpstr>Azure Identity</vt:lpstr>
      <vt:lpstr>PowerPoint Presentation</vt:lpstr>
      <vt:lpstr>PowerPoint Presentation</vt:lpstr>
      <vt:lpstr>PowerPoint Presentation</vt:lpstr>
      <vt:lpstr>What do we know about a user? Effective for obvious attack patterns | Faster to implement</vt:lpstr>
      <vt:lpstr>Identity Protection is more relevant than ever Let system intelligence find compromise</vt:lpstr>
      <vt:lpstr>Microsoft Defender for Cloud + Identity</vt:lpstr>
      <vt:lpstr>But let’s talk about…</vt:lpstr>
      <vt:lpstr>Microsoft Defender for Cloud Solutions</vt:lpstr>
      <vt:lpstr>Microsoft Defender for Cloud Solutions</vt:lpstr>
      <vt:lpstr>VM Vulnerability Assessments</vt:lpstr>
      <vt:lpstr>Microsoft Defender for Cloud – VM Vulnerability Assessment</vt:lpstr>
      <vt:lpstr>Qualys Scanner</vt:lpstr>
      <vt:lpstr>Third-party vulnerability scanners</vt:lpstr>
      <vt:lpstr>Deployment</vt:lpstr>
      <vt:lpstr>Scanning</vt:lpstr>
      <vt:lpstr>Findings</vt:lpstr>
      <vt:lpstr>Troubleshooting</vt:lpstr>
      <vt:lpstr>Advanced Scenarios</vt:lpstr>
      <vt:lpstr>Microsoft Defender vs Qualsys</vt:lpstr>
      <vt:lpstr>SQL Vulnerability Assessments</vt:lpstr>
      <vt:lpstr>Microsoft Defender for Cloud – SQL Vulnerability </vt:lpstr>
      <vt:lpstr>Supported Database Types</vt:lpstr>
      <vt:lpstr>Scanning</vt:lpstr>
      <vt:lpstr>Data Residency</vt:lpstr>
      <vt:lpstr>Results</vt:lpstr>
      <vt:lpstr>Storage Account Access</vt:lpstr>
      <vt:lpstr>Azure Monitor Workbooks</vt:lpstr>
      <vt:lpstr>Assessment Rules</vt:lpstr>
      <vt:lpstr>Disabling Rules</vt:lpstr>
      <vt:lpstr>Baselines</vt:lpstr>
      <vt:lpstr>Change Log</vt:lpstr>
      <vt:lpstr>Troubleshooting</vt:lpstr>
      <vt:lpstr>File Integrity</vt:lpstr>
      <vt:lpstr>File Integrity</vt:lpstr>
      <vt:lpstr>How does FIM work?</vt:lpstr>
      <vt:lpstr>Why FIM?</vt:lpstr>
      <vt:lpstr>Which files should I monitor?</vt:lpstr>
      <vt:lpstr>FIM Dashboard</vt:lpstr>
      <vt:lpstr>FIM Configuration</vt:lpstr>
      <vt:lpstr>Folder and path monitoring</vt:lpstr>
      <vt:lpstr>File Content</vt:lpstr>
      <vt:lpstr>Pop Quiz</vt:lpstr>
      <vt:lpstr>Let’s Take a Break</vt:lpstr>
      <vt:lpstr>Today’s Agenda</vt:lpstr>
      <vt:lpstr>DEMO: How to whiteboard designs</vt:lpstr>
      <vt:lpstr>Breakout Activity:  Microsoft Defender for Cloud Onboarding</vt:lpstr>
      <vt:lpstr>Session and Lab Environment</vt:lpstr>
      <vt:lpstr>PowerPoint Presentation</vt:lpstr>
      <vt:lpstr>PowerPoint Presentation</vt:lpstr>
      <vt:lpstr>PowerPoint Presentation</vt:lpstr>
      <vt:lpstr>PowerPoint Presentation</vt:lpstr>
      <vt:lpstr>PowerPoint Presentation</vt:lpstr>
      <vt:lpstr>DEMO: How to access your lab environment</vt:lpstr>
      <vt:lpstr>Lab: individual lab exercise</vt:lpstr>
      <vt:lpstr>Build Hands-on Lab 1:  Configure Microsoft Defender for Cloud Settings</vt:lpstr>
      <vt:lpstr>Let’s Take a Break</vt:lpstr>
      <vt:lpstr>Today’s Agenda</vt:lpstr>
      <vt:lpstr>Adaptive Application Control</vt:lpstr>
      <vt:lpstr>Application allow lists</vt:lpstr>
      <vt:lpstr>Adaptive Application Control</vt:lpstr>
      <vt:lpstr>How does it work?</vt:lpstr>
      <vt:lpstr>No Enforcement</vt:lpstr>
      <vt:lpstr>No recommendation state</vt:lpstr>
      <vt:lpstr>Miscellaneous</vt:lpstr>
      <vt:lpstr>Rules</vt:lpstr>
      <vt:lpstr>Recommendation – “Allowlist rules in your adaptive application control policy should be updated”</vt:lpstr>
      <vt:lpstr>Question…</vt:lpstr>
      <vt:lpstr>Just In Time VM Access</vt:lpstr>
      <vt:lpstr>JIT VM Access</vt:lpstr>
      <vt:lpstr>Why JIT VM Access?</vt:lpstr>
      <vt:lpstr>Supported Ports</vt:lpstr>
      <vt:lpstr>Network Security Groups</vt:lpstr>
      <vt:lpstr>Requesting Access</vt:lpstr>
      <vt:lpstr>Question…</vt:lpstr>
      <vt:lpstr>Azure Bastion</vt:lpstr>
      <vt:lpstr>Azure Bastion</vt:lpstr>
      <vt:lpstr>How does it work?</vt:lpstr>
      <vt:lpstr>Adaptive Network Hardening</vt:lpstr>
      <vt:lpstr>Adaptive Network Hardening</vt:lpstr>
      <vt:lpstr>How does it work?</vt:lpstr>
      <vt:lpstr>Microsoft Defender for Cloud – Case Studies</vt:lpstr>
      <vt:lpstr>Case Studies - NCR</vt:lpstr>
      <vt:lpstr>Case Studies - Centro Paula Souza</vt:lpstr>
      <vt:lpstr>Breakout Activity:  Microsoft Defender for Cloud Onboarding Discussion</vt:lpstr>
      <vt:lpstr>Today’s Agenda</vt:lpstr>
      <vt:lpstr>Build Hands-on Lab 2:  Microsoft Defender for Cloud Solutions – Part II</vt:lpstr>
      <vt:lpstr>Build Hands-on Lab 3:  Microsoft Defender for Cloud Solutions – Part III</vt:lpstr>
      <vt:lpstr>Build Hands-on Lab 4:  Security Portals</vt:lpstr>
      <vt:lpstr>Full Group Activity:  Microsoft Defender for Cloud</vt:lpstr>
      <vt:lpstr>Mentimeter Poll</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Chris Givens</cp:lastModifiedBy>
  <cp:revision>1088</cp:revision>
  <dcterms:created xsi:type="dcterms:W3CDTF">2020-05-01T23:34:12Z</dcterms:created>
  <dcterms:modified xsi:type="dcterms:W3CDTF">2021-11-10T14:51:07Z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